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0"/>
  </p:notesMasterIdLst>
  <p:sldIdLst>
    <p:sldId id="257" r:id="rId2"/>
    <p:sldId id="258" r:id="rId3"/>
    <p:sldId id="263" r:id="rId4"/>
    <p:sldId id="264" r:id="rId5"/>
    <p:sldId id="268" r:id="rId6"/>
    <p:sldId id="256" r:id="rId7"/>
    <p:sldId id="267" r:id="rId8"/>
    <p:sldId id="272" r:id="rId9"/>
    <p:sldId id="273" r:id="rId10"/>
    <p:sldId id="310" r:id="rId11"/>
    <p:sldId id="266" r:id="rId12"/>
    <p:sldId id="312" r:id="rId13"/>
    <p:sldId id="277" r:id="rId14"/>
    <p:sldId id="313" r:id="rId15"/>
    <p:sldId id="265" r:id="rId16"/>
    <p:sldId id="314" r:id="rId17"/>
    <p:sldId id="286" r:id="rId18"/>
    <p:sldId id="288" r:id="rId19"/>
    <p:sldId id="291" r:id="rId20"/>
    <p:sldId id="292" r:id="rId21"/>
    <p:sldId id="315" r:id="rId22"/>
    <p:sldId id="295" r:id="rId23"/>
    <p:sldId id="298" r:id="rId24"/>
    <p:sldId id="299" r:id="rId25"/>
    <p:sldId id="302" r:id="rId26"/>
    <p:sldId id="303" r:id="rId27"/>
    <p:sldId id="316" r:id="rId28"/>
    <p:sldId id="318" r:id="rId29"/>
    <p:sldId id="317" r:id="rId30"/>
    <p:sldId id="319" r:id="rId31"/>
    <p:sldId id="309" r:id="rId32"/>
    <p:sldId id="323" r:id="rId33"/>
    <p:sldId id="324" r:id="rId34"/>
    <p:sldId id="327" r:id="rId35"/>
    <p:sldId id="325" r:id="rId36"/>
    <p:sldId id="328" r:id="rId37"/>
    <p:sldId id="339" r:id="rId38"/>
    <p:sldId id="340" r:id="rId39"/>
    <p:sldId id="341" r:id="rId40"/>
    <p:sldId id="333" r:id="rId41"/>
    <p:sldId id="342" r:id="rId42"/>
    <p:sldId id="344" r:id="rId43"/>
    <p:sldId id="345" r:id="rId44"/>
    <p:sldId id="382" r:id="rId45"/>
    <p:sldId id="383" r:id="rId46"/>
    <p:sldId id="384" r:id="rId47"/>
    <p:sldId id="385" r:id="rId48"/>
    <p:sldId id="386" r:id="rId49"/>
    <p:sldId id="387" r:id="rId50"/>
    <p:sldId id="388" r:id="rId51"/>
    <p:sldId id="389" r:id="rId52"/>
    <p:sldId id="390" r:id="rId53"/>
    <p:sldId id="392" r:id="rId54"/>
    <p:sldId id="393" r:id="rId55"/>
    <p:sldId id="394" r:id="rId56"/>
    <p:sldId id="395" r:id="rId57"/>
    <p:sldId id="397" r:id="rId58"/>
    <p:sldId id="396" r:id="rId59"/>
    <p:sldId id="398" r:id="rId60"/>
    <p:sldId id="399" r:id="rId61"/>
    <p:sldId id="370" r:id="rId62"/>
    <p:sldId id="400" r:id="rId63"/>
    <p:sldId id="401" r:id="rId64"/>
    <p:sldId id="402" r:id="rId65"/>
    <p:sldId id="403" r:id="rId66"/>
    <p:sldId id="404" r:id="rId67"/>
    <p:sldId id="405" r:id="rId68"/>
    <p:sldId id="406"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4A81"/>
    <a:srgbClr val="7F49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038"/>
  </p:normalViewPr>
  <p:slideViewPr>
    <p:cSldViewPr snapToGrid="0" snapToObjects="1">
      <p:cViewPr>
        <p:scale>
          <a:sx n="100" d="100"/>
          <a:sy n="100" d="100"/>
        </p:scale>
        <p:origin x="-58" y="-5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D0455-0C12-B54E-A9BE-C066C0F384B2}" type="datetimeFigureOut">
              <a:rPr kumimoji="1" lang="zh-CN" altLang="en-US" smtClean="0"/>
              <a:pPr/>
              <a:t>2020/6/9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1281C-1E4F-4C43-B840-F0290AF92D63}" type="slidenum">
              <a:rPr kumimoji="1" lang="zh-CN" altLang="en-US" smtClean="0"/>
              <a:pPr/>
              <a:t>‹#›</a:t>
            </a:fld>
            <a:endParaRPr kumimoji="1" lang="zh-CN" altLang="en-US"/>
          </a:p>
        </p:txBody>
      </p:sp>
    </p:spTree>
    <p:extLst>
      <p:ext uri="{BB962C8B-B14F-4D97-AF65-F5344CB8AC3E}">
        <p14:creationId xmlns:p14="http://schemas.microsoft.com/office/powerpoint/2010/main" val="178858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11D5BD9-8DD2-2C40-AF1F-59D097E9E84A}" type="slidenum">
              <a:rPr kumimoji="1" lang="zh-CN" altLang="en-US" smtClean="0"/>
              <a:pPr/>
              <a:t>1</a:t>
            </a:fld>
            <a:endParaRPr kumimoji="1" lang="zh-CN" altLang="en-US"/>
          </a:p>
        </p:txBody>
      </p:sp>
    </p:spTree>
    <p:extLst>
      <p:ext uri="{BB962C8B-B14F-4D97-AF65-F5344CB8AC3E}">
        <p14:creationId xmlns:p14="http://schemas.microsoft.com/office/powerpoint/2010/main" val="130594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1410439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993370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59605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211193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20526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103430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1856706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58432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388516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144800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1379650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1404142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58E94D-11D7-084D-BBD2-AC31438D07A0}" type="datetimeFigureOut">
              <a:rPr kumimoji="1" lang="zh-CN" altLang="en-US" smtClean="0"/>
              <a:pPr/>
              <a:t>2020/6/9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8052A1A-4208-8042-AFE7-59DF7268CAC1}" type="slidenum">
              <a:rPr kumimoji="1" lang="zh-CN" altLang="en-US" smtClean="0"/>
              <a:pPr/>
              <a:t>‹#›</a:t>
            </a:fld>
            <a:endParaRPr kumimoji="1" lang="zh-CN" altLang="en-US"/>
          </a:p>
        </p:txBody>
      </p:sp>
    </p:spTree>
    <p:extLst>
      <p:ext uri="{BB962C8B-B14F-4D97-AF65-F5344CB8AC3E}">
        <p14:creationId xmlns:p14="http://schemas.microsoft.com/office/powerpoint/2010/main" val="731536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58E94D-11D7-084D-BBD2-AC31438D07A0}" type="datetimeFigureOut">
              <a:rPr kumimoji="1" lang="zh-CN" altLang="en-US" smtClean="0"/>
              <a:pPr/>
              <a:t>2020/6/9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52A1A-4208-8042-AFE7-59DF7268CAC1}" type="slidenum">
              <a:rPr kumimoji="1" lang="zh-CN" altLang="en-US" smtClean="0"/>
              <a:pPr/>
              <a:t>‹#›</a:t>
            </a:fld>
            <a:endParaRPr kumimoji="1" lang="zh-CN" altLang="en-US"/>
          </a:p>
        </p:txBody>
      </p:sp>
      <p:pic>
        <p:nvPicPr>
          <p:cNvPr id="7" name="图片 6"/>
          <p:cNvPicPr>
            <a:picLocks noChangeAspect="1"/>
          </p:cNvPicPr>
          <p:nvPr/>
        </p:nvPicPr>
        <p:blipFill>
          <a:blip r:embed="rId15" cstate="screen">
            <a:clrChange>
              <a:clrFrom>
                <a:srgbClr val="FFFFFF"/>
              </a:clrFrom>
              <a:clrTo>
                <a:srgbClr val="FFFFFF">
                  <a:alpha val="0"/>
                </a:srgbClr>
              </a:clrTo>
            </a:clrChange>
          </a:blip>
          <a:stretch>
            <a:fillRect/>
          </a:stretch>
        </p:blipFill>
        <p:spPr>
          <a:xfrm>
            <a:off x="10356432" y="280966"/>
            <a:ext cx="1694608" cy="538906"/>
          </a:xfrm>
          <a:prstGeom prst="rect">
            <a:avLst/>
          </a:prstGeom>
        </p:spPr>
      </p:pic>
    </p:spTree>
    <p:extLst>
      <p:ext uri="{BB962C8B-B14F-4D97-AF65-F5344CB8AC3E}">
        <p14:creationId xmlns:p14="http://schemas.microsoft.com/office/powerpoint/2010/main" val="1394447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 y="1002440"/>
            <a:ext cx="12191995" cy="1764511"/>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1"/>
          </a:p>
        </p:txBody>
      </p:sp>
      <p:pic>
        <p:nvPicPr>
          <p:cNvPr id="14338" name="图片 3" descr="图片包含 草, 户外, 建筑物, 天空&#10;&#10;已生成极高可信度的说明"/>
          <p:cNvPicPr>
            <a:picLocks noChangeAspect="1"/>
          </p:cNvPicPr>
          <p:nvPr/>
        </p:nvPicPr>
        <p:blipFill>
          <a:blip r:embed="rId3">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5" y="4001984"/>
            <a:ext cx="12192001" cy="28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4"/>
          <p:cNvSpPr>
            <a:spLocks noChangeArrowheads="1"/>
          </p:cNvSpPr>
          <p:nvPr/>
        </p:nvSpPr>
        <p:spPr bwMode="auto">
          <a:xfrm>
            <a:off x="581849" y="1423030"/>
            <a:ext cx="110283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lang="zh-CN" altLang="en-US" sz="5400" b="1" dirty="0" smtClean="0">
                <a:solidFill>
                  <a:schemeClr val="bg1"/>
                </a:solidFill>
                <a:latin typeface="Kaiti SC" charset="-122"/>
                <a:ea typeface="Kaiti SC" charset="-122"/>
                <a:cs typeface="Kaiti SC" charset="-122"/>
              </a:rPr>
              <a:t>社会主义的发展及其规律</a:t>
            </a:r>
            <a:endParaRPr lang="zh-CN" altLang="en-US" sz="5400" b="1" dirty="0">
              <a:solidFill>
                <a:schemeClr val="bg1"/>
              </a:solidFill>
              <a:latin typeface="Kaiti SC" charset="-122"/>
              <a:ea typeface="Kaiti SC" charset="-122"/>
              <a:cs typeface="Kaiti SC" charset="-122"/>
            </a:endParaRPr>
          </a:p>
        </p:txBody>
      </p:sp>
      <p:sp>
        <p:nvSpPr>
          <p:cNvPr id="7" name="文本框 6"/>
          <p:cNvSpPr txBox="1"/>
          <p:nvPr/>
        </p:nvSpPr>
        <p:spPr>
          <a:xfrm>
            <a:off x="3672840" y="3320072"/>
            <a:ext cx="4427299" cy="461665"/>
          </a:xfrm>
          <a:prstGeom prst="rect">
            <a:avLst/>
          </a:prstGeom>
          <a:noFill/>
        </p:spPr>
        <p:txBody>
          <a:bodyPr wrap="square" rtlCol="0">
            <a:spAutoFit/>
          </a:bodyPr>
          <a:lstStyle/>
          <a:p>
            <a:r>
              <a:rPr kumimoji="1" lang="zh-CN" altLang="en-US" sz="2400" b="1" dirty="0">
                <a:latin typeface="Kaiti SC" charset="-122"/>
                <a:ea typeface="Kaiti SC" charset="-122"/>
                <a:cs typeface="Kaiti SC" charset="-122"/>
              </a:rPr>
              <a:t>马克思主义学院     </a:t>
            </a:r>
            <a:r>
              <a:rPr kumimoji="1" lang="zh-CN" altLang="en-US" sz="2400" b="1" dirty="0" smtClean="0">
                <a:latin typeface="Kaiti SC" charset="-122"/>
                <a:ea typeface="Kaiti SC" charset="-122"/>
                <a:cs typeface="Kaiti SC" charset="-122"/>
              </a:rPr>
              <a:t>  陈</a:t>
            </a:r>
            <a:r>
              <a:rPr kumimoji="1" lang="en-US" altLang="zh-CN" sz="2400" b="1" dirty="0" smtClean="0">
                <a:latin typeface="Kaiti SC" charset="-122"/>
                <a:ea typeface="Kaiti SC" charset="-122"/>
                <a:cs typeface="Kaiti SC" charset="-122"/>
              </a:rPr>
              <a:t> </a:t>
            </a:r>
            <a:r>
              <a:rPr kumimoji="1" lang="zh-CN" altLang="en-US" sz="2400" b="1" dirty="0" smtClean="0">
                <a:latin typeface="Kaiti SC" charset="-122"/>
                <a:ea typeface="Kaiti SC" charset="-122"/>
                <a:cs typeface="Kaiti SC" charset="-122"/>
              </a:rPr>
              <a:t>建</a:t>
            </a:r>
            <a:endParaRPr kumimoji="1" lang="zh-CN" altLang="en-US" sz="2400" b="1" dirty="0">
              <a:latin typeface="Kaiti SC" charset="-122"/>
              <a:ea typeface="Kaiti SC" charset="-122"/>
              <a:cs typeface="Kaiti SC" charset="-122"/>
            </a:endParaRPr>
          </a:p>
        </p:txBody>
      </p:sp>
    </p:spTree>
    <p:extLst>
      <p:ext uri="{BB962C8B-B14F-4D97-AF65-F5344CB8AC3E}">
        <p14:creationId xmlns:p14="http://schemas.microsoft.com/office/powerpoint/2010/main" val="27760102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50546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空想社会主义</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713"/>
            <a:ext cx="4291550" cy="2160587"/>
          </a:xfrm>
          <a:prstGeom prst="rect">
            <a:avLst/>
          </a:prstGeom>
          <a:effectLst>
            <a:softEdge rad="0"/>
          </a:effec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81300"/>
            <a:ext cx="4291550" cy="234193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41049"/>
            <a:ext cx="4291550" cy="2416951"/>
          </a:xfrm>
          <a:prstGeom prst="rect">
            <a:avLst/>
          </a:prstGeom>
        </p:spPr>
      </p:pic>
      <p:pic>
        <p:nvPicPr>
          <p:cNvPr id="6" name="图片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20892059">
            <a:off x="934811" y="968767"/>
            <a:ext cx="3656734" cy="244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4250" y="2961887"/>
            <a:ext cx="5347750" cy="3896114"/>
          </a:xfrm>
          <a:prstGeom prst="rect">
            <a:avLst/>
          </a:prstGeom>
        </p:spPr>
      </p:pic>
      <p:pic>
        <p:nvPicPr>
          <p:cNvPr id="8"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89702" y="2961886"/>
            <a:ext cx="2554547" cy="389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802686" y="1049844"/>
            <a:ext cx="7211514" cy="1631216"/>
          </a:xfrm>
          <a:prstGeom prst="rect">
            <a:avLst/>
          </a:prstGeom>
        </p:spPr>
        <p:txBody>
          <a:bodyPr wrap="square">
            <a:spAutoFit/>
          </a:bodyPr>
          <a:lstStyle/>
          <a:p>
            <a:pPr marL="342900" indent="-342900" algn="just">
              <a:lnSpc>
                <a:spcPct val="100000"/>
              </a:lnSpc>
              <a:buClr>
                <a:srgbClr val="7F4980"/>
              </a:buClr>
              <a:buFont typeface="Wingdings" charset="2"/>
              <a:buChar char="Ø"/>
            </a:pPr>
            <a:r>
              <a:rPr lang="zh-CN" altLang="en-US" sz="2000" b="1" dirty="0">
                <a:latin typeface="Kaiti SC" charset="-122"/>
                <a:ea typeface="Kaiti SC" charset="-122"/>
                <a:cs typeface="Kaiti SC" charset="-122"/>
              </a:rPr>
              <a:t>资本主义发展与取得巨大成就的过程，也是一个充满着血与火的过程：圈地运动、贩卖黑奴、印地安人的屠杀、贫富两极分化、经济危机、政治动荡等</a:t>
            </a:r>
            <a:r>
              <a:rPr lang="zh-CN" altLang="en-US" sz="2000" b="1" dirty="0" smtClean="0">
                <a:latin typeface="Kaiti SC" charset="-122"/>
                <a:ea typeface="Kaiti SC" charset="-122"/>
                <a:cs typeface="Kaiti SC" charset="-122"/>
              </a:rPr>
              <a:t>。</a:t>
            </a:r>
          </a:p>
          <a:p>
            <a:pPr marL="342900" indent="-342900" algn="just">
              <a:lnSpc>
                <a:spcPct val="100000"/>
              </a:lnSpc>
              <a:buClr>
                <a:srgbClr val="7F4980"/>
              </a:buClr>
              <a:buFont typeface="Wingdings" charset="2"/>
              <a:buChar char="Ø"/>
            </a:pPr>
            <a:r>
              <a:rPr lang="zh-CN" altLang="en-US" sz="2000" b="1" dirty="0" smtClean="0">
                <a:latin typeface="Kaiti SC" charset="-122"/>
                <a:ea typeface="Kaiti SC" charset="-122"/>
                <a:cs typeface="Kaiti SC" charset="-122"/>
              </a:rPr>
              <a:t>不论它较</a:t>
            </a:r>
            <a:r>
              <a:rPr lang="zh-CN" altLang="en-US" sz="2000" b="1" dirty="0">
                <a:latin typeface="Kaiti SC" charset="-122"/>
                <a:ea typeface="Kaiti SC" charset="-122"/>
                <a:cs typeface="Kaiti SC" charset="-122"/>
              </a:rPr>
              <a:t>之旧制度如何合理，却决不是合乎理性的</a:t>
            </a:r>
            <a:r>
              <a:rPr lang="zh-CN" altLang="en-US" sz="2000" b="1" dirty="0" smtClean="0">
                <a:latin typeface="Kaiti SC" charset="-122"/>
                <a:ea typeface="Kaiti SC" charset="-122"/>
                <a:cs typeface="Kaiti SC" charset="-122"/>
              </a:rPr>
              <a:t>。</a:t>
            </a:r>
          </a:p>
          <a:p>
            <a:pPr marL="342900" indent="-342900" algn="just">
              <a:lnSpc>
                <a:spcPct val="100000"/>
              </a:lnSpc>
              <a:buClr>
                <a:srgbClr val="7F4980"/>
              </a:buClr>
              <a:buFont typeface="Wingdings" charset="2"/>
              <a:buChar char="Ø"/>
            </a:pPr>
            <a:r>
              <a:rPr lang="zh-CN" altLang="en-US" sz="2000" b="1" dirty="0" smtClean="0">
                <a:latin typeface="Kaiti SC" charset="-122"/>
                <a:ea typeface="Kaiti SC" charset="-122"/>
                <a:cs typeface="Kaiti SC" charset="-122"/>
              </a:rPr>
              <a:t>资本来到</a:t>
            </a:r>
            <a:r>
              <a:rPr lang="zh-CN" altLang="en-US" sz="2000" b="1" dirty="0">
                <a:latin typeface="Kaiti SC" charset="-122"/>
                <a:ea typeface="Kaiti SC" charset="-122"/>
                <a:cs typeface="Kaiti SC" charset="-122"/>
              </a:rPr>
              <a:t>世间，从头到脚，每个毛孔都滴着血和肮脏的东西。</a:t>
            </a:r>
            <a:endParaRPr lang="en-US" altLang="zh-CN" sz="2000" b="1" dirty="0">
              <a:latin typeface="Kaiti SC" charset="-122"/>
              <a:ea typeface="Kaiti SC" charset="-122"/>
              <a:cs typeface="Kaiti SC" charset="-122"/>
            </a:endParaRPr>
          </a:p>
        </p:txBody>
      </p:sp>
      <p:cxnSp>
        <p:nvCxnSpPr>
          <p:cNvPr id="10" name="直线连接符 9"/>
          <p:cNvCxnSpPr/>
          <p:nvPr/>
        </p:nvCxnSpPr>
        <p:spPr>
          <a:xfrm flipV="1">
            <a:off x="4381500" y="922952"/>
            <a:ext cx="7810500" cy="6114"/>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flipV="1">
            <a:off x="4644434" y="2801838"/>
            <a:ext cx="7547566" cy="4184"/>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07834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五边形 8"/>
          <p:cNvSpPr/>
          <p:nvPr/>
        </p:nvSpPr>
        <p:spPr>
          <a:xfrm>
            <a:off x="0" y="0"/>
            <a:ext cx="35560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空想社会主义</a:t>
            </a:r>
            <a:endParaRPr kumimoji="1" lang="zh-CN" altLang="en-US" sz="3200" b="1" dirty="0">
              <a:latin typeface="Kaiti SC" charset="-122"/>
              <a:ea typeface="Kaiti SC" charset="-122"/>
              <a:cs typeface="Kaiti SC" charset="-122"/>
            </a:endParaRPr>
          </a:p>
        </p:txBody>
      </p:sp>
      <p:sp>
        <p:nvSpPr>
          <p:cNvPr id="12" name="矩形 11"/>
          <p:cNvSpPr/>
          <p:nvPr/>
        </p:nvSpPr>
        <p:spPr>
          <a:xfrm>
            <a:off x="4107824" y="1104919"/>
            <a:ext cx="5468164" cy="584775"/>
          </a:xfrm>
          <a:prstGeom prst="rect">
            <a:avLst/>
          </a:prstGeom>
          <a:noFill/>
        </p:spPr>
        <p:txBody>
          <a:bodyPr wrap="none" lIns="91440" tIns="45720" rIns="91440" bIns="45720">
            <a:spAutoFit/>
          </a:bodyPr>
          <a:lstStyle/>
          <a:p>
            <a:pPr algn="ctr"/>
            <a:r>
              <a:rPr kumimoji="1" lang="en-US" altLang="zh-CN" sz="3200" b="1" dirty="0">
                <a:solidFill>
                  <a:schemeClr val="bg2">
                    <a:lumMod val="25000"/>
                  </a:schemeClr>
                </a:solidFill>
                <a:latin typeface="Kaiti SC" charset="-122"/>
                <a:ea typeface="Kaiti SC" charset="-122"/>
                <a:cs typeface="Kaiti SC" charset="-122"/>
              </a:rPr>
              <a:t>16—17</a:t>
            </a:r>
            <a:r>
              <a:rPr kumimoji="1" lang="zh-CN" altLang="en-US" sz="3200" b="1" dirty="0">
                <a:solidFill>
                  <a:schemeClr val="bg2">
                    <a:lumMod val="25000"/>
                  </a:schemeClr>
                </a:solidFill>
                <a:latin typeface="Kaiti SC" charset="-122"/>
                <a:ea typeface="Kaiti SC" charset="-122"/>
                <a:cs typeface="Kaiti SC" charset="-122"/>
              </a:rPr>
              <a:t>世纪的乌托邦社会主义</a:t>
            </a:r>
          </a:p>
        </p:txBody>
      </p:sp>
      <p:grpSp>
        <p:nvGrpSpPr>
          <p:cNvPr id="13" name="Group 16"/>
          <p:cNvGrpSpPr/>
          <p:nvPr/>
        </p:nvGrpSpPr>
        <p:grpSpPr>
          <a:xfrm>
            <a:off x="3299387" y="832447"/>
            <a:ext cx="650638" cy="744769"/>
            <a:chOff x="1120775" y="1730534"/>
            <a:chExt cx="1085850" cy="1280160"/>
          </a:xfrm>
        </p:grpSpPr>
        <p:cxnSp>
          <p:nvCxnSpPr>
            <p:cNvPr id="14" name="Straight Connector 17"/>
            <p:cNvCxnSpPr/>
            <p:nvPr/>
          </p:nvCxnSpPr>
          <p:spPr>
            <a:xfrm rot="5400000">
              <a:off x="701040" y="2369820"/>
              <a:ext cx="1280160" cy="1588"/>
            </a:xfrm>
            <a:prstGeom prst="line">
              <a:avLst/>
            </a:prstGeom>
            <a:noFill/>
            <a:ln w="6350" cap="flat" cmpd="sng" algn="ctr">
              <a:solidFill>
                <a:sysClr val="windowText" lastClr="000000">
                  <a:lumMod val="50000"/>
                  <a:lumOff val="50000"/>
                </a:sysClr>
              </a:solidFill>
              <a:prstDash val="solid"/>
            </a:ln>
            <a:effectLst>
              <a:outerShdw blurRad="38100" dist="12700" sx="96000" sy="96000" algn="l" rotWithShape="0">
                <a:prstClr val="black">
                  <a:alpha val="95000"/>
                </a:prstClr>
              </a:outerShdw>
            </a:effectLst>
          </p:spPr>
        </p:cxnSp>
        <p:grpSp>
          <p:nvGrpSpPr>
            <p:cNvPr id="15" name="Group 18"/>
            <p:cNvGrpSpPr/>
            <p:nvPr/>
          </p:nvGrpSpPr>
          <p:grpSpPr>
            <a:xfrm>
              <a:off x="1120775" y="1838325"/>
              <a:ext cx="1085850" cy="1077920"/>
              <a:chOff x="3810000" y="1948650"/>
              <a:chExt cx="1085850" cy="1077920"/>
            </a:xfrm>
          </p:grpSpPr>
          <p:sp>
            <p:nvSpPr>
              <p:cNvPr id="16" name="Trapezoid 19"/>
              <p:cNvSpPr/>
              <p:nvPr/>
            </p:nvSpPr>
            <p:spPr>
              <a:xfrm rot="5400000" flipH="1">
                <a:off x="3665141" y="2318934"/>
                <a:ext cx="892968" cy="152400"/>
              </a:xfrm>
              <a:prstGeom prst="trapezoid">
                <a:avLst>
                  <a:gd name="adj" fmla="val 62501"/>
                </a:avLst>
              </a:prstGeom>
              <a:solidFill>
                <a:srgbClr val="967E9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Bookman Old Style" panose="02050604050505020204"/>
                  <a:ea typeface=""/>
                  <a:cs typeface=""/>
                </a:endParaRPr>
              </a:p>
            </p:txBody>
          </p:sp>
          <p:sp>
            <p:nvSpPr>
              <p:cNvPr id="17" name="Parallelogram 20"/>
              <p:cNvSpPr/>
              <p:nvPr/>
            </p:nvSpPr>
            <p:spPr>
              <a:xfrm rot="16200000" flipV="1">
                <a:off x="3508373" y="2343942"/>
                <a:ext cx="984254" cy="381000"/>
              </a:xfrm>
              <a:prstGeom prst="parallelogram">
                <a:avLst>
                  <a:gd name="adj" fmla="val 63243"/>
                </a:avLst>
              </a:prstGeom>
              <a:solidFill>
                <a:srgbClr val="967E96">
                  <a:lumMod val="7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Bookman Old Style" panose="02050604050505020204"/>
                  <a:ea typeface=""/>
                  <a:cs typeface=""/>
                </a:endParaRPr>
              </a:p>
            </p:txBody>
          </p:sp>
          <p:sp>
            <p:nvSpPr>
              <p:cNvPr id="18" name="Freeform 21"/>
              <p:cNvSpPr/>
              <p:nvPr/>
            </p:nvSpPr>
            <p:spPr>
              <a:xfrm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rgbClr val="967E9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ookman Old Style" panose="02050604050505020204"/>
                  <a:ea typeface=""/>
                  <a:cs typeface=""/>
                </a:endParaRPr>
              </a:p>
            </p:txBody>
          </p:sp>
        </p:grpSp>
      </p:grpSp>
      <p:sp>
        <p:nvSpPr>
          <p:cNvPr id="19" name="文本框 18"/>
          <p:cNvSpPr txBox="1"/>
          <p:nvPr/>
        </p:nvSpPr>
        <p:spPr>
          <a:xfrm>
            <a:off x="3398211" y="1091420"/>
            <a:ext cx="477407" cy="400110"/>
          </a:xfrm>
          <a:prstGeom prst="rect">
            <a:avLst/>
          </a:prstGeom>
          <a:noFill/>
        </p:spPr>
        <p:txBody>
          <a:bodyPr wrap="square" rtlCol="0">
            <a:spAutoFit/>
          </a:bodyPr>
          <a:lstStyle/>
          <a:p>
            <a:r>
              <a:rPr kumimoji="1" lang="en-US" altLang="zh-CN" sz="2000" b="1" dirty="0" smtClean="0">
                <a:solidFill>
                  <a:schemeClr val="bg1"/>
                </a:solidFill>
              </a:rPr>
              <a:t>1</a:t>
            </a:r>
            <a:endParaRPr kumimoji="1" lang="zh-CN" altLang="en-US" sz="2000" b="1" dirty="0">
              <a:solidFill>
                <a:schemeClr val="bg1"/>
              </a:solidFill>
            </a:endParaRPr>
          </a:p>
        </p:txBody>
      </p:sp>
      <p:grpSp>
        <p:nvGrpSpPr>
          <p:cNvPr id="20" name="Group 8"/>
          <p:cNvGrpSpPr>
            <a:grpSpLocks noChangeAspect="1"/>
          </p:cNvGrpSpPr>
          <p:nvPr/>
        </p:nvGrpSpPr>
        <p:grpSpPr>
          <a:xfrm flipH="1">
            <a:off x="619533" y="1775148"/>
            <a:ext cx="11054214" cy="4693077"/>
            <a:chOff x="2066" y="1188"/>
            <a:chExt cx="3545" cy="2277"/>
          </a:xfrm>
        </p:grpSpPr>
        <p:sp>
          <p:nvSpPr>
            <p:cNvPr id="21" name="AutoShape 7"/>
            <p:cNvSpPr>
              <a:spLocks noChangeAspect="1" noChangeArrowheads="1" noTextEdit="1"/>
            </p:cNvSpPr>
            <p:nvPr/>
          </p:nvSpPr>
          <p:spPr bwMode="auto">
            <a:xfrm>
              <a:off x="2069" y="1521"/>
              <a:ext cx="3542" cy="1944"/>
            </a:xfrm>
            <a:prstGeom prst="rect">
              <a:avLst/>
            </a:prstGeom>
            <a:noFill/>
            <a:ln>
              <a:noFill/>
            </a:ln>
            <a:scene3d>
              <a:camera prst="orthographicFront"/>
              <a:lightRig rig="threePt" dir="t"/>
            </a:scene3d>
            <a:sp3d>
              <a:bevelT w="114300" prst="artDeco"/>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
            <p:cNvSpPr>
              <a:spLocks noEditPoints="1"/>
            </p:cNvSpPr>
            <p:nvPr/>
          </p:nvSpPr>
          <p:spPr bwMode="auto">
            <a:xfrm>
              <a:off x="2066" y="1188"/>
              <a:ext cx="3540" cy="1941"/>
            </a:xfrm>
            <a:custGeom>
              <a:avLst/>
              <a:gdLst>
                <a:gd name="T0" fmla="*/ 3540 w 3540"/>
                <a:gd name="T1" fmla="*/ 0 h 1941"/>
                <a:gd name="T2" fmla="*/ 142 w 3540"/>
                <a:gd name="T3" fmla="*/ 72 h 1941"/>
                <a:gd name="T4" fmla="*/ 123 w 3540"/>
                <a:gd name="T5" fmla="*/ 0 h 1941"/>
                <a:gd name="T6" fmla="*/ 0 w 3540"/>
                <a:gd name="T7" fmla="*/ 123 h 1941"/>
                <a:gd name="T8" fmla="*/ 70 w 3540"/>
                <a:gd name="T9" fmla="*/ 142 h 1941"/>
                <a:gd name="T10" fmla="*/ 3 w 3540"/>
                <a:gd name="T11" fmla="*/ 1941 h 1941"/>
                <a:gd name="T12" fmla="*/ 19 w 3540"/>
                <a:gd name="T13" fmla="*/ 161 h 1941"/>
                <a:gd name="T14" fmla="*/ 70 w 3540"/>
                <a:gd name="T15" fmla="*/ 177 h 1941"/>
                <a:gd name="T16" fmla="*/ 35 w 3540"/>
                <a:gd name="T17" fmla="*/ 1909 h 1941"/>
                <a:gd name="T18" fmla="*/ 54 w 3540"/>
                <a:gd name="T19" fmla="*/ 195 h 1941"/>
                <a:gd name="T20" fmla="*/ 70 w 3540"/>
                <a:gd name="T21" fmla="*/ 335 h 1941"/>
                <a:gd name="T22" fmla="*/ 195 w 3540"/>
                <a:gd name="T23" fmla="*/ 230 h 1941"/>
                <a:gd name="T24" fmla="*/ 230 w 3540"/>
                <a:gd name="T25" fmla="*/ 195 h 1941"/>
                <a:gd name="T26" fmla="*/ 334 w 3540"/>
                <a:gd name="T27" fmla="*/ 72 h 1941"/>
                <a:gd name="T28" fmla="*/ 195 w 3540"/>
                <a:gd name="T29" fmla="*/ 56 h 1941"/>
                <a:gd name="T30" fmla="*/ 3508 w 3540"/>
                <a:gd name="T31" fmla="*/ 37 h 1941"/>
                <a:gd name="T32" fmla="*/ 176 w 3540"/>
                <a:gd name="T33" fmla="*/ 142 h 1941"/>
                <a:gd name="T34" fmla="*/ 160 w 3540"/>
                <a:gd name="T35" fmla="*/ 19 h 1941"/>
                <a:gd name="T36" fmla="*/ 19 w 3540"/>
                <a:gd name="T37" fmla="*/ 104 h 1941"/>
                <a:gd name="T38" fmla="*/ 107 w 3540"/>
                <a:gd name="T39" fmla="*/ 19 h 1941"/>
                <a:gd name="T40" fmla="*/ 91 w 3540"/>
                <a:gd name="T41" fmla="*/ 70 h 1941"/>
                <a:gd name="T42" fmla="*/ 38 w 3540"/>
                <a:gd name="T43" fmla="*/ 35 h 1941"/>
                <a:gd name="T44" fmla="*/ 142 w 3540"/>
                <a:gd name="T45" fmla="*/ 88 h 1941"/>
                <a:gd name="T46" fmla="*/ 19 w 3540"/>
                <a:gd name="T47" fmla="*/ 104 h 1941"/>
                <a:gd name="T48" fmla="*/ 72 w 3540"/>
                <a:gd name="T49" fmla="*/ 70 h 1941"/>
                <a:gd name="T50" fmla="*/ 54 w 3540"/>
                <a:gd name="T51" fmla="*/ 53 h 1941"/>
                <a:gd name="T52" fmla="*/ 123 w 3540"/>
                <a:gd name="T53" fmla="*/ 142 h 1941"/>
                <a:gd name="T54" fmla="*/ 142 w 3540"/>
                <a:gd name="T55" fmla="*/ 126 h 1941"/>
                <a:gd name="T56" fmla="*/ 123 w 3540"/>
                <a:gd name="T57" fmla="*/ 142 h 1941"/>
                <a:gd name="T58" fmla="*/ 142 w 3540"/>
                <a:gd name="T59" fmla="*/ 195 h 1941"/>
                <a:gd name="T60" fmla="*/ 126 w 3540"/>
                <a:gd name="T61" fmla="*/ 246 h 1941"/>
                <a:gd name="T62" fmla="*/ 176 w 3540"/>
                <a:gd name="T63" fmla="*/ 230 h 1941"/>
                <a:gd name="T64" fmla="*/ 88 w 3540"/>
                <a:gd name="T65" fmla="*/ 123 h 1941"/>
                <a:gd name="T66" fmla="*/ 107 w 3540"/>
                <a:gd name="T67" fmla="*/ 265 h 1941"/>
                <a:gd name="T68" fmla="*/ 160 w 3540"/>
                <a:gd name="T69" fmla="*/ 230 h 1941"/>
                <a:gd name="T70" fmla="*/ 176 w 3540"/>
                <a:gd name="T71" fmla="*/ 195 h 1941"/>
                <a:gd name="T72" fmla="*/ 230 w 3540"/>
                <a:gd name="T73" fmla="*/ 158 h 1941"/>
                <a:gd name="T74" fmla="*/ 265 w 3540"/>
                <a:gd name="T75" fmla="*/ 107 h 1941"/>
                <a:gd name="T76" fmla="*/ 195 w 3540"/>
                <a:gd name="T77" fmla="*/ 88 h 1941"/>
                <a:gd name="T78" fmla="*/ 233 w 3540"/>
                <a:gd name="T79" fmla="*/ 177 h 1941"/>
                <a:gd name="T80" fmla="*/ 126 w 3540"/>
                <a:gd name="T81" fmla="*/ 158 h 1941"/>
                <a:gd name="T82" fmla="*/ 195 w 3540"/>
                <a:gd name="T83" fmla="*/ 142 h 1941"/>
                <a:gd name="T84" fmla="*/ 246 w 3540"/>
                <a:gd name="T85" fmla="*/ 126 h 1941"/>
                <a:gd name="T86" fmla="*/ 195 w 3540"/>
                <a:gd name="T87" fmla="*/ 142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0" h="1941">
                  <a:moveTo>
                    <a:pt x="3540" y="19"/>
                  </a:moveTo>
                  <a:lnTo>
                    <a:pt x="3540" y="0"/>
                  </a:lnTo>
                  <a:lnTo>
                    <a:pt x="142" y="0"/>
                  </a:lnTo>
                  <a:lnTo>
                    <a:pt x="142" y="72"/>
                  </a:lnTo>
                  <a:lnTo>
                    <a:pt x="123" y="72"/>
                  </a:lnTo>
                  <a:lnTo>
                    <a:pt x="123" y="0"/>
                  </a:lnTo>
                  <a:lnTo>
                    <a:pt x="0" y="0"/>
                  </a:lnTo>
                  <a:lnTo>
                    <a:pt x="0" y="123"/>
                  </a:lnTo>
                  <a:lnTo>
                    <a:pt x="70" y="123"/>
                  </a:lnTo>
                  <a:lnTo>
                    <a:pt x="70" y="142"/>
                  </a:lnTo>
                  <a:lnTo>
                    <a:pt x="3" y="142"/>
                  </a:lnTo>
                  <a:lnTo>
                    <a:pt x="3" y="1941"/>
                  </a:lnTo>
                  <a:lnTo>
                    <a:pt x="19" y="1941"/>
                  </a:lnTo>
                  <a:lnTo>
                    <a:pt x="19" y="161"/>
                  </a:lnTo>
                  <a:lnTo>
                    <a:pt x="70" y="161"/>
                  </a:lnTo>
                  <a:lnTo>
                    <a:pt x="70" y="177"/>
                  </a:lnTo>
                  <a:lnTo>
                    <a:pt x="35" y="177"/>
                  </a:lnTo>
                  <a:lnTo>
                    <a:pt x="35" y="1909"/>
                  </a:lnTo>
                  <a:lnTo>
                    <a:pt x="54" y="1909"/>
                  </a:lnTo>
                  <a:lnTo>
                    <a:pt x="54" y="195"/>
                  </a:lnTo>
                  <a:lnTo>
                    <a:pt x="70" y="195"/>
                  </a:lnTo>
                  <a:lnTo>
                    <a:pt x="70" y="335"/>
                  </a:lnTo>
                  <a:lnTo>
                    <a:pt x="91" y="335"/>
                  </a:lnTo>
                  <a:lnTo>
                    <a:pt x="195" y="230"/>
                  </a:lnTo>
                  <a:lnTo>
                    <a:pt x="195" y="195"/>
                  </a:lnTo>
                  <a:lnTo>
                    <a:pt x="230" y="195"/>
                  </a:lnTo>
                  <a:lnTo>
                    <a:pt x="334" y="91"/>
                  </a:lnTo>
                  <a:lnTo>
                    <a:pt x="334" y="72"/>
                  </a:lnTo>
                  <a:lnTo>
                    <a:pt x="195" y="72"/>
                  </a:lnTo>
                  <a:lnTo>
                    <a:pt x="195" y="56"/>
                  </a:lnTo>
                  <a:lnTo>
                    <a:pt x="3508" y="56"/>
                  </a:lnTo>
                  <a:lnTo>
                    <a:pt x="3508" y="37"/>
                  </a:lnTo>
                  <a:lnTo>
                    <a:pt x="176" y="37"/>
                  </a:lnTo>
                  <a:lnTo>
                    <a:pt x="176" y="142"/>
                  </a:lnTo>
                  <a:lnTo>
                    <a:pt x="160" y="142"/>
                  </a:lnTo>
                  <a:lnTo>
                    <a:pt x="160" y="19"/>
                  </a:lnTo>
                  <a:lnTo>
                    <a:pt x="3540" y="19"/>
                  </a:lnTo>
                  <a:close/>
                  <a:moveTo>
                    <a:pt x="19" y="104"/>
                  </a:moveTo>
                  <a:lnTo>
                    <a:pt x="19" y="19"/>
                  </a:lnTo>
                  <a:lnTo>
                    <a:pt x="107" y="19"/>
                  </a:lnTo>
                  <a:lnTo>
                    <a:pt x="107" y="70"/>
                  </a:lnTo>
                  <a:lnTo>
                    <a:pt x="91" y="70"/>
                  </a:lnTo>
                  <a:lnTo>
                    <a:pt x="91" y="35"/>
                  </a:lnTo>
                  <a:lnTo>
                    <a:pt x="38" y="35"/>
                  </a:lnTo>
                  <a:lnTo>
                    <a:pt x="38" y="88"/>
                  </a:lnTo>
                  <a:lnTo>
                    <a:pt x="142" y="88"/>
                  </a:lnTo>
                  <a:lnTo>
                    <a:pt x="142" y="104"/>
                  </a:lnTo>
                  <a:lnTo>
                    <a:pt x="19" y="104"/>
                  </a:lnTo>
                  <a:close/>
                  <a:moveTo>
                    <a:pt x="72" y="53"/>
                  </a:moveTo>
                  <a:lnTo>
                    <a:pt x="72" y="70"/>
                  </a:lnTo>
                  <a:lnTo>
                    <a:pt x="54" y="70"/>
                  </a:lnTo>
                  <a:lnTo>
                    <a:pt x="54" y="53"/>
                  </a:lnTo>
                  <a:lnTo>
                    <a:pt x="72" y="53"/>
                  </a:lnTo>
                  <a:close/>
                  <a:moveTo>
                    <a:pt x="123" y="142"/>
                  </a:moveTo>
                  <a:lnTo>
                    <a:pt x="123" y="126"/>
                  </a:lnTo>
                  <a:lnTo>
                    <a:pt x="142" y="126"/>
                  </a:lnTo>
                  <a:lnTo>
                    <a:pt x="142" y="142"/>
                  </a:lnTo>
                  <a:lnTo>
                    <a:pt x="123" y="142"/>
                  </a:lnTo>
                  <a:close/>
                  <a:moveTo>
                    <a:pt x="126" y="195"/>
                  </a:moveTo>
                  <a:lnTo>
                    <a:pt x="142" y="195"/>
                  </a:lnTo>
                  <a:lnTo>
                    <a:pt x="142" y="230"/>
                  </a:lnTo>
                  <a:lnTo>
                    <a:pt x="126" y="246"/>
                  </a:lnTo>
                  <a:lnTo>
                    <a:pt x="126" y="195"/>
                  </a:lnTo>
                  <a:close/>
                  <a:moveTo>
                    <a:pt x="176" y="230"/>
                  </a:moveTo>
                  <a:lnTo>
                    <a:pt x="88" y="319"/>
                  </a:lnTo>
                  <a:lnTo>
                    <a:pt x="88" y="123"/>
                  </a:lnTo>
                  <a:lnTo>
                    <a:pt x="107" y="123"/>
                  </a:lnTo>
                  <a:lnTo>
                    <a:pt x="107" y="265"/>
                  </a:lnTo>
                  <a:lnTo>
                    <a:pt x="126" y="265"/>
                  </a:lnTo>
                  <a:lnTo>
                    <a:pt x="160" y="230"/>
                  </a:lnTo>
                  <a:lnTo>
                    <a:pt x="160" y="195"/>
                  </a:lnTo>
                  <a:lnTo>
                    <a:pt x="176" y="195"/>
                  </a:lnTo>
                  <a:lnTo>
                    <a:pt x="176" y="230"/>
                  </a:lnTo>
                  <a:close/>
                  <a:moveTo>
                    <a:pt x="230" y="158"/>
                  </a:moveTo>
                  <a:lnTo>
                    <a:pt x="265" y="123"/>
                  </a:lnTo>
                  <a:lnTo>
                    <a:pt x="265" y="107"/>
                  </a:lnTo>
                  <a:lnTo>
                    <a:pt x="195" y="107"/>
                  </a:lnTo>
                  <a:lnTo>
                    <a:pt x="195" y="88"/>
                  </a:lnTo>
                  <a:lnTo>
                    <a:pt x="318" y="88"/>
                  </a:lnTo>
                  <a:lnTo>
                    <a:pt x="233" y="177"/>
                  </a:lnTo>
                  <a:lnTo>
                    <a:pt x="126" y="177"/>
                  </a:lnTo>
                  <a:lnTo>
                    <a:pt x="126" y="158"/>
                  </a:lnTo>
                  <a:lnTo>
                    <a:pt x="230" y="158"/>
                  </a:lnTo>
                  <a:close/>
                  <a:moveTo>
                    <a:pt x="195" y="142"/>
                  </a:moveTo>
                  <a:lnTo>
                    <a:pt x="195" y="126"/>
                  </a:lnTo>
                  <a:lnTo>
                    <a:pt x="246" y="126"/>
                  </a:lnTo>
                  <a:lnTo>
                    <a:pt x="227" y="142"/>
                  </a:lnTo>
                  <a:lnTo>
                    <a:pt x="195" y="142"/>
                  </a:lnTo>
                  <a:close/>
                </a:path>
              </a:pathLst>
            </a:custGeom>
            <a:solidFill>
              <a:srgbClr val="7F4A81"/>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0"/>
            <p:cNvSpPr>
              <a:spLocks noEditPoints="1"/>
            </p:cNvSpPr>
            <p:nvPr/>
          </p:nvSpPr>
          <p:spPr bwMode="auto">
            <a:xfrm>
              <a:off x="2069" y="1193"/>
              <a:ext cx="3539" cy="1939"/>
            </a:xfrm>
            <a:custGeom>
              <a:avLst/>
              <a:gdLst>
                <a:gd name="T0" fmla="*/ 0 w 3539"/>
                <a:gd name="T1" fmla="*/ 1939 h 1939"/>
                <a:gd name="T2" fmla="*/ 3398 w 3539"/>
                <a:gd name="T3" fmla="*/ 1869 h 1939"/>
                <a:gd name="T4" fmla="*/ 3416 w 3539"/>
                <a:gd name="T5" fmla="*/ 1939 h 1939"/>
                <a:gd name="T6" fmla="*/ 3539 w 3539"/>
                <a:gd name="T7" fmla="*/ 1819 h 1939"/>
                <a:gd name="T8" fmla="*/ 3470 w 3539"/>
                <a:gd name="T9" fmla="*/ 1800 h 1939"/>
                <a:gd name="T10" fmla="*/ 3539 w 3539"/>
                <a:gd name="T11" fmla="*/ 0 h 1939"/>
                <a:gd name="T12" fmla="*/ 3521 w 3539"/>
                <a:gd name="T13" fmla="*/ 1781 h 1939"/>
                <a:gd name="T14" fmla="*/ 3470 w 3539"/>
                <a:gd name="T15" fmla="*/ 1765 h 1939"/>
                <a:gd name="T16" fmla="*/ 3505 w 3539"/>
                <a:gd name="T17" fmla="*/ 32 h 1939"/>
                <a:gd name="T18" fmla="*/ 3486 w 3539"/>
                <a:gd name="T19" fmla="*/ 1746 h 1939"/>
                <a:gd name="T20" fmla="*/ 3470 w 3539"/>
                <a:gd name="T21" fmla="*/ 1607 h 1939"/>
                <a:gd name="T22" fmla="*/ 3347 w 3539"/>
                <a:gd name="T23" fmla="*/ 1711 h 1939"/>
                <a:gd name="T24" fmla="*/ 3312 w 3539"/>
                <a:gd name="T25" fmla="*/ 1746 h 1939"/>
                <a:gd name="T26" fmla="*/ 3205 w 3539"/>
                <a:gd name="T27" fmla="*/ 1869 h 1939"/>
                <a:gd name="T28" fmla="*/ 3323 w 3539"/>
                <a:gd name="T29" fmla="*/ 1885 h 1939"/>
                <a:gd name="T30" fmla="*/ 32 w 3539"/>
                <a:gd name="T31" fmla="*/ 1904 h 1939"/>
                <a:gd name="T32" fmla="*/ 3363 w 3539"/>
                <a:gd name="T33" fmla="*/ 1800 h 1939"/>
                <a:gd name="T34" fmla="*/ 3358 w 3539"/>
                <a:gd name="T35" fmla="*/ 1923 h 1939"/>
                <a:gd name="T36" fmla="*/ 3521 w 3539"/>
                <a:gd name="T37" fmla="*/ 1837 h 1939"/>
                <a:gd name="T38" fmla="*/ 3432 w 3539"/>
                <a:gd name="T39" fmla="*/ 1920 h 1939"/>
                <a:gd name="T40" fmla="*/ 3448 w 3539"/>
                <a:gd name="T41" fmla="*/ 1869 h 1939"/>
                <a:gd name="T42" fmla="*/ 3505 w 3539"/>
                <a:gd name="T43" fmla="*/ 1907 h 1939"/>
                <a:gd name="T44" fmla="*/ 3398 w 3539"/>
                <a:gd name="T45" fmla="*/ 1853 h 1939"/>
                <a:gd name="T46" fmla="*/ 3521 w 3539"/>
                <a:gd name="T47" fmla="*/ 1837 h 1939"/>
                <a:gd name="T48" fmla="*/ 3470 w 3539"/>
                <a:gd name="T49" fmla="*/ 1872 h 1939"/>
                <a:gd name="T50" fmla="*/ 3486 w 3539"/>
                <a:gd name="T51" fmla="*/ 1888 h 1939"/>
                <a:gd name="T52" fmla="*/ 3416 w 3539"/>
                <a:gd name="T53" fmla="*/ 1800 h 1939"/>
                <a:gd name="T54" fmla="*/ 3400 w 3539"/>
                <a:gd name="T55" fmla="*/ 1816 h 1939"/>
                <a:gd name="T56" fmla="*/ 3416 w 3539"/>
                <a:gd name="T57" fmla="*/ 1800 h 1939"/>
                <a:gd name="T58" fmla="*/ 3398 w 3539"/>
                <a:gd name="T59" fmla="*/ 1746 h 1939"/>
                <a:gd name="T60" fmla="*/ 3416 w 3539"/>
                <a:gd name="T61" fmla="*/ 1695 h 1939"/>
                <a:gd name="T62" fmla="*/ 3366 w 3539"/>
                <a:gd name="T63" fmla="*/ 1711 h 1939"/>
                <a:gd name="T64" fmla="*/ 3451 w 3539"/>
                <a:gd name="T65" fmla="*/ 1819 h 1939"/>
                <a:gd name="T66" fmla="*/ 3432 w 3539"/>
                <a:gd name="T67" fmla="*/ 1674 h 1939"/>
                <a:gd name="T68" fmla="*/ 3382 w 3539"/>
                <a:gd name="T69" fmla="*/ 1709 h 1939"/>
                <a:gd name="T70" fmla="*/ 3366 w 3539"/>
                <a:gd name="T71" fmla="*/ 1746 h 1939"/>
                <a:gd name="T72" fmla="*/ 3312 w 3539"/>
                <a:gd name="T73" fmla="*/ 1781 h 1939"/>
                <a:gd name="T74" fmla="*/ 3275 w 3539"/>
                <a:gd name="T75" fmla="*/ 1835 h 1939"/>
                <a:gd name="T76" fmla="*/ 3344 w 3539"/>
                <a:gd name="T77" fmla="*/ 1853 h 1939"/>
                <a:gd name="T78" fmla="*/ 3310 w 3539"/>
                <a:gd name="T79" fmla="*/ 1765 h 1939"/>
                <a:gd name="T80" fmla="*/ 3416 w 3539"/>
                <a:gd name="T81" fmla="*/ 1781 h 1939"/>
                <a:gd name="T82" fmla="*/ 3344 w 3539"/>
                <a:gd name="T83" fmla="*/ 1800 h 1939"/>
                <a:gd name="T84" fmla="*/ 3296 w 3539"/>
                <a:gd name="T85" fmla="*/ 1816 h 1939"/>
                <a:gd name="T86" fmla="*/ 3344 w 3539"/>
                <a:gd name="T87" fmla="*/ 180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39" h="1939">
                  <a:moveTo>
                    <a:pt x="0" y="1923"/>
                  </a:moveTo>
                  <a:lnTo>
                    <a:pt x="0" y="1939"/>
                  </a:lnTo>
                  <a:lnTo>
                    <a:pt x="3376" y="1939"/>
                  </a:lnTo>
                  <a:lnTo>
                    <a:pt x="3398" y="1869"/>
                  </a:lnTo>
                  <a:lnTo>
                    <a:pt x="3416" y="1869"/>
                  </a:lnTo>
                  <a:lnTo>
                    <a:pt x="3416" y="1939"/>
                  </a:lnTo>
                  <a:lnTo>
                    <a:pt x="3539" y="1939"/>
                  </a:lnTo>
                  <a:lnTo>
                    <a:pt x="3539" y="1819"/>
                  </a:lnTo>
                  <a:lnTo>
                    <a:pt x="3470" y="1819"/>
                  </a:lnTo>
                  <a:lnTo>
                    <a:pt x="3470" y="1800"/>
                  </a:lnTo>
                  <a:lnTo>
                    <a:pt x="3539" y="1800"/>
                  </a:lnTo>
                  <a:lnTo>
                    <a:pt x="3539" y="0"/>
                  </a:lnTo>
                  <a:lnTo>
                    <a:pt x="3521" y="0"/>
                  </a:lnTo>
                  <a:lnTo>
                    <a:pt x="3521" y="1781"/>
                  </a:lnTo>
                  <a:lnTo>
                    <a:pt x="3470" y="1781"/>
                  </a:lnTo>
                  <a:lnTo>
                    <a:pt x="3470" y="1765"/>
                  </a:lnTo>
                  <a:lnTo>
                    <a:pt x="3505" y="1765"/>
                  </a:lnTo>
                  <a:lnTo>
                    <a:pt x="3505" y="32"/>
                  </a:lnTo>
                  <a:lnTo>
                    <a:pt x="3486" y="32"/>
                  </a:lnTo>
                  <a:lnTo>
                    <a:pt x="3486" y="1746"/>
                  </a:lnTo>
                  <a:lnTo>
                    <a:pt x="3470" y="1746"/>
                  </a:lnTo>
                  <a:lnTo>
                    <a:pt x="3470" y="1607"/>
                  </a:lnTo>
                  <a:lnTo>
                    <a:pt x="3448" y="1607"/>
                  </a:lnTo>
                  <a:lnTo>
                    <a:pt x="3347" y="1711"/>
                  </a:lnTo>
                  <a:lnTo>
                    <a:pt x="3347" y="1746"/>
                  </a:lnTo>
                  <a:lnTo>
                    <a:pt x="3312" y="1746"/>
                  </a:lnTo>
                  <a:lnTo>
                    <a:pt x="3205" y="1851"/>
                  </a:lnTo>
                  <a:lnTo>
                    <a:pt x="3205" y="1869"/>
                  </a:lnTo>
                  <a:lnTo>
                    <a:pt x="3344" y="1869"/>
                  </a:lnTo>
                  <a:lnTo>
                    <a:pt x="3323" y="1885"/>
                  </a:lnTo>
                  <a:lnTo>
                    <a:pt x="32" y="1885"/>
                  </a:lnTo>
                  <a:lnTo>
                    <a:pt x="32" y="1904"/>
                  </a:lnTo>
                  <a:lnTo>
                    <a:pt x="3342" y="1904"/>
                  </a:lnTo>
                  <a:lnTo>
                    <a:pt x="3363" y="1800"/>
                  </a:lnTo>
                  <a:lnTo>
                    <a:pt x="3379" y="1800"/>
                  </a:lnTo>
                  <a:lnTo>
                    <a:pt x="3358" y="1923"/>
                  </a:lnTo>
                  <a:lnTo>
                    <a:pt x="0" y="1923"/>
                  </a:lnTo>
                  <a:close/>
                  <a:moveTo>
                    <a:pt x="3521" y="1837"/>
                  </a:moveTo>
                  <a:lnTo>
                    <a:pt x="3521" y="1920"/>
                  </a:lnTo>
                  <a:lnTo>
                    <a:pt x="3432" y="1920"/>
                  </a:lnTo>
                  <a:lnTo>
                    <a:pt x="3432" y="1869"/>
                  </a:lnTo>
                  <a:lnTo>
                    <a:pt x="3448" y="1869"/>
                  </a:lnTo>
                  <a:lnTo>
                    <a:pt x="3448" y="1907"/>
                  </a:lnTo>
                  <a:lnTo>
                    <a:pt x="3505" y="1907"/>
                  </a:lnTo>
                  <a:lnTo>
                    <a:pt x="3505" y="1853"/>
                  </a:lnTo>
                  <a:lnTo>
                    <a:pt x="3398" y="1853"/>
                  </a:lnTo>
                  <a:lnTo>
                    <a:pt x="3398" y="1837"/>
                  </a:lnTo>
                  <a:lnTo>
                    <a:pt x="3521" y="1837"/>
                  </a:lnTo>
                  <a:close/>
                  <a:moveTo>
                    <a:pt x="3470" y="1888"/>
                  </a:moveTo>
                  <a:lnTo>
                    <a:pt x="3470" y="1872"/>
                  </a:lnTo>
                  <a:lnTo>
                    <a:pt x="3486" y="1872"/>
                  </a:lnTo>
                  <a:lnTo>
                    <a:pt x="3486" y="1888"/>
                  </a:lnTo>
                  <a:lnTo>
                    <a:pt x="3470" y="1888"/>
                  </a:lnTo>
                  <a:close/>
                  <a:moveTo>
                    <a:pt x="3416" y="1800"/>
                  </a:moveTo>
                  <a:lnTo>
                    <a:pt x="3416" y="1816"/>
                  </a:lnTo>
                  <a:lnTo>
                    <a:pt x="3400" y="1816"/>
                  </a:lnTo>
                  <a:lnTo>
                    <a:pt x="3400" y="1800"/>
                  </a:lnTo>
                  <a:lnTo>
                    <a:pt x="3416" y="1800"/>
                  </a:lnTo>
                  <a:close/>
                  <a:moveTo>
                    <a:pt x="3416" y="1746"/>
                  </a:moveTo>
                  <a:lnTo>
                    <a:pt x="3398" y="1746"/>
                  </a:lnTo>
                  <a:lnTo>
                    <a:pt x="3398" y="1711"/>
                  </a:lnTo>
                  <a:lnTo>
                    <a:pt x="3416" y="1695"/>
                  </a:lnTo>
                  <a:lnTo>
                    <a:pt x="3416" y="1746"/>
                  </a:lnTo>
                  <a:close/>
                  <a:moveTo>
                    <a:pt x="3366" y="1711"/>
                  </a:moveTo>
                  <a:lnTo>
                    <a:pt x="3451" y="1623"/>
                  </a:lnTo>
                  <a:lnTo>
                    <a:pt x="3451" y="1819"/>
                  </a:lnTo>
                  <a:lnTo>
                    <a:pt x="3432" y="1819"/>
                  </a:lnTo>
                  <a:lnTo>
                    <a:pt x="3432" y="1674"/>
                  </a:lnTo>
                  <a:lnTo>
                    <a:pt x="3416" y="1674"/>
                  </a:lnTo>
                  <a:lnTo>
                    <a:pt x="3382" y="1709"/>
                  </a:lnTo>
                  <a:lnTo>
                    <a:pt x="3382" y="1746"/>
                  </a:lnTo>
                  <a:lnTo>
                    <a:pt x="3366" y="1746"/>
                  </a:lnTo>
                  <a:lnTo>
                    <a:pt x="3366" y="1711"/>
                  </a:lnTo>
                  <a:close/>
                  <a:moveTo>
                    <a:pt x="3312" y="1781"/>
                  </a:moveTo>
                  <a:lnTo>
                    <a:pt x="3275" y="1819"/>
                  </a:lnTo>
                  <a:lnTo>
                    <a:pt x="3275" y="1835"/>
                  </a:lnTo>
                  <a:lnTo>
                    <a:pt x="3344" y="1835"/>
                  </a:lnTo>
                  <a:lnTo>
                    <a:pt x="3344" y="1853"/>
                  </a:lnTo>
                  <a:lnTo>
                    <a:pt x="3224" y="1853"/>
                  </a:lnTo>
                  <a:lnTo>
                    <a:pt x="3310" y="1765"/>
                  </a:lnTo>
                  <a:lnTo>
                    <a:pt x="3416" y="1765"/>
                  </a:lnTo>
                  <a:lnTo>
                    <a:pt x="3416" y="1781"/>
                  </a:lnTo>
                  <a:lnTo>
                    <a:pt x="3312" y="1781"/>
                  </a:lnTo>
                  <a:close/>
                  <a:moveTo>
                    <a:pt x="3344" y="1800"/>
                  </a:moveTo>
                  <a:lnTo>
                    <a:pt x="3344" y="1816"/>
                  </a:lnTo>
                  <a:lnTo>
                    <a:pt x="3296" y="1816"/>
                  </a:lnTo>
                  <a:lnTo>
                    <a:pt x="3312" y="1800"/>
                  </a:lnTo>
                  <a:lnTo>
                    <a:pt x="3344" y="1800"/>
                  </a:lnTo>
                  <a:close/>
                </a:path>
              </a:pathLst>
            </a:custGeom>
            <a:solidFill>
              <a:srgbClr val="7F4A81"/>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1168400" y="2269540"/>
            <a:ext cx="10160000" cy="2954655"/>
          </a:xfrm>
          <a:prstGeom prst="rect">
            <a:avLst/>
          </a:prstGeom>
        </p:spPr>
        <p:txBody>
          <a:bodyPr wrap="square">
            <a:spAutoFit/>
          </a:bodyPr>
          <a:lstStyle/>
          <a:p>
            <a:pPr algn="just">
              <a:lnSpc>
                <a:spcPct val="100000"/>
              </a:lnSpc>
            </a:pPr>
            <a:r>
              <a:rPr lang="zh-CN" altLang="en-US" sz="2400" b="1" dirty="0">
                <a:latin typeface="Kaiti SC" charset="-122"/>
                <a:ea typeface="Kaiti SC" charset="-122"/>
                <a:cs typeface="Kaiti SC" charset="-122"/>
              </a:rPr>
              <a:t>代表人物</a:t>
            </a:r>
            <a:r>
              <a:rPr lang="zh-CN" altLang="en-US" sz="2400" b="1" dirty="0" smtClean="0">
                <a:latin typeface="Kaiti SC" charset="-122"/>
                <a:ea typeface="Kaiti SC" charset="-122"/>
                <a:cs typeface="Kaiti SC" charset="-122"/>
              </a:rPr>
              <a:t>：</a:t>
            </a:r>
          </a:p>
          <a:p>
            <a:pPr algn="just">
              <a:lnSpc>
                <a:spcPct val="100000"/>
              </a:lnSpc>
            </a:pPr>
            <a:endParaRPr lang="zh-CN" altLang="en-US" dirty="0" smtClean="0">
              <a:latin typeface="Kaiti SC" charset="-122"/>
              <a:ea typeface="Kaiti SC" charset="-122"/>
              <a:cs typeface="Kaiti SC" charset="-122"/>
            </a:endParaRPr>
          </a:p>
          <a:p>
            <a:pPr algn="just">
              <a:lnSpc>
                <a:spcPct val="100000"/>
              </a:lnSpc>
            </a:pPr>
            <a:r>
              <a:rPr lang="zh-CN" altLang="en-US" sz="2400" b="1" dirty="0" smtClean="0">
                <a:latin typeface="Kaiti SC" charset="-122"/>
                <a:ea typeface="Kaiti SC" charset="-122"/>
                <a:cs typeface="Kaiti SC" charset="-122"/>
              </a:rPr>
              <a:t>代表</a:t>
            </a:r>
            <a:r>
              <a:rPr lang="zh-CN" altLang="en-US" sz="2400" b="1" dirty="0">
                <a:latin typeface="Kaiti SC" charset="-122"/>
                <a:ea typeface="Kaiti SC" charset="-122"/>
                <a:cs typeface="Kaiti SC" charset="-122"/>
              </a:rPr>
              <a:t>著作</a:t>
            </a:r>
            <a:r>
              <a:rPr lang="zh-CN" altLang="en-US" sz="2400" b="1" dirty="0" smtClean="0">
                <a:latin typeface="Kaiti SC" charset="-122"/>
                <a:ea typeface="Kaiti SC" charset="-122"/>
                <a:cs typeface="Kaiti SC" charset="-122"/>
              </a:rPr>
              <a:t>：</a:t>
            </a:r>
          </a:p>
          <a:p>
            <a:pPr algn="just">
              <a:lnSpc>
                <a:spcPct val="100000"/>
              </a:lnSpc>
            </a:pPr>
            <a:endParaRPr lang="zh-CN" altLang="en-US" dirty="0" smtClean="0">
              <a:latin typeface="Kaiti SC" charset="-122"/>
              <a:ea typeface="Kaiti SC" charset="-122"/>
              <a:cs typeface="Kaiti SC" charset="-122"/>
            </a:endParaRPr>
          </a:p>
          <a:p>
            <a:pPr algn="just">
              <a:lnSpc>
                <a:spcPct val="100000"/>
              </a:lnSpc>
              <a:spcAft>
                <a:spcPts val="50"/>
              </a:spcAft>
            </a:pPr>
            <a:r>
              <a:rPr lang="zh-CN" altLang="en-US" sz="2400" b="1" dirty="0" smtClean="0">
                <a:latin typeface="Kaiti SC" charset="-122"/>
                <a:ea typeface="Kaiti SC" charset="-122"/>
                <a:cs typeface="Kaiti SC" charset="-122"/>
              </a:rPr>
              <a:t>风格：</a:t>
            </a:r>
            <a:r>
              <a:rPr lang="zh-CN" altLang="en-US" dirty="0" smtClean="0">
                <a:latin typeface="Kaiti SC" charset="-122"/>
                <a:ea typeface="Kaiti SC" charset="-122"/>
                <a:cs typeface="Kaiti SC" charset="-122"/>
              </a:rPr>
              <a:t>采用</a:t>
            </a:r>
            <a:r>
              <a:rPr lang="zh-CN" altLang="en-US" dirty="0">
                <a:latin typeface="Kaiti SC" charset="-122"/>
                <a:ea typeface="Kaiti SC" charset="-122"/>
                <a:cs typeface="Kaiti SC" charset="-122"/>
              </a:rPr>
              <a:t>文学游记的形式，来阐述自己的社会理想</a:t>
            </a:r>
            <a:r>
              <a:rPr lang="zh-CN" altLang="en-US" dirty="0" smtClean="0">
                <a:latin typeface="Kaiti SC" charset="-122"/>
                <a:ea typeface="Kaiti SC" charset="-122"/>
                <a:cs typeface="Kaiti SC" charset="-122"/>
              </a:rPr>
              <a:t>。</a:t>
            </a:r>
            <a:endParaRPr lang="zh-CN" altLang="en-US" dirty="0">
              <a:latin typeface="Kaiti SC" charset="-122"/>
              <a:ea typeface="Kaiti SC" charset="-122"/>
              <a:cs typeface="Kaiti SC" charset="-122"/>
            </a:endParaRPr>
          </a:p>
          <a:p>
            <a:pPr algn="just">
              <a:lnSpc>
                <a:spcPct val="100000"/>
              </a:lnSpc>
            </a:pPr>
            <a:r>
              <a:rPr lang="zh-CN" altLang="en-US" sz="2400" b="1" dirty="0">
                <a:solidFill>
                  <a:srgbClr val="001E1D"/>
                </a:solidFill>
                <a:latin typeface="Kaiti SC" charset="-122"/>
                <a:ea typeface="Kaiti SC" charset="-122"/>
                <a:cs typeface="Kaiti SC" charset="-122"/>
              </a:rPr>
              <a:t>总体特点：</a:t>
            </a:r>
            <a:r>
              <a:rPr lang="zh-CN" altLang="en-US" dirty="0">
                <a:solidFill>
                  <a:srgbClr val="001E1D"/>
                </a:solidFill>
                <a:latin typeface="Kaiti SC" charset="-122"/>
                <a:ea typeface="Kaiti SC" charset="-122"/>
                <a:cs typeface="Kaiti SC" charset="-122"/>
              </a:rPr>
              <a:t>基本上是对资本主义原始积累过程的反映，是最初的呐喊；不同程度地吸收了古希腊柏拉图的思想、早期基督教的平等思想以及当时资产阶级的人文思想；第一次系统地阐述了社会主义思想，但都流于粗疏，缺乏严密的论证；他们的理想社会都是建立在手工业和小农业的基础上的，带有明显的小生产者烙印；他们普遍不承认资本主义的合理性，将其视为一种罪恶的制度。</a:t>
            </a:r>
            <a:endParaRPr lang="en-US" altLang="zh-CN" dirty="0">
              <a:solidFill>
                <a:srgbClr val="001E1D"/>
              </a:solidFill>
              <a:latin typeface="Kaiti SC" charset="-122"/>
              <a:ea typeface="Kaiti SC" charset="-122"/>
              <a:cs typeface="Kaiti SC" charset="-122"/>
            </a:endParaRPr>
          </a:p>
        </p:txBody>
      </p:sp>
      <p:sp>
        <p:nvSpPr>
          <p:cNvPr id="26" name="椭圆 25"/>
          <p:cNvSpPr/>
          <p:nvPr/>
        </p:nvSpPr>
        <p:spPr>
          <a:xfrm>
            <a:off x="2726063" y="2198301"/>
            <a:ext cx="2343708"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Kaiti SC" charset="-122"/>
                <a:ea typeface="Kaiti SC" charset="-122"/>
                <a:cs typeface="Kaiti SC" charset="-122"/>
              </a:rPr>
              <a:t>托马斯</a:t>
            </a:r>
            <a:r>
              <a:rPr lang="en-US" altLang="zh-CN" dirty="0">
                <a:latin typeface="Kaiti SC" charset="-122"/>
                <a:ea typeface="Kaiti SC" charset="-122"/>
                <a:cs typeface="Kaiti SC" charset="-122"/>
              </a:rPr>
              <a:t>·</a:t>
            </a:r>
            <a:r>
              <a:rPr lang="zh-CN" altLang="en-US" dirty="0" smtClean="0">
                <a:latin typeface="Kaiti SC" charset="-122"/>
                <a:ea typeface="Kaiti SC" charset="-122"/>
                <a:cs typeface="Kaiti SC" charset="-122"/>
              </a:rPr>
              <a:t>莫尔</a:t>
            </a:r>
            <a:endParaRPr kumimoji="1" lang="zh-CN" altLang="en-US" dirty="0"/>
          </a:p>
        </p:txBody>
      </p:sp>
      <p:sp>
        <p:nvSpPr>
          <p:cNvPr id="27" name="椭圆 26"/>
          <p:cNvSpPr/>
          <p:nvPr/>
        </p:nvSpPr>
        <p:spPr>
          <a:xfrm>
            <a:off x="5520062" y="2216095"/>
            <a:ext cx="2381671"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Kaiti SC" charset="-122"/>
                <a:ea typeface="Kaiti SC" charset="-122"/>
                <a:cs typeface="Kaiti SC" charset="-122"/>
              </a:rPr>
              <a:t>康帕内拉</a:t>
            </a:r>
            <a:endParaRPr kumimoji="1" lang="zh-CN" altLang="en-US" dirty="0"/>
          </a:p>
        </p:txBody>
      </p:sp>
      <p:sp>
        <p:nvSpPr>
          <p:cNvPr id="28" name="椭圆 27"/>
          <p:cNvSpPr/>
          <p:nvPr/>
        </p:nvSpPr>
        <p:spPr>
          <a:xfrm>
            <a:off x="8352025" y="2198301"/>
            <a:ext cx="2315975"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Kaiti SC" charset="-122"/>
                <a:ea typeface="Kaiti SC" charset="-122"/>
                <a:cs typeface="Kaiti SC" charset="-122"/>
              </a:rPr>
              <a:t>托马斯</a:t>
            </a:r>
            <a:r>
              <a:rPr lang="en-US" altLang="zh-CN" dirty="0">
                <a:latin typeface="Kaiti SC" charset="-122"/>
                <a:ea typeface="Kaiti SC" charset="-122"/>
                <a:cs typeface="Kaiti SC" charset="-122"/>
              </a:rPr>
              <a:t>·</a:t>
            </a:r>
            <a:r>
              <a:rPr lang="zh-CN" altLang="en-US" dirty="0">
                <a:latin typeface="Kaiti SC" charset="-122"/>
                <a:ea typeface="Kaiti SC" charset="-122"/>
                <a:cs typeface="Kaiti SC" charset="-122"/>
              </a:rPr>
              <a:t>闵采尔</a:t>
            </a:r>
            <a:endParaRPr kumimoji="1" lang="zh-CN" altLang="en-US" dirty="0"/>
          </a:p>
        </p:txBody>
      </p:sp>
      <p:sp>
        <p:nvSpPr>
          <p:cNvPr id="29" name="椭圆 28"/>
          <p:cNvSpPr/>
          <p:nvPr/>
        </p:nvSpPr>
        <p:spPr>
          <a:xfrm>
            <a:off x="2771583" y="2900652"/>
            <a:ext cx="2298188"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Kaiti SC" charset="-122"/>
                <a:ea typeface="Kaiti SC" charset="-122"/>
                <a:cs typeface="Kaiti SC" charset="-122"/>
              </a:rPr>
              <a:t>《</a:t>
            </a:r>
            <a:r>
              <a:rPr lang="zh-CN" altLang="en-US" dirty="0" smtClean="0">
                <a:latin typeface="Kaiti SC" charset="-122"/>
                <a:ea typeface="Kaiti SC" charset="-122"/>
                <a:cs typeface="Kaiti SC" charset="-122"/>
              </a:rPr>
              <a:t>乌托邦</a:t>
            </a:r>
            <a:r>
              <a:rPr lang="en-US" altLang="zh-CN" dirty="0" smtClean="0">
                <a:latin typeface="Kaiti SC" charset="-122"/>
                <a:ea typeface="Kaiti SC" charset="-122"/>
                <a:cs typeface="Kaiti SC" charset="-122"/>
              </a:rPr>
              <a:t>》</a:t>
            </a:r>
            <a:endParaRPr kumimoji="1" lang="zh-CN" altLang="en-US" dirty="0"/>
          </a:p>
        </p:txBody>
      </p:sp>
      <p:sp>
        <p:nvSpPr>
          <p:cNvPr id="30" name="椭圆 29"/>
          <p:cNvSpPr/>
          <p:nvPr/>
        </p:nvSpPr>
        <p:spPr>
          <a:xfrm>
            <a:off x="5520062" y="2903701"/>
            <a:ext cx="2381671"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Kaiti SC" charset="-122"/>
                <a:ea typeface="Kaiti SC" charset="-122"/>
                <a:cs typeface="Kaiti SC" charset="-122"/>
              </a:rPr>
              <a:t>《</a:t>
            </a:r>
            <a:r>
              <a:rPr lang="zh-CN" altLang="en-US" dirty="0" smtClean="0">
                <a:latin typeface="Kaiti SC" charset="-122"/>
                <a:ea typeface="Kaiti SC" charset="-122"/>
                <a:cs typeface="Kaiti SC" charset="-122"/>
              </a:rPr>
              <a:t>太阳城</a:t>
            </a:r>
            <a:r>
              <a:rPr lang="en-US" altLang="zh-CN" dirty="0" smtClean="0">
                <a:latin typeface="Kaiti SC" charset="-122"/>
                <a:ea typeface="Kaiti SC" charset="-122"/>
                <a:cs typeface="Kaiti SC" charset="-122"/>
              </a:rPr>
              <a:t>》</a:t>
            </a:r>
            <a:endParaRPr kumimoji="1" lang="zh-CN" altLang="en-US" dirty="0"/>
          </a:p>
        </p:txBody>
      </p:sp>
    </p:spTree>
    <p:extLst>
      <p:ext uri="{BB962C8B-B14F-4D97-AF65-F5344CB8AC3E}">
        <p14:creationId xmlns:p14="http://schemas.microsoft.com/office/powerpoint/2010/main" val="44240214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69088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早期空想社会主义者：托马斯</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莫尔</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78464"/>
            <a:ext cx="6451600" cy="4574636"/>
          </a:xfrm>
          <a:prstGeom prst="rect">
            <a:avLst/>
          </a:prstGeom>
        </p:spPr>
      </p:pic>
      <p:sp>
        <p:nvSpPr>
          <p:cNvPr id="4" name="文本框 3"/>
          <p:cNvSpPr txBox="1"/>
          <p:nvPr/>
        </p:nvSpPr>
        <p:spPr>
          <a:xfrm>
            <a:off x="8084764" y="1026423"/>
            <a:ext cx="2355132" cy="584775"/>
          </a:xfrm>
          <a:prstGeom prst="rect">
            <a:avLst/>
          </a:prstGeom>
          <a:noFill/>
        </p:spPr>
        <p:txBody>
          <a:bodyPr wrap="none" rtlCol="0">
            <a:spAutoFit/>
          </a:bodyPr>
          <a:lstStyle/>
          <a:p>
            <a:r>
              <a:rPr kumimoji="1" lang="zh-CN" altLang="en-US" sz="3200" b="1" dirty="0">
                <a:solidFill>
                  <a:schemeClr val="bg2">
                    <a:lumMod val="25000"/>
                  </a:schemeClr>
                </a:solidFill>
                <a:latin typeface="Kaiti SC" charset="-122"/>
                <a:ea typeface="Kaiti SC" charset="-122"/>
                <a:cs typeface="Kaiti SC" charset="-122"/>
              </a:rPr>
              <a:t>托马斯</a:t>
            </a:r>
            <a:r>
              <a:rPr kumimoji="1" lang="en-US" altLang="zh-CN" sz="3200" b="1" dirty="0">
                <a:solidFill>
                  <a:schemeClr val="bg2">
                    <a:lumMod val="25000"/>
                  </a:schemeClr>
                </a:solidFill>
                <a:latin typeface="Kaiti SC" charset="-122"/>
                <a:ea typeface="Kaiti SC" charset="-122"/>
                <a:cs typeface="Kaiti SC" charset="-122"/>
              </a:rPr>
              <a:t>·</a:t>
            </a:r>
            <a:r>
              <a:rPr kumimoji="1" lang="zh-CN" altLang="en-US" sz="3200" b="1" dirty="0">
                <a:solidFill>
                  <a:schemeClr val="bg2">
                    <a:lumMod val="25000"/>
                  </a:schemeClr>
                </a:solidFill>
                <a:latin typeface="Kaiti SC" charset="-122"/>
                <a:ea typeface="Kaiti SC" charset="-122"/>
                <a:cs typeface="Kaiti SC" charset="-122"/>
              </a:rPr>
              <a:t>莫尔</a:t>
            </a:r>
          </a:p>
        </p:txBody>
      </p:sp>
      <p:grpSp>
        <p:nvGrpSpPr>
          <p:cNvPr id="5" name="组合 59"/>
          <p:cNvGrpSpPr/>
          <p:nvPr/>
        </p:nvGrpSpPr>
        <p:grpSpPr>
          <a:xfrm>
            <a:off x="6908800" y="1733672"/>
            <a:ext cx="4954322" cy="1536125"/>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8" name="矩形 7"/>
          <p:cNvSpPr/>
          <p:nvPr/>
        </p:nvSpPr>
        <p:spPr>
          <a:xfrm>
            <a:off x="7179732" y="2038805"/>
            <a:ext cx="4167840" cy="1015663"/>
          </a:xfrm>
          <a:prstGeom prst="rect">
            <a:avLst/>
          </a:prstGeom>
        </p:spPr>
        <p:txBody>
          <a:bodyPr wrap="square">
            <a:spAutoFit/>
          </a:bodyPr>
          <a:lstStyle/>
          <a:p>
            <a:pPr algn="just"/>
            <a:r>
              <a:rPr lang="zh-CN" altLang="en-US" sz="2000" b="1" dirty="0">
                <a:solidFill>
                  <a:srgbClr val="001E1D"/>
                </a:solidFill>
                <a:latin typeface="Kaiti SC" charset="-122"/>
                <a:ea typeface="Kaiti SC" charset="-122"/>
                <a:cs typeface="Kaiti SC" charset="-122"/>
              </a:rPr>
              <a:t>托马斯</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莫尔</a:t>
            </a:r>
            <a:r>
              <a:rPr lang="en-US" altLang="zh-CN" sz="2000" b="1" dirty="0">
                <a:solidFill>
                  <a:srgbClr val="001E1D"/>
                </a:solidFill>
                <a:latin typeface="Kaiti SC" charset="-122"/>
                <a:ea typeface="Kaiti SC" charset="-122"/>
                <a:cs typeface="Kaiti SC" charset="-122"/>
              </a:rPr>
              <a:t>(1478---1535)</a:t>
            </a:r>
            <a:r>
              <a:rPr lang="zh-CN" altLang="en-US" sz="2000" b="1" dirty="0">
                <a:solidFill>
                  <a:srgbClr val="001E1D"/>
                </a:solidFill>
                <a:latin typeface="Kaiti SC" charset="-122"/>
                <a:ea typeface="Kaiti SC" charset="-122"/>
                <a:cs typeface="Kaiti SC" charset="-122"/>
              </a:rPr>
              <a:t>是英国著名的政治家和思想家，空想社会主义的创始人。</a:t>
            </a:r>
          </a:p>
        </p:txBody>
      </p:sp>
      <p:grpSp>
        <p:nvGrpSpPr>
          <p:cNvPr id="9" name="组合 59"/>
          <p:cNvGrpSpPr/>
          <p:nvPr/>
        </p:nvGrpSpPr>
        <p:grpSpPr>
          <a:xfrm>
            <a:off x="6908800" y="3438104"/>
            <a:ext cx="4954321" cy="2187996"/>
            <a:chOff x="1264428" y="1152525"/>
            <a:chExt cx="6847285" cy="2795588"/>
          </a:xfrm>
        </p:grpSpPr>
        <p:sp>
          <p:nvSpPr>
            <p:cNvPr id="10" name="圆角矩形 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1" name="圆角矩形 10"/>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2" name="矩形 11"/>
          <p:cNvSpPr/>
          <p:nvPr/>
        </p:nvSpPr>
        <p:spPr>
          <a:xfrm>
            <a:off x="7179732" y="3640325"/>
            <a:ext cx="4416489" cy="1846659"/>
          </a:xfrm>
          <a:prstGeom prst="rect">
            <a:avLst/>
          </a:prstGeom>
        </p:spPr>
        <p:txBody>
          <a:bodyPr wrap="square">
            <a:spAutoFit/>
          </a:bodyPr>
          <a:lstStyle/>
          <a:p>
            <a:pPr algn="just"/>
            <a:r>
              <a:rPr lang="en-US" altLang="zh-CN" b="1" dirty="0">
                <a:solidFill>
                  <a:srgbClr val="001E1D"/>
                </a:solidFill>
                <a:latin typeface="Kaiti SC" charset="-122"/>
                <a:ea typeface="Kaiti SC" charset="-122"/>
                <a:cs typeface="Kaiti SC" charset="-122"/>
              </a:rPr>
              <a:t>1516</a:t>
            </a:r>
            <a:r>
              <a:rPr lang="zh-CN" altLang="en-US" b="1" dirty="0">
                <a:solidFill>
                  <a:srgbClr val="001E1D"/>
                </a:solidFill>
                <a:latin typeface="Kaiti SC" charset="-122"/>
                <a:ea typeface="Kaiti SC" charset="-122"/>
                <a:cs typeface="Kaiti SC" charset="-122"/>
              </a:rPr>
              <a:t>年，他在出使法兰德斯过程中</a:t>
            </a:r>
            <a:r>
              <a:rPr lang="zh-CN" altLang="en-US" b="1" dirty="0" smtClean="0">
                <a:solidFill>
                  <a:srgbClr val="001E1D"/>
                </a:solidFill>
                <a:latin typeface="Kaiti SC" charset="-122"/>
                <a:ea typeface="Kaiti SC" charset="-122"/>
                <a:cs typeface="Kaiti SC" charset="-122"/>
              </a:rPr>
              <a:t>，以游记的形式写了</a:t>
            </a:r>
            <a:r>
              <a:rPr lang="en-US" altLang="zh-CN" sz="2400" b="1" dirty="0" smtClean="0">
                <a:solidFill>
                  <a:srgbClr val="001E1D"/>
                </a:solidFill>
                <a:latin typeface="Kaiti SC" charset="-122"/>
                <a:ea typeface="Kaiti SC" charset="-122"/>
                <a:cs typeface="Kaiti SC" charset="-122"/>
              </a:rPr>
              <a:t>《</a:t>
            </a:r>
            <a:r>
              <a:rPr lang="zh-CN" altLang="en-US" sz="2400" b="1" dirty="0" smtClean="0">
                <a:solidFill>
                  <a:srgbClr val="001E1D"/>
                </a:solidFill>
                <a:latin typeface="Kaiti SC" charset="-122"/>
                <a:ea typeface="Kaiti SC" charset="-122"/>
                <a:cs typeface="Kaiti SC" charset="-122"/>
              </a:rPr>
              <a:t>乌托邦</a:t>
            </a:r>
            <a:r>
              <a:rPr lang="en-US" altLang="zh-CN" sz="2400" b="1" dirty="0" smtClean="0">
                <a:solidFill>
                  <a:srgbClr val="001E1D"/>
                </a:solidFill>
                <a:latin typeface="Kaiti SC" charset="-122"/>
                <a:ea typeface="Kaiti SC" charset="-122"/>
                <a:cs typeface="Kaiti SC" charset="-122"/>
              </a:rPr>
              <a:t>》</a:t>
            </a:r>
            <a:r>
              <a:rPr lang="zh-CN" altLang="en-US" b="1" dirty="0" smtClean="0">
                <a:solidFill>
                  <a:srgbClr val="001E1D"/>
                </a:solidFill>
                <a:latin typeface="Kaiti SC" charset="-122"/>
                <a:ea typeface="Kaiti SC" charset="-122"/>
                <a:cs typeface="Kaiti SC" charset="-122"/>
              </a:rPr>
              <a:t>一书，它</a:t>
            </a:r>
            <a:r>
              <a:rPr lang="zh-CN" altLang="en-US" b="1" dirty="0">
                <a:solidFill>
                  <a:srgbClr val="001E1D"/>
                </a:solidFill>
                <a:latin typeface="Kaiti SC" charset="-122"/>
                <a:ea typeface="Kaiti SC" charset="-122"/>
                <a:cs typeface="Kaiti SC" charset="-122"/>
              </a:rPr>
              <a:t>的全名叫做</a:t>
            </a:r>
            <a:r>
              <a:rPr lang="en-US" altLang="zh-CN" b="1" dirty="0">
                <a:solidFill>
                  <a:srgbClr val="001E1D"/>
                </a:solidFill>
                <a:latin typeface="Kaiti SC" charset="-122"/>
                <a:ea typeface="Kaiti SC" charset="-122"/>
                <a:cs typeface="Kaiti SC" charset="-122"/>
              </a:rPr>
              <a:t>《</a:t>
            </a:r>
            <a:r>
              <a:rPr lang="zh-CN" altLang="en-US" b="1" dirty="0">
                <a:solidFill>
                  <a:srgbClr val="001E1D"/>
                </a:solidFill>
                <a:latin typeface="Kaiti SC" charset="-122"/>
                <a:ea typeface="Kaiti SC" charset="-122"/>
                <a:cs typeface="Kaiti SC" charset="-122"/>
              </a:rPr>
              <a:t>关于最完美的国家制度和乌托邦新岛的既有益又有趣的金书</a:t>
            </a:r>
            <a:r>
              <a:rPr lang="en-US" altLang="zh-CN" b="1" dirty="0">
                <a:solidFill>
                  <a:srgbClr val="001E1D"/>
                </a:solidFill>
                <a:latin typeface="Kaiti SC" charset="-122"/>
                <a:ea typeface="Kaiti SC" charset="-122"/>
                <a:cs typeface="Kaiti SC" charset="-122"/>
              </a:rPr>
              <a:t>》</a:t>
            </a:r>
            <a:r>
              <a:rPr lang="zh-CN" altLang="en-US" b="1" dirty="0">
                <a:solidFill>
                  <a:srgbClr val="001E1D"/>
                </a:solidFill>
                <a:latin typeface="Kaiti SC" charset="-122"/>
                <a:ea typeface="Kaiti SC" charset="-122"/>
                <a:cs typeface="Kaiti SC" charset="-122"/>
              </a:rPr>
              <a:t>。乌托邦是希腊字的音译，意思是“没有的地方”或“虚构的国家”。</a:t>
            </a:r>
          </a:p>
        </p:txBody>
      </p:sp>
      <p:sp>
        <p:nvSpPr>
          <p:cNvPr id="13" name="矩形 12"/>
          <p:cNvSpPr/>
          <p:nvPr/>
        </p:nvSpPr>
        <p:spPr>
          <a:xfrm>
            <a:off x="1170502" y="5943089"/>
            <a:ext cx="10541000" cy="523220"/>
          </a:xfrm>
          <a:prstGeom prst="rect">
            <a:avLst/>
          </a:prstGeom>
        </p:spPr>
        <p:txBody>
          <a:bodyPr wrap="square">
            <a:spAutoFit/>
          </a:bodyPr>
          <a:lstStyle/>
          <a:p>
            <a:r>
              <a:rPr lang="zh-CN" altLang="en-US" sz="2800" dirty="0">
                <a:solidFill>
                  <a:srgbClr val="804A81"/>
                </a:solidFill>
                <a:latin typeface="Microsoft YaHei" charset="0"/>
                <a:ea typeface="Microsoft YaHei" charset="0"/>
                <a:cs typeface="Microsoft YaHei" charset="0"/>
              </a:rPr>
              <a:t>后来，莫尔式的社会主义就称为乌托邦社会主义，即空想社会主义。</a:t>
            </a:r>
          </a:p>
        </p:txBody>
      </p:sp>
    </p:spTree>
    <p:extLst>
      <p:ext uri="{BB962C8B-B14F-4D97-AF65-F5344CB8AC3E}">
        <p14:creationId xmlns:p14="http://schemas.microsoft.com/office/powerpoint/2010/main" val="64460495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idx="4294967295"/>
          </p:nvPr>
        </p:nvSpPr>
        <p:spPr>
          <a:xfrm>
            <a:off x="6381750" y="804392"/>
            <a:ext cx="3746500" cy="917575"/>
          </a:xfrm>
          <a:prstGeom prst="roundRect">
            <a:avLst>
              <a:gd name="adj" fmla="val 16667"/>
            </a:avLst>
          </a:prstGeom>
        </p:spPr>
        <p:txBody>
          <a:bodyPr>
            <a:normAutofit fontScale="90000"/>
          </a:bodyPr>
          <a:lstStyle/>
          <a:p>
            <a:r>
              <a:rPr kumimoji="1" lang="en-US" altLang="zh-CN" sz="3200" b="1" dirty="0">
                <a:solidFill>
                  <a:schemeClr val="bg2">
                    <a:lumMod val="25000"/>
                  </a:schemeClr>
                </a:solidFill>
                <a:latin typeface="Kaiti SC" charset="-122"/>
                <a:ea typeface="Kaiti SC" charset="-122"/>
                <a:cs typeface="Kaiti SC" charset="-122"/>
              </a:rPr>
              <a:t>《</a:t>
            </a:r>
            <a:r>
              <a:rPr kumimoji="1" lang="zh-CN" altLang="en-US" sz="3200" b="1" dirty="0">
                <a:solidFill>
                  <a:schemeClr val="bg2">
                    <a:lumMod val="25000"/>
                  </a:schemeClr>
                </a:solidFill>
                <a:latin typeface="Kaiti SC" charset="-122"/>
                <a:ea typeface="Kaiti SC" charset="-122"/>
                <a:cs typeface="Kaiti SC" charset="-122"/>
              </a:rPr>
              <a:t>乌托邦</a:t>
            </a:r>
            <a:r>
              <a:rPr kumimoji="1" lang="en-US" altLang="zh-CN" sz="3200" b="1" dirty="0">
                <a:solidFill>
                  <a:schemeClr val="bg2">
                    <a:lumMod val="25000"/>
                  </a:schemeClr>
                </a:solidFill>
                <a:latin typeface="Kaiti SC" charset="-122"/>
                <a:ea typeface="Kaiti SC" charset="-122"/>
                <a:cs typeface="Kaiti SC" charset="-122"/>
              </a:rPr>
              <a:t>》</a:t>
            </a:r>
            <a:r>
              <a:rPr kumimoji="1" lang="zh-CN" altLang="en-US" sz="3200" b="1" dirty="0">
                <a:solidFill>
                  <a:schemeClr val="bg2">
                    <a:lumMod val="25000"/>
                  </a:schemeClr>
                </a:solidFill>
                <a:latin typeface="Kaiti SC" charset="-122"/>
                <a:ea typeface="Kaiti SC" charset="-122"/>
                <a:cs typeface="Kaiti SC" charset="-122"/>
              </a:rPr>
              <a:t>主要内容</a:t>
            </a:r>
            <a:r>
              <a:rPr lang="zh-CN" altLang="en-US" sz="2800" dirty="0">
                <a:solidFill>
                  <a:srgbClr val="001E1D"/>
                </a:solidFill>
              </a:rPr>
              <a:t/>
            </a:r>
            <a:br>
              <a:rPr lang="zh-CN" altLang="en-US" sz="2800" dirty="0">
                <a:solidFill>
                  <a:srgbClr val="001E1D"/>
                </a:solidFill>
              </a:rPr>
            </a:br>
            <a:endParaRPr lang="zh-CN" altLang="en-US" sz="2800" dirty="0"/>
          </a:p>
        </p:txBody>
      </p:sp>
      <p:sp>
        <p:nvSpPr>
          <p:cNvPr id="4" name="五边形 3"/>
          <p:cNvSpPr/>
          <p:nvPr/>
        </p:nvSpPr>
        <p:spPr>
          <a:xfrm>
            <a:off x="0" y="0"/>
            <a:ext cx="69088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早期空想社会主义者：托马斯</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莫尔</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00" y="620713"/>
            <a:ext cx="5426199" cy="6237287"/>
          </a:xfrm>
          <a:prstGeom prst="rect">
            <a:avLst/>
          </a:prstGeom>
          <a:effectLst>
            <a:softEdge rad="165100"/>
          </a:effectLst>
        </p:spPr>
      </p:pic>
      <p:sp>
        <p:nvSpPr>
          <p:cNvPr id="6" name="11 Rectángulo"/>
          <p:cNvSpPr/>
          <p:nvPr/>
        </p:nvSpPr>
        <p:spPr>
          <a:xfrm>
            <a:off x="4539911" y="1422434"/>
            <a:ext cx="3143589" cy="526002"/>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2400" b="1" smtClean="0">
                <a:solidFill>
                  <a:schemeClr val="bg1"/>
                </a:solidFill>
                <a:latin typeface="Kaiti SC" charset="-122"/>
                <a:ea typeface="Kaiti SC" charset="-122"/>
                <a:cs typeface="Kaiti SC" charset="-122"/>
              </a:rPr>
              <a:t>全文分为两部分</a:t>
            </a:r>
            <a:endParaRPr lang="es-ES" sz="2400" b="1" dirty="0">
              <a:solidFill>
                <a:schemeClr val="bg1"/>
              </a:solidFill>
              <a:latin typeface="Kaiti SC" charset="-122"/>
              <a:ea typeface="Kaiti SC" charset="-122"/>
              <a:cs typeface="Kaiti SC" charset="-122"/>
            </a:endParaRPr>
          </a:p>
        </p:txBody>
      </p:sp>
      <p:sp>
        <p:nvSpPr>
          <p:cNvPr id="7" name="矩形 6"/>
          <p:cNvSpPr/>
          <p:nvPr/>
        </p:nvSpPr>
        <p:spPr>
          <a:xfrm flipV="1">
            <a:off x="4727306" y="1467312"/>
            <a:ext cx="6926316" cy="3805110"/>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矩形 7"/>
          <p:cNvSpPr/>
          <p:nvPr/>
        </p:nvSpPr>
        <p:spPr>
          <a:xfrm>
            <a:off x="4836843" y="1905646"/>
            <a:ext cx="6707242" cy="3323987"/>
          </a:xfrm>
          <a:prstGeom prst="rect">
            <a:avLst/>
          </a:prstGeom>
        </p:spPr>
        <p:txBody>
          <a:bodyPr wrap="square">
            <a:spAutoFit/>
          </a:bodyPr>
          <a:lstStyle/>
          <a:p>
            <a:pPr algn="just"/>
            <a:r>
              <a:rPr lang="zh-CN" altLang="en-US" sz="2400" b="1" dirty="0" smtClean="0">
                <a:latin typeface="Kaiti SC" charset="-122"/>
                <a:ea typeface="Kaiti SC" charset="-122"/>
                <a:cs typeface="Kaiti SC" charset="-122"/>
              </a:rPr>
              <a:t>第一部分</a:t>
            </a:r>
            <a:r>
              <a:rPr lang="zh-CN" altLang="en-US" sz="2400" b="1" dirty="0">
                <a:latin typeface="Kaiti SC" charset="-122"/>
                <a:ea typeface="Kaiti SC" charset="-122"/>
                <a:cs typeface="Kaiti SC" charset="-122"/>
              </a:rPr>
              <a:t>：</a:t>
            </a:r>
            <a:endParaRPr lang="zh-CN" altLang="en-US" sz="2400" b="1" dirty="0" smtClean="0">
              <a:latin typeface="Kaiti SC" charset="-122"/>
              <a:ea typeface="Kaiti SC" charset="-122"/>
              <a:cs typeface="Kaiti SC" charset="-122"/>
            </a:endParaRPr>
          </a:p>
          <a:p>
            <a:pPr marL="342900" indent="-342900" algn="just">
              <a:buClr>
                <a:srgbClr val="6A1F5F"/>
              </a:buClr>
              <a:buFont typeface="ZapfDingbatsITC" charset="0"/>
              <a:buChar char="✤"/>
            </a:pPr>
            <a:r>
              <a:rPr lang="zh-CN" altLang="zh-CN" dirty="0">
                <a:solidFill>
                  <a:srgbClr val="001E1D"/>
                </a:solidFill>
                <a:latin typeface="Kaiti SC" charset="-122"/>
                <a:ea typeface="Kaiti SC" charset="-122"/>
                <a:cs typeface="Kaiti SC" charset="-122"/>
              </a:rPr>
              <a:t>第一部分是对当时社会的</a:t>
            </a:r>
            <a:r>
              <a:rPr lang="zh-CN" altLang="zh-CN" dirty="0" smtClean="0">
                <a:solidFill>
                  <a:srgbClr val="001E1D"/>
                </a:solidFill>
                <a:latin typeface="Kaiti SC" charset="-122"/>
                <a:ea typeface="Kaiti SC" charset="-122"/>
                <a:cs typeface="Kaiti SC" charset="-122"/>
              </a:rPr>
              <a:t>批判</a:t>
            </a:r>
            <a:r>
              <a:rPr lang="zh-CN" altLang="en-US" dirty="0" smtClean="0">
                <a:solidFill>
                  <a:srgbClr val="001E1D"/>
                </a:solidFill>
                <a:latin typeface="Kaiti SC" charset="-122"/>
                <a:ea typeface="Kaiti SC" charset="-122"/>
                <a:cs typeface="Kaiti SC" charset="-122"/>
              </a:rPr>
              <a:t>。</a:t>
            </a:r>
            <a:r>
              <a:rPr lang="zh-CN" altLang="zh-CN" dirty="0" smtClean="0">
                <a:solidFill>
                  <a:srgbClr val="001E1D"/>
                </a:solidFill>
                <a:latin typeface="Kaiti SC" charset="-122"/>
                <a:ea typeface="Kaiti SC" charset="-122"/>
                <a:cs typeface="Kaiti SC" charset="-122"/>
              </a:rPr>
              <a:t>首先</a:t>
            </a:r>
            <a:r>
              <a:rPr lang="zh-CN" altLang="en-US" dirty="0" smtClean="0">
                <a:solidFill>
                  <a:srgbClr val="001E1D"/>
                </a:solidFill>
                <a:latin typeface="Kaiti SC" charset="-122"/>
                <a:ea typeface="Kaiti SC" charset="-122"/>
                <a:cs typeface="Kaiti SC" charset="-122"/>
              </a:rPr>
              <a:t>，</a:t>
            </a:r>
            <a:r>
              <a:rPr lang="zh-CN" altLang="zh-CN" dirty="0" smtClean="0">
                <a:solidFill>
                  <a:srgbClr val="001E1D"/>
                </a:solidFill>
                <a:latin typeface="Kaiti SC" charset="-122"/>
                <a:ea typeface="Kaiti SC" charset="-122"/>
                <a:cs typeface="Kaiti SC" charset="-122"/>
              </a:rPr>
              <a:t>莫尔</a:t>
            </a:r>
            <a:r>
              <a:rPr lang="zh-CN" altLang="zh-CN" dirty="0">
                <a:solidFill>
                  <a:srgbClr val="001E1D"/>
                </a:solidFill>
                <a:latin typeface="Kaiti SC" charset="-122"/>
                <a:ea typeface="Kaiti SC" charset="-122"/>
                <a:cs typeface="Kaiti SC" charset="-122"/>
              </a:rPr>
              <a:t>激烈地抨击了当时专横残酷的暴君政治。其次，莫尔无情地痛斥了英国残酷剥夺农民的圈地运动</a:t>
            </a:r>
            <a:r>
              <a:rPr lang="zh-CN" altLang="zh-CN" dirty="0" smtClean="0">
                <a:solidFill>
                  <a:srgbClr val="001E1D"/>
                </a:solidFill>
                <a:latin typeface="Kaiti SC" charset="-122"/>
                <a:ea typeface="Kaiti SC" charset="-122"/>
                <a:cs typeface="Kaiti SC" charset="-122"/>
              </a:rPr>
              <a:t>。最后</a:t>
            </a:r>
            <a:r>
              <a:rPr lang="zh-CN" altLang="en-US" dirty="0" smtClean="0">
                <a:solidFill>
                  <a:srgbClr val="001E1D"/>
                </a:solidFill>
                <a:latin typeface="Kaiti SC" charset="-122"/>
                <a:ea typeface="Kaiti SC" charset="-122"/>
                <a:cs typeface="Kaiti SC" charset="-122"/>
              </a:rPr>
              <a:t>，</a:t>
            </a:r>
            <a:r>
              <a:rPr lang="zh-CN" altLang="zh-CN" dirty="0" smtClean="0">
                <a:solidFill>
                  <a:srgbClr val="001E1D"/>
                </a:solidFill>
                <a:latin typeface="Kaiti SC" charset="-122"/>
                <a:ea typeface="Kaiti SC" charset="-122"/>
                <a:cs typeface="Kaiti SC" charset="-122"/>
              </a:rPr>
              <a:t>莫尔</a:t>
            </a:r>
            <a:r>
              <a:rPr lang="zh-CN" altLang="zh-CN" dirty="0">
                <a:solidFill>
                  <a:srgbClr val="001E1D"/>
                </a:solidFill>
                <a:latin typeface="Kaiti SC" charset="-122"/>
                <a:ea typeface="Kaiti SC" charset="-122"/>
                <a:cs typeface="Kaiti SC" charset="-122"/>
              </a:rPr>
              <a:t>揭示了造成贫富对立的总根源是</a:t>
            </a:r>
            <a:r>
              <a:rPr lang="zh-CN" altLang="zh-CN" dirty="0" smtClean="0">
                <a:solidFill>
                  <a:srgbClr val="001E1D"/>
                </a:solidFill>
                <a:latin typeface="Kaiti SC" charset="-122"/>
                <a:ea typeface="Kaiti SC" charset="-122"/>
                <a:cs typeface="Kaiti SC" charset="-122"/>
              </a:rPr>
              <a:t>私有制</a:t>
            </a:r>
            <a:r>
              <a:rPr lang="zh-CN" altLang="en-US" dirty="0" smtClean="0">
                <a:solidFill>
                  <a:srgbClr val="001E1D"/>
                </a:solidFill>
                <a:latin typeface="Kaiti SC" charset="-122"/>
                <a:ea typeface="Kaiti SC" charset="-122"/>
                <a:cs typeface="Kaiti SC" charset="-122"/>
              </a:rPr>
              <a:t>，</a:t>
            </a:r>
            <a:r>
              <a:rPr lang="zh-CN" altLang="zh-CN" dirty="0" smtClean="0">
                <a:solidFill>
                  <a:srgbClr val="001E1D"/>
                </a:solidFill>
                <a:latin typeface="Kaiti SC" charset="-122"/>
                <a:ea typeface="Kaiti SC" charset="-122"/>
                <a:cs typeface="Kaiti SC" charset="-122"/>
              </a:rPr>
              <a:t>并</a:t>
            </a:r>
            <a:r>
              <a:rPr lang="zh-CN" altLang="zh-CN" dirty="0">
                <a:solidFill>
                  <a:srgbClr val="001E1D"/>
                </a:solidFill>
                <a:latin typeface="Kaiti SC" charset="-122"/>
                <a:ea typeface="Kaiti SC" charset="-122"/>
                <a:cs typeface="Kaiti SC" charset="-122"/>
              </a:rPr>
              <a:t>提出了完全废除私有制的思想。 </a:t>
            </a:r>
            <a:endParaRPr lang="zh-CN" altLang="en-US" sz="2000" b="1" dirty="0" smtClean="0">
              <a:solidFill>
                <a:srgbClr val="001E1D"/>
              </a:solidFill>
              <a:latin typeface="Kaiti SC" charset="-122"/>
              <a:ea typeface="Kaiti SC" charset="-122"/>
              <a:cs typeface="Kaiti SC" charset="-122"/>
            </a:endParaRPr>
          </a:p>
          <a:p>
            <a:pPr algn="just">
              <a:buClr>
                <a:srgbClr val="6A1F5F"/>
              </a:buClr>
            </a:pPr>
            <a:r>
              <a:rPr lang="zh-CN" altLang="en-US" sz="2400" b="1" dirty="0" smtClean="0">
                <a:latin typeface="Kaiti SC" charset="-122"/>
                <a:ea typeface="Kaiti SC" charset="-122"/>
                <a:cs typeface="Kaiti SC" charset="-122"/>
              </a:rPr>
              <a:t>第二部分</a:t>
            </a:r>
            <a:r>
              <a:rPr lang="zh-CN" altLang="zh-CN" sz="2400" b="1" dirty="0" smtClean="0">
                <a:latin typeface="Kaiti SC" charset="-122"/>
                <a:ea typeface="Kaiti SC" charset="-122"/>
                <a:cs typeface="Kaiti SC" charset="-122"/>
              </a:rPr>
              <a:t>：</a:t>
            </a:r>
            <a:endParaRPr lang="zh-CN" altLang="en-US" sz="2400" b="1" dirty="0" smtClean="0">
              <a:latin typeface="Kaiti SC" charset="-122"/>
              <a:ea typeface="Kaiti SC" charset="-122"/>
              <a:cs typeface="Kaiti SC" charset="-122"/>
            </a:endParaRPr>
          </a:p>
          <a:p>
            <a:pPr marL="342900" indent="-342900" algn="just">
              <a:buClr>
                <a:srgbClr val="6A1F5F"/>
              </a:buClr>
              <a:buFont typeface="ZapfDingbatsITC" charset="0"/>
              <a:buChar char="✤"/>
            </a:pPr>
            <a:r>
              <a:rPr lang="zh-CN" altLang="zh-CN" dirty="0">
                <a:solidFill>
                  <a:srgbClr val="001E1D"/>
                </a:solidFill>
                <a:latin typeface="Kaiti SC" charset="-122"/>
                <a:ea typeface="Kaiti SC" charset="-122"/>
                <a:cs typeface="Kaiti SC" charset="-122"/>
              </a:rPr>
              <a:t>第二部分是对未来理想社会的描绘</a:t>
            </a:r>
            <a:r>
              <a:rPr lang="zh-CN" altLang="en-US" dirty="0" smtClean="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第一，乌托邦实行民主的、平等的政治制度。第二，乌托邦的一切财产都是“公有的”，实行计划经济。第三，乌托邦的家庭是一个经济单位，主要是从事手工业和农业的生产。第四，乌托邦人的消费原则是按需分配。第五，乌托邦人的伦理道德和宗教是人人得到幸福</a:t>
            </a:r>
            <a:r>
              <a:rPr lang="zh-CN" altLang="en-US" dirty="0" smtClean="0">
                <a:solidFill>
                  <a:srgbClr val="001E1D"/>
                </a:solidFill>
                <a:latin typeface="Kaiti SC" charset="-122"/>
                <a:ea typeface="Kaiti SC" charset="-122"/>
                <a:cs typeface="Kaiti SC" charset="-122"/>
              </a:rPr>
              <a:t>。</a:t>
            </a:r>
            <a:endParaRPr lang="zh-CN" altLang="en-US" dirty="0">
              <a:solidFill>
                <a:srgbClr val="001E1D"/>
              </a:solidFill>
              <a:latin typeface="Kaiti SC" charset="-122"/>
              <a:ea typeface="Kaiti SC" charset="-122"/>
              <a:cs typeface="Kaiti SC" charset="-122"/>
            </a:endParaRPr>
          </a:p>
        </p:txBody>
      </p:sp>
      <p:sp>
        <p:nvSpPr>
          <p:cNvPr id="3" name="矩形 2"/>
          <p:cNvSpPr/>
          <p:nvPr/>
        </p:nvSpPr>
        <p:spPr>
          <a:xfrm>
            <a:off x="4644855" y="5456101"/>
            <a:ext cx="7220289" cy="1015663"/>
          </a:xfrm>
          <a:prstGeom prst="rect">
            <a:avLst/>
          </a:prstGeom>
        </p:spPr>
        <p:txBody>
          <a:bodyPr wrap="square">
            <a:spAutoFit/>
          </a:bodyPr>
          <a:lstStyle/>
          <a:p>
            <a:r>
              <a:rPr lang="en-US" altLang="zh-CN" sz="2000" b="1" dirty="0">
                <a:solidFill>
                  <a:schemeClr val="bg2">
                    <a:lumMod val="25000"/>
                  </a:schemeClr>
                </a:solidFill>
                <a:latin typeface="+mn-ea"/>
                <a:cs typeface="Microsoft YaHei" charset="0"/>
              </a:rPr>
              <a:t>“</a:t>
            </a:r>
            <a:r>
              <a:rPr lang="zh-CN" altLang="en-US" sz="2000" b="1" dirty="0">
                <a:solidFill>
                  <a:schemeClr val="bg2">
                    <a:lumMod val="25000"/>
                  </a:schemeClr>
                </a:solidFill>
                <a:latin typeface="+mn-ea"/>
                <a:cs typeface="Microsoft YaHei" charset="0"/>
              </a:rPr>
              <a:t>你们的绵羊本来是那么驯服，吃一点点就满足。现在据说变成很贪婪很凶蛮，甚至要把人吃掉，把你们的田地、国家、城市要蹂躏完啦。” </a:t>
            </a:r>
            <a:r>
              <a:rPr lang="en-US" altLang="zh-CN" sz="2000" b="1" dirty="0" smtClean="0">
                <a:solidFill>
                  <a:schemeClr val="bg2">
                    <a:lumMod val="25000"/>
                  </a:schemeClr>
                </a:solidFill>
                <a:latin typeface="+mn-ea"/>
                <a:cs typeface="Microsoft YaHei" charset="0"/>
              </a:rPr>
              <a:t>——《</a:t>
            </a:r>
            <a:r>
              <a:rPr lang="zh-CN" altLang="en-US" sz="2000" b="1" dirty="0" smtClean="0">
                <a:solidFill>
                  <a:schemeClr val="bg2">
                    <a:lumMod val="25000"/>
                  </a:schemeClr>
                </a:solidFill>
                <a:latin typeface="+mn-ea"/>
                <a:cs typeface="Microsoft YaHei" charset="0"/>
              </a:rPr>
              <a:t>乌托邦</a:t>
            </a:r>
            <a:r>
              <a:rPr lang="en-US" altLang="zh-CN" sz="2000" b="1" dirty="0" smtClean="0">
                <a:solidFill>
                  <a:schemeClr val="bg2">
                    <a:lumMod val="25000"/>
                  </a:schemeClr>
                </a:solidFill>
                <a:latin typeface="+mn-ea"/>
                <a:cs typeface="Microsoft YaHei" charset="0"/>
              </a:rPr>
              <a:t>》</a:t>
            </a:r>
            <a:endParaRPr lang="zh-CN" altLang="en-US" sz="2000" b="1" dirty="0">
              <a:solidFill>
                <a:schemeClr val="bg2">
                  <a:lumMod val="25000"/>
                </a:schemeClr>
              </a:solidFill>
              <a:latin typeface="+mn-ea"/>
              <a:cs typeface="Microsoft YaHei" charset="0"/>
            </a:endParaRPr>
          </a:p>
        </p:txBody>
      </p:sp>
    </p:spTree>
    <p:extLst>
      <p:ext uri="{BB962C8B-B14F-4D97-AF65-F5344CB8AC3E}">
        <p14:creationId xmlns:p14="http://schemas.microsoft.com/office/powerpoint/2010/main" val="135314988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61849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早期空想社会主义者：康帕内拉</a:t>
            </a:r>
            <a:endParaRPr kumimoji="1" lang="zh-CN" altLang="en-US" sz="3200" b="1" dirty="0">
              <a:latin typeface="Kaiti SC" charset="-122"/>
              <a:ea typeface="Kaiti SC" charset="-122"/>
              <a:cs typeface="Kaiti SC" charset="-122"/>
            </a:endParaRPr>
          </a:p>
        </p:txBody>
      </p:sp>
      <p:sp>
        <p:nvSpPr>
          <p:cNvPr id="4" name="文本框 3"/>
          <p:cNvSpPr txBox="1"/>
          <p:nvPr/>
        </p:nvSpPr>
        <p:spPr>
          <a:xfrm>
            <a:off x="828497" y="917757"/>
            <a:ext cx="1620957" cy="523220"/>
          </a:xfrm>
          <a:prstGeom prst="rect">
            <a:avLst/>
          </a:prstGeom>
          <a:noFill/>
        </p:spPr>
        <p:txBody>
          <a:bodyPr wrap="none" rtlCol="0">
            <a:spAutoFit/>
          </a:bodyPr>
          <a:lstStyle/>
          <a:p>
            <a:r>
              <a:rPr kumimoji="1" lang="zh-CN" altLang="en-US" sz="2800" b="1" dirty="0" smtClean="0">
                <a:solidFill>
                  <a:schemeClr val="bg2">
                    <a:lumMod val="25000"/>
                  </a:schemeClr>
                </a:solidFill>
                <a:latin typeface="Kaiti SC" charset="-122"/>
                <a:ea typeface="Kaiti SC" charset="-122"/>
                <a:cs typeface="Kaiti SC" charset="-122"/>
              </a:rPr>
              <a:t>康帕内拉</a:t>
            </a:r>
            <a:endParaRPr kumimoji="1" lang="zh-CN" altLang="en-US" sz="2800" b="1" dirty="0">
              <a:solidFill>
                <a:schemeClr val="bg2">
                  <a:lumMod val="25000"/>
                </a:schemeClr>
              </a:solidFill>
              <a:latin typeface="Kaiti SC" charset="-122"/>
              <a:ea typeface="Kaiti SC" charset="-122"/>
              <a:cs typeface="Kaiti SC" charset="-122"/>
            </a:endParaRPr>
          </a:p>
        </p:txBody>
      </p:sp>
      <p:grpSp>
        <p:nvGrpSpPr>
          <p:cNvPr id="5" name="组合 59"/>
          <p:cNvGrpSpPr/>
          <p:nvPr/>
        </p:nvGrpSpPr>
        <p:grpSpPr>
          <a:xfrm>
            <a:off x="525729" y="1467645"/>
            <a:ext cx="9893300" cy="1463270"/>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8" name="矩形 7"/>
          <p:cNvSpPr/>
          <p:nvPr/>
        </p:nvSpPr>
        <p:spPr>
          <a:xfrm>
            <a:off x="987160" y="1730585"/>
            <a:ext cx="7793569" cy="1015663"/>
          </a:xfrm>
          <a:prstGeom prst="rect">
            <a:avLst/>
          </a:prstGeom>
        </p:spPr>
        <p:txBody>
          <a:bodyPr wrap="square">
            <a:spAutoFit/>
          </a:bodyPr>
          <a:lstStyle/>
          <a:p>
            <a:pPr algn="just"/>
            <a:r>
              <a:rPr lang="zh-CN" altLang="en-US" sz="2000" b="1" dirty="0">
                <a:solidFill>
                  <a:srgbClr val="001E1D"/>
                </a:solidFill>
                <a:latin typeface="Kaiti SC" charset="-122"/>
                <a:ea typeface="Kaiti SC" charset="-122"/>
                <a:cs typeface="Kaiti SC" charset="-122"/>
              </a:rPr>
              <a:t>康帕乔</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万尼</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多米尼哥</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康帕内拉，后改名为托马斯</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康帕内拉</a:t>
            </a:r>
            <a:r>
              <a:rPr lang="en-US" altLang="zh-CN" sz="2000" b="1" dirty="0">
                <a:solidFill>
                  <a:srgbClr val="001E1D"/>
                </a:solidFill>
                <a:latin typeface="Kaiti SC" charset="-122"/>
                <a:ea typeface="Kaiti SC" charset="-122"/>
                <a:cs typeface="Kaiti SC" charset="-122"/>
              </a:rPr>
              <a:t>(</a:t>
            </a:r>
            <a:r>
              <a:rPr lang="en-US" altLang="zh-CN" sz="2000" b="1" dirty="0" smtClean="0">
                <a:solidFill>
                  <a:srgbClr val="001E1D"/>
                </a:solidFill>
                <a:latin typeface="Kaiti SC" charset="-122"/>
                <a:ea typeface="Kaiti SC" charset="-122"/>
                <a:cs typeface="Kaiti SC" charset="-122"/>
              </a:rPr>
              <a:t>1568—1639</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，意大利著名的学者、思想家和爱国者，空想社会主义者</a:t>
            </a:r>
            <a:r>
              <a:rPr lang="zh-CN" altLang="en-US" sz="2000" b="1" dirty="0" smtClean="0">
                <a:solidFill>
                  <a:srgbClr val="001E1D"/>
                </a:solidFill>
                <a:latin typeface="Kaiti SC" charset="-122"/>
                <a:ea typeface="Kaiti SC" charset="-122"/>
                <a:cs typeface="Kaiti SC" charset="-122"/>
              </a:rPr>
              <a:t>。代表作</a:t>
            </a:r>
            <a:r>
              <a:rPr lang="en-US" altLang="zh-CN" sz="2000" b="1" dirty="0" smtClean="0">
                <a:solidFill>
                  <a:srgbClr val="001E1D"/>
                </a:solidFill>
                <a:latin typeface="Kaiti SC" charset="-122"/>
                <a:ea typeface="Kaiti SC" charset="-122"/>
                <a:cs typeface="Kaiti SC" charset="-122"/>
              </a:rPr>
              <a:t>《</a:t>
            </a:r>
            <a:r>
              <a:rPr lang="zh-CN" altLang="en-US" sz="2000" b="1" dirty="0" smtClean="0">
                <a:solidFill>
                  <a:srgbClr val="001E1D"/>
                </a:solidFill>
                <a:latin typeface="Kaiti SC" charset="-122"/>
                <a:ea typeface="Kaiti SC" charset="-122"/>
                <a:cs typeface="Kaiti SC" charset="-122"/>
              </a:rPr>
              <a:t>太阳城</a:t>
            </a:r>
            <a:r>
              <a:rPr lang="en-US" altLang="zh-CN" sz="2000" b="1" dirty="0" smtClean="0">
                <a:solidFill>
                  <a:srgbClr val="001E1D"/>
                </a:solidFill>
                <a:latin typeface="Kaiti SC" charset="-122"/>
                <a:ea typeface="Kaiti SC" charset="-122"/>
                <a:cs typeface="Kaiti SC" charset="-122"/>
              </a:rPr>
              <a:t>》</a:t>
            </a:r>
            <a:r>
              <a:rPr lang="zh-CN" altLang="en-US" sz="2000" b="1" dirty="0" smtClean="0">
                <a:solidFill>
                  <a:srgbClr val="001E1D"/>
                </a:solidFill>
                <a:latin typeface="Kaiti SC" charset="-122"/>
                <a:ea typeface="Kaiti SC" charset="-122"/>
                <a:cs typeface="Kaiti SC" charset="-122"/>
              </a:rPr>
              <a:t>。</a:t>
            </a:r>
            <a:endParaRPr lang="zh-CN" altLang="en-US" sz="2000" b="1" dirty="0">
              <a:solidFill>
                <a:srgbClr val="001E1D"/>
              </a:solidFill>
              <a:latin typeface="Kaiti SC" charset="-122"/>
              <a:ea typeface="Kaiti SC" charset="-122"/>
              <a:cs typeface="Kaiti SC" charset="-122"/>
            </a:endParaRPr>
          </a:p>
        </p:txBody>
      </p:sp>
      <p:grpSp>
        <p:nvGrpSpPr>
          <p:cNvPr id="9" name="组合 59"/>
          <p:cNvGrpSpPr/>
          <p:nvPr/>
        </p:nvGrpSpPr>
        <p:grpSpPr>
          <a:xfrm>
            <a:off x="2713295" y="3483979"/>
            <a:ext cx="8099823" cy="2929521"/>
            <a:chOff x="1264428" y="1152525"/>
            <a:chExt cx="6847285" cy="2795588"/>
          </a:xfrm>
        </p:grpSpPr>
        <p:sp>
          <p:nvSpPr>
            <p:cNvPr id="10" name="圆角矩形 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1" name="圆角矩形 10"/>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2" name="矩形 11"/>
          <p:cNvSpPr/>
          <p:nvPr/>
        </p:nvSpPr>
        <p:spPr>
          <a:xfrm>
            <a:off x="3018576" y="3025969"/>
            <a:ext cx="4416489" cy="523220"/>
          </a:xfrm>
          <a:prstGeom prst="rect">
            <a:avLst/>
          </a:prstGeom>
        </p:spPr>
        <p:txBody>
          <a:bodyPr wrap="square">
            <a:spAutoFit/>
          </a:bodyPr>
          <a:lstStyle/>
          <a:p>
            <a:pPr algn="just"/>
            <a:r>
              <a:rPr kumimoji="1" lang="zh-CN" altLang="en-US" sz="2800" b="1" dirty="0">
                <a:solidFill>
                  <a:schemeClr val="bg2">
                    <a:lumMod val="25000"/>
                  </a:schemeClr>
                </a:solidFill>
                <a:latin typeface="Kaiti SC" charset="-122"/>
                <a:ea typeface="Kaiti SC" charset="-122"/>
                <a:cs typeface="Kaiti SC" charset="-122"/>
              </a:rPr>
              <a:t>主要观点：</a:t>
            </a: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5" y="3155503"/>
            <a:ext cx="2817964" cy="3629037"/>
          </a:xfrm>
          <a:prstGeom prst="rect">
            <a:avLst/>
          </a:prstGeom>
          <a:effectLst>
            <a:softEdge rad="393700"/>
          </a:effectLst>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632" y="192120"/>
            <a:ext cx="2174487" cy="3182177"/>
          </a:xfrm>
          <a:prstGeom prst="rect">
            <a:avLst/>
          </a:prstGeom>
          <a:effectLst>
            <a:softEdge rad="558800"/>
          </a:effectLst>
        </p:spPr>
      </p:pic>
      <p:sp>
        <p:nvSpPr>
          <p:cNvPr id="17" name="矩形 16"/>
          <p:cNvSpPr/>
          <p:nvPr/>
        </p:nvSpPr>
        <p:spPr>
          <a:xfrm>
            <a:off x="3096546" y="3757290"/>
            <a:ext cx="7203153" cy="2339102"/>
          </a:xfrm>
          <a:prstGeom prst="rect">
            <a:avLst/>
          </a:prstGeom>
        </p:spPr>
        <p:txBody>
          <a:bodyPr wrap="square">
            <a:spAutoFit/>
          </a:bodyPr>
          <a:lstStyle/>
          <a:p>
            <a:pPr algn="just"/>
            <a:r>
              <a:rPr lang="zh-CN" altLang="en-US" sz="2000" b="1" dirty="0">
                <a:solidFill>
                  <a:srgbClr val="001E1D"/>
                </a:solidFill>
                <a:latin typeface="Kaiti SC" charset="-122"/>
                <a:ea typeface="Kaiti SC" charset="-122"/>
                <a:cs typeface="Kaiti SC" charset="-122"/>
              </a:rPr>
              <a:t>康帕内拉在</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太阳城</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中深刻地批判了以私有制为基础的</a:t>
            </a:r>
            <a:r>
              <a:rPr lang="zh-CN" altLang="en-US" sz="2000" b="1" dirty="0" smtClean="0">
                <a:solidFill>
                  <a:srgbClr val="001E1D"/>
                </a:solidFill>
                <a:latin typeface="Kaiti SC" charset="-122"/>
                <a:ea typeface="Kaiti SC" charset="-122"/>
                <a:cs typeface="Kaiti SC" charset="-122"/>
              </a:rPr>
              <a:t>社会。</a:t>
            </a:r>
          </a:p>
          <a:p>
            <a:pPr marL="285750" indent="-285750" algn="just">
              <a:buClr>
                <a:srgbClr val="804A81"/>
              </a:buClr>
              <a:buFont typeface="Wingdings" charset="2"/>
              <a:buChar char="Ø"/>
            </a:pPr>
            <a:r>
              <a:rPr lang="zh-CN" altLang="en-US" b="1" dirty="0" smtClean="0">
                <a:solidFill>
                  <a:srgbClr val="001E1D"/>
                </a:solidFill>
                <a:latin typeface="Kaiti SC" charset="-122"/>
                <a:ea typeface="Kaiti SC" charset="-122"/>
                <a:cs typeface="Kaiti SC" charset="-122"/>
              </a:rPr>
              <a:t>他</a:t>
            </a:r>
            <a:r>
              <a:rPr lang="zh-CN" altLang="en-US" b="1" dirty="0">
                <a:solidFill>
                  <a:srgbClr val="001E1D"/>
                </a:solidFill>
                <a:latin typeface="Kaiti SC" charset="-122"/>
                <a:ea typeface="Kaiti SC" charset="-122"/>
                <a:cs typeface="Kaiti SC" charset="-122"/>
              </a:rPr>
              <a:t>第一次揭示了利己主义和私有制的密切联系，要消灭利己主义，就必须首先消灭私有制，实行公有制</a:t>
            </a:r>
            <a:r>
              <a:rPr lang="zh-CN" altLang="en-US" b="1" dirty="0" smtClean="0">
                <a:solidFill>
                  <a:srgbClr val="001E1D"/>
                </a:solidFill>
                <a:latin typeface="Kaiti SC" charset="-122"/>
                <a:ea typeface="Kaiti SC" charset="-122"/>
                <a:cs typeface="Kaiti SC" charset="-122"/>
              </a:rPr>
              <a:t>；</a:t>
            </a:r>
          </a:p>
          <a:p>
            <a:pPr marL="285750" indent="-285750" algn="just">
              <a:buClr>
                <a:srgbClr val="804A81"/>
              </a:buClr>
              <a:buFont typeface="Wingdings" charset="2"/>
              <a:buChar char="Ø"/>
            </a:pPr>
            <a:r>
              <a:rPr lang="zh-CN" altLang="zh-CN" b="1" dirty="0" smtClean="0">
                <a:solidFill>
                  <a:srgbClr val="001E1D"/>
                </a:solidFill>
                <a:latin typeface="Kaiti SC" charset="-122"/>
                <a:ea typeface="Kaiti SC" charset="-122"/>
                <a:cs typeface="Kaiti SC" charset="-122"/>
              </a:rPr>
              <a:t>第一</a:t>
            </a:r>
            <a:r>
              <a:rPr lang="zh-CN" altLang="zh-CN" b="1" dirty="0">
                <a:solidFill>
                  <a:srgbClr val="001E1D"/>
                </a:solidFill>
                <a:latin typeface="Kaiti SC" charset="-122"/>
                <a:ea typeface="Kaiti SC" charset="-122"/>
                <a:cs typeface="Kaiti SC" charset="-122"/>
              </a:rPr>
              <a:t>次明确地提出了劳动光荣的思想</a:t>
            </a:r>
            <a:r>
              <a:rPr lang="zh-CN" altLang="en-US" b="1" dirty="0" smtClean="0">
                <a:solidFill>
                  <a:srgbClr val="001E1D"/>
                </a:solidFill>
                <a:latin typeface="Kaiti SC" charset="-122"/>
                <a:ea typeface="Kaiti SC" charset="-122"/>
                <a:cs typeface="Kaiti SC" charset="-122"/>
              </a:rPr>
              <a:t>：</a:t>
            </a:r>
          </a:p>
          <a:p>
            <a:pPr marL="285750" indent="-285750" algn="just">
              <a:buClr>
                <a:srgbClr val="804A81"/>
              </a:buClr>
              <a:buFont typeface="Wingdings" charset="2"/>
              <a:buChar char="Ø"/>
            </a:pPr>
            <a:r>
              <a:rPr lang="zh-CN" altLang="zh-CN" b="1" dirty="0" smtClean="0">
                <a:solidFill>
                  <a:srgbClr val="001E1D"/>
                </a:solidFill>
                <a:latin typeface="Kaiti SC" charset="-122"/>
                <a:ea typeface="Kaiti SC" charset="-122"/>
                <a:cs typeface="Kaiti SC" charset="-122"/>
              </a:rPr>
              <a:t>主张</a:t>
            </a:r>
            <a:r>
              <a:rPr lang="zh-CN" altLang="zh-CN" b="1" dirty="0">
                <a:solidFill>
                  <a:srgbClr val="001E1D"/>
                </a:solidFill>
                <a:latin typeface="Kaiti SC" charset="-122"/>
                <a:ea typeface="Kaiti SC" charset="-122"/>
                <a:cs typeface="Kaiti SC" charset="-122"/>
              </a:rPr>
              <a:t>国家主要领导人和一般负责人都应当是德才兼备的</a:t>
            </a:r>
            <a:r>
              <a:rPr lang="zh-CN" altLang="en-US" b="1" dirty="0" smtClean="0">
                <a:solidFill>
                  <a:srgbClr val="001E1D"/>
                </a:solidFill>
                <a:latin typeface="Kaiti SC" charset="-122"/>
                <a:ea typeface="Kaiti SC" charset="-122"/>
                <a:cs typeface="Kaiti SC" charset="-122"/>
              </a:rPr>
              <a:t>；</a:t>
            </a:r>
          </a:p>
          <a:p>
            <a:pPr marL="285750" indent="-285750" algn="just">
              <a:buClr>
                <a:srgbClr val="804A81"/>
              </a:buClr>
              <a:buFont typeface="Wingdings" charset="2"/>
              <a:buChar char="Ø"/>
            </a:pPr>
            <a:r>
              <a:rPr lang="zh-CN" altLang="zh-CN" b="1" dirty="0" smtClean="0">
                <a:solidFill>
                  <a:srgbClr val="001E1D"/>
                </a:solidFill>
                <a:latin typeface="Kaiti SC" charset="-122"/>
                <a:ea typeface="Kaiti SC" charset="-122"/>
                <a:cs typeface="Kaiti SC" charset="-122"/>
              </a:rPr>
              <a:t>重视</a:t>
            </a:r>
            <a:r>
              <a:rPr lang="zh-CN" altLang="zh-CN" b="1" dirty="0">
                <a:solidFill>
                  <a:srgbClr val="001E1D"/>
                </a:solidFill>
                <a:latin typeface="Kaiti SC" charset="-122"/>
                <a:ea typeface="Kaiti SC" charset="-122"/>
                <a:cs typeface="Kaiti SC" charset="-122"/>
              </a:rPr>
              <a:t>科学技术发展的思想</a:t>
            </a:r>
            <a:r>
              <a:rPr lang="zh-CN" altLang="en-US" b="1" dirty="0" smtClean="0">
                <a:solidFill>
                  <a:srgbClr val="001E1D"/>
                </a:solidFill>
                <a:latin typeface="Kaiti SC" charset="-122"/>
                <a:ea typeface="Kaiti SC" charset="-122"/>
                <a:cs typeface="Kaiti SC" charset="-122"/>
              </a:rPr>
              <a:t>；</a:t>
            </a:r>
          </a:p>
          <a:p>
            <a:pPr marL="285750" indent="-285750" algn="just">
              <a:buClr>
                <a:srgbClr val="804A81"/>
              </a:buClr>
              <a:buFont typeface="Wingdings" charset="2"/>
              <a:buChar char="Ø"/>
            </a:pPr>
            <a:r>
              <a:rPr lang="zh-CN" altLang="zh-CN" b="1" dirty="0" smtClean="0">
                <a:solidFill>
                  <a:srgbClr val="001E1D"/>
                </a:solidFill>
                <a:latin typeface="Kaiti SC" charset="-122"/>
                <a:ea typeface="Kaiti SC" charset="-122"/>
                <a:cs typeface="Kaiti SC" charset="-122"/>
              </a:rPr>
              <a:t>他</a:t>
            </a:r>
            <a:r>
              <a:rPr lang="zh-CN" altLang="zh-CN" b="1" dirty="0">
                <a:solidFill>
                  <a:srgbClr val="001E1D"/>
                </a:solidFill>
                <a:latin typeface="Kaiti SC" charset="-122"/>
                <a:ea typeface="Kaiti SC" charset="-122"/>
                <a:cs typeface="Kaiti SC" charset="-122"/>
              </a:rPr>
              <a:t>预见到未来社会在一切财富都是公有并且实行按需分配的情况下，商品和货币将失去作用。</a:t>
            </a:r>
          </a:p>
        </p:txBody>
      </p:sp>
    </p:spTree>
    <p:extLst>
      <p:ext uri="{BB962C8B-B14F-4D97-AF65-F5344CB8AC3E}">
        <p14:creationId xmlns:p14="http://schemas.microsoft.com/office/powerpoint/2010/main" val="18199365"/>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9"/>
          <p:cNvGrpSpPr/>
          <p:nvPr/>
        </p:nvGrpSpPr>
        <p:grpSpPr>
          <a:xfrm>
            <a:off x="475809" y="2264466"/>
            <a:ext cx="4894728" cy="2447234"/>
            <a:chOff x="1264428" y="1152525"/>
            <a:chExt cx="6847285" cy="2795588"/>
          </a:xfrm>
        </p:grpSpPr>
        <p:sp>
          <p:nvSpPr>
            <p:cNvPr id="3" name="圆角矩形 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 name="圆角矩形 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5" name="五边形 4"/>
          <p:cNvSpPr/>
          <p:nvPr/>
        </p:nvSpPr>
        <p:spPr>
          <a:xfrm>
            <a:off x="0" y="0"/>
            <a:ext cx="6235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早期空想社会主义者：康帕内拉</a:t>
            </a:r>
            <a:endParaRPr kumimoji="1" lang="zh-CN" altLang="en-US" sz="3200" b="1" dirty="0">
              <a:latin typeface="Kaiti SC" charset="-122"/>
              <a:ea typeface="Kaiti SC" charset="-122"/>
              <a:cs typeface="Kaiti SC" charset="-122"/>
            </a:endParaRPr>
          </a:p>
        </p:txBody>
      </p:sp>
      <p:sp>
        <p:nvSpPr>
          <p:cNvPr id="6" name="矩形 5"/>
          <p:cNvSpPr/>
          <p:nvPr/>
        </p:nvSpPr>
        <p:spPr>
          <a:xfrm>
            <a:off x="802271" y="2887918"/>
            <a:ext cx="4241800" cy="1200329"/>
          </a:xfrm>
          <a:prstGeom prst="rect">
            <a:avLst/>
          </a:prstGeom>
        </p:spPr>
        <p:txBody>
          <a:bodyPr wrap="square">
            <a:spAutoFit/>
          </a:bodyPr>
          <a:lstStyle/>
          <a:p>
            <a:pPr algn="just"/>
            <a:r>
              <a:rPr lang="zh-CN" altLang="en-US" sz="2400" b="1" dirty="0">
                <a:solidFill>
                  <a:srgbClr val="001E1D"/>
                </a:solidFill>
                <a:latin typeface="Kaiti SC" charset="-122"/>
                <a:ea typeface="Kaiti SC" charset="-122"/>
                <a:cs typeface="Kaiti SC" charset="-122"/>
              </a:rPr>
              <a:t>康帕内拉在他的理想的国家制度</a:t>
            </a:r>
            <a:r>
              <a:rPr lang="en-US" altLang="zh-CN" sz="2400" b="1" dirty="0">
                <a:solidFill>
                  <a:srgbClr val="001E1D"/>
                </a:solidFill>
                <a:latin typeface="Kaiti SC" charset="-122"/>
                <a:ea typeface="Kaiti SC" charset="-122"/>
                <a:cs typeface="Kaiti SC" charset="-122"/>
              </a:rPr>
              <a:t>《</a:t>
            </a:r>
            <a:r>
              <a:rPr lang="zh-CN" altLang="en-US" sz="2400" b="1" dirty="0">
                <a:solidFill>
                  <a:srgbClr val="001E1D"/>
                </a:solidFill>
                <a:latin typeface="Kaiti SC" charset="-122"/>
                <a:ea typeface="Kaiti SC" charset="-122"/>
                <a:cs typeface="Kaiti SC" charset="-122"/>
              </a:rPr>
              <a:t>太阳城</a:t>
            </a:r>
            <a:r>
              <a:rPr lang="en-US" altLang="zh-CN" sz="2400" b="1" dirty="0">
                <a:solidFill>
                  <a:srgbClr val="001E1D"/>
                </a:solidFill>
                <a:latin typeface="Kaiti SC" charset="-122"/>
                <a:ea typeface="Kaiti SC" charset="-122"/>
                <a:cs typeface="Kaiti SC" charset="-122"/>
              </a:rPr>
              <a:t>》</a:t>
            </a:r>
            <a:r>
              <a:rPr lang="zh-CN" altLang="en-US" sz="2400" b="1" dirty="0">
                <a:solidFill>
                  <a:srgbClr val="001E1D"/>
                </a:solidFill>
                <a:latin typeface="Kaiti SC" charset="-122"/>
                <a:ea typeface="Kaiti SC" charset="-122"/>
                <a:cs typeface="Kaiti SC" charset="-122"/>
              </a:rPr>
              <a:t>中，也存在着不少幼稚的、落后的东西。 </a:t>
            </a:r>
          </a:p>
        </p:txBody>
      </p:sp>
      <p:sp>
        <p:nvSpPr>
          <p:cNvPr id="7" name="文本框 6"/>
          <p:cNvSpPr txBox="1"/>
          <p:nvPr/>
        </p:nvSpPr>
        <p:spPr>
          <a:xfrm>
            <a:off x="2070182" y="1451305"/>
            <a:ext cx="2463718" cy="584775"/>
          </a:xfrm>
          <a:prstGeom prst="rect">
            <a:avLst/>
          </a:prstGeom>
          <a:noFill/>
        </p:spPr>
        <p:txBody>
          <a:bodyPr wrap="square" rtlCol="0">
            <a:spAutoFit/>
          </a:bodyPr>
          <a:lstStyle/>
          <a:p>
            <a:r>
              <a:rPr kumimoji="1" lang="zh-CN" altLang="en-US" sz="3200" b="1" dirty="0" smtClean="0">
                <a:solidFill>
                  <a:srgbClr val="7F4980"/>
                </a:solidFill>
                <a:latin typeface="Kaiti SC" charset="-122"/>
                <a:ea typeface="Kaiti SC" charset="-122"/>
                <a:cs typeface="Kaiti SC" charset="-122"/>
              </a:rPr>
              <a:t>“局限性”</a:t>
            </a:r>
            <a:endParaRPr kumimoji="1" lang="zh-CN" altLang="en-US" sz="3200" b="1" dirty="0">
              <a:solidFill>
                <a:srgbClr val="7F4980"/>
              </a:solidFill>
              <a:latin typeface="Kaiti SC" charset="-122"/>
              <a:ea typeface="Kaiti SC" charset="-122"/>
              <a:cs typeface="Kaiti SC" charset="-122"/>
            </a:endParaRPr>
          </a:p>
        </p:txBody>
      </p:sp>
      <p:sp>
        <p:nvSpPr>
          <p:cNvPr id="8" name="圆角矩形标注 7"/>
          <p:cNvSpPr/>
          <p:nvPr/>
        </p:nvSpPr>
        <p:spPr>
          <a:xfrm>
            <a:off x="5637237" y="1104900"/>
            <a:ext cx="5530368" cy="720205"/>
          </a:xfrm>
          <a:prstGeom prst="wedgeRoundRectCallout">
            <a:avLst/>
          </a:prstGeom>
          <a:solidFill>
            <a:srgbClr val="6A1F5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bg1"/>
                </a:solidFill>
                <a:latin typeface="Kaiti SC" charset="-122"/>
                <a:ea typeface="Kaiti SC" charset="-122"/>
                <a:cs typeface="Kaiti SC" charset="-122"/>
              </a:rPr>
              <a:t>康帕内拉的</a:t>
            </a:r>
            <a:r>
              <a:rPr lang="en-US" altLang="zh-CN" sz="2000" dirty="0">
                <a:solidFill>
                  <a:schemeClr val="bg1"/>
                </a:solidFill>
                <a:latin typeface="Kaiti SC" charset="-122"/>
                <a:ea typeface="Kaiti SC" charset="-122"/>
                <a:cs typeface="Kaiti SC" charset="-122"/>
              </a:rPr>
              <a:t>《</a:t>
            </a:r>
            <a:r>
              <a:rPr lang="zh-CN" altLang="en-US" sz="2000" dirty="0">
                <a:solidFill>
                  <a:schemeClr val="bg1"/>
                </a:solidFill>
                <a:latin typeface="Kaiti SC" charset="-122"/>
                <a:ea typeface="Kaiti SC" charset="-122"/>
                <a:cs typeface="Kaiti SC" charset="-122"/>
              </a:rPr>
              <a:t>太阳城</a:t>
            </a:r>
            <a:r>
              <a:rPr lang="en-US" altLang="zh-CN" sz="2000" dirty="0">
                <a:solidFill>
                  <a:schemeClr val="bg1"/>
                </a:solidFill>
                <a:latin typeface="Kaiti SC" charset="-122"/>
                <a:ea typeface="Kaiti SC" charset="-122"/>
                <a:cs typeface="Kaiti SC" charset="-122"/>
              </a:rPr>
              <a:t>》</a:t>
            </a:r>
            <a:r>
              <a:rPr lang="zh-CN" altLang="en-US" sz="2000" dirty="0">
                <a:solidFill>
                  <a:schemeClr val="bg1"/>
                </a:solidFill>
                <a:latin typeface="Kaiti SC" charset="-122"/>
                <a:ea typeface="Kaiti SC" charset="-122"/>
                <a:cs typeface="Kaiti SC" charset="-122"/>
              </a:rPr>
              <a:t>带有明显的宗教色彩 ；</a:t>
            </a:r>
            <a:endParaRPr kumimoji="1" lang="zh-CN" altLang="en-US" sz="2000" dirty="0">
              <a:solidFill>
                <a:schemeClr val="bg1"/>
              </a:solidFill>
              <a:latin typeface="Heiti SC Light" charset="-122"/>
              <a:ea typeface="Heiti SC Light" charset="-122"/>
              <a:cs typeface="Heiti SC Light" charset="-122"/>
            </a:endParaRPr>
          </a:p>
        </p:txBody>
      </p:sp>
      <p:sp>
        <p:nvSpPr>
          <p:cNvPr id="9" name="圆角矩形标注 8"/>
          <p:cNvSpPr/>
          <p:nvPr/>
        </p:nvSpPr>
        <p:spPr>
          <a:xfrm>
            <a:off x="5637237" y="2264466"/>
            <a:ext cx="5530368" cy="640073"/>
          </a:xfrm>
          <a:prstGeom prst="wedgeRoundRectCallout">
            <a:avLst/>
          </a:prstGeom>
          <a:solidFill>
            <a:srgbClr val="6A1F5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bg1"/>
                </a:solidFill>
                <a:latin typeface="Kaiti SC" charset="-122"/>
                <a:ea typeface="Kaiti SC" charset="-122"/>
                <a:cs typeface="Kaiti SC" charset="-122"/>
              </a:rPr>
              <a:t>较多地强调了集中统一，而较少地考虑人民的民主 ；</a:t>
            </a:r>
            <a:endParaRPr kumimoji="1" lang="zh-CN" altLang="en-US" sz="2000" dirty="0">
              <a:solidFill>
                <a:schemeClr val="bg1"/>
              </a:solidFill>
              <a:latin typeface="Heiti SC Light" charset="-122"/>
              <a:ea typeface="Heiti SC Light" charset="-122"/>
              <a:cs typeface="Heiti SC Light" charset="-122"/>
            </a:endParaRPr>
          </a:p>
        </p:txBody>
      </p:sp>
      <p:sp>
        <p:nvSpPr>
          <p:cNvPr id="10" name="圆角矩形标注 9"/>
          <p:cNvSpPr/>
          <p:nvPr/>
        </p:nvSpPr>
        <p:spPr>
          <a:xfrm>
            <a:off x="5637237" y="3343900"/>
            <a:ext cx="5530368" cy="638099"/>
          </a:xfrm>
          <a:prstGeom prst="wedgeRoundRectCallout">
            <a:avLst/>
          </a:prstGeom>
          <a:solidFill>
            <a:srgbClr val="6A1F5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bg1"/>
                </a:solidFill>
                <a:latin typeface="Kaiti SC" charset="-122"/>
                <a:ea typeface="Kaiti SC" charset="-122"/>
                <a:cs typeface="Kaiti SC" charset="-122"/>
              </a:rPr>
              <a:t>在批判私有制的时候主张要消灭个体家庭，而实行公妻制 ；</a:t>
            </a:r>
            <a:endParaRPr kumimoji="1" lang="zh-CN" altLang="en-US" sz="2000" dirty="0">
              <a:solidFill>
                <a:schemeClr val="bg1"/>
              </a:solidFill>
              <a:latin typeface="Heiti SC Light" charset="-122"/>
              <a:ea typeface="Heiti SC Light" charset="-122"/>
              <a:cs typeface="Heiti SC Light" charset="-122"/>
            </a:endParaRPr>
          </a:p>
        </p:txBody>
      </p:sp>
      <p:sp>
        <p:nvSpPr>
          <p:cNvPr id="11" name="圆角矩形标注 10"/>
          <p:cNvSpPr/>
          <p:nvPr/>
        </p:nvSpPr>
        <p:spPr>
          <a:xfrm>
            <a:off x="5637237" y="4421360"/>
            <a:ext cx="5530368" cy="635669"/>
          </a:xfrm>
          <a:prstGeom prst="wedgeRoundRectCallout">
            <a:avLst/>
          </a:prstGeom>
          <a:solidFill>
            <a:srgbClr val="6A1F5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bg1"/>
                </a:solidFill>
                <a:latin typeface="Kaiti SC" charset="-122"/>
                <a:ea typeface="Kaiti SC" charset="-122"/>
                <a:cs typeface="Kaiti SC" charset="-122"/>
              </a:rPr>
              <a:t>分配思想，比乌托邦有更加明显的平均主义顿向 ；</a:t>
            </a:r>
            <a:endParaRPr kumimoji="1" lang="zh-CN" altLang="en-US" sz="2000" dirty="0">
              <a:solidFill>
                <a:schemeClr val="bg1"/>
              </a:solidFill>
              <a:latin typeface="Heiti SC Light" charset="-122"/>
              <a:ea typeface="Heiti SC Light" charset="-122"/>
              <a:cs typeface="Heiti SC Light" charset="-122"/>
            </a:endParaRPr>
          </a:p>
        </p:txBody>
      </p:sp>
      <p:sp>
        <p:nvSpPr>
          <p:cNvPr id="12" name="Text Box 10"/>
          <p:cNvSpPr txBox="1">
            <a:spLocks noChangeArrowheads="1"/>
          </p:cNvSpPr>
          <p:nvPr/>
        </p:nvSpPr>
        <p:spPr bwMode="auto">
          <a:xfrm>
            <a:off x="475810" y="5309302"/>
            <a:ext cx="10691796" cy="954107"/>
          </a:xfrm>
          <a:prstGeom prst="rect">
            <a:avLst/>
          </a:prstGeom>
          <a:solidFill>
            <a:srgbClr val="5A1B58">
              <a:alpha val="7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r>
              <a:rPr lang="zh-CN" altLang="en-US" sz="2800" i="0" dirty="0">
                <a:solidFill>
                  <a:schemeClr val="bg1"/>
                </a:solidFill>
                <a:latin typeface="Kaiti SC" charset="-122"/>
                <a:ea typeface="Kaiti SC" charset="-122"/>
                <a:cs typeface="Kaiti SC" charset="-122"/>
              </a:rPr>
              <a:t>在康帕内拉的著作中，没有谈到也没有解决改造现存的社会制度，实现理想国家的办法和途径。 </a:t>
            </a:r>
          </a:p>
        </p:txBody>
      </p:sp>
    </p:spTree>
    <p:extLst>
      <p:ext uri="{BB962C8B-B14F-4D97-AF65-F5344CB8AC3E}">
        <p14:creationId xmlns:p14="http://schemas.microsoft.com/office/powerpoint/2010/main" val="1457186379"/>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五边形 8"/>
          <p:cNvSpPr/>
          <p:nvPr/>
        </p:nvSpPr>
        <p:spPr>
          <a:xfrm>
            <a:off x="0" y="0"/>
            <a:ext cx="35560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空想社会主义</a:t>
            </a:r>
            <a:endParaRPr kumimoji="1" lang="zh-CN" altLang="en-US" sz="3200" b="1" dirty="0">
              <a:latin typeface="Kaiti SC" charset="-122"/>
              <a:ea typeface="Kaiti SC" charset="-122"/>
              <a:cs typeface="Kaiti SC" charset="-122"/>
            </a:endParaRPr>
          </a:p>
        </p:txBody>
      </p:sp>
      <p:sp>
        <p:nvSpPr>
          <p:cNvPr id="12" name="矩形 11"/>
          <p:cNvSpPr/>
          <p:nvPr/>
        </p:nvSpPr>
        <p:spPr>
          <a:xfrm>
            <a:off x="4262211" y="1003319"/>
            <a:ext cx="5057795" cy="584775"/>
          </a:xfrm>
          <a:prstGeom prst="rect">
            <a:avLst/>
          </a:prstGeom>
          <a:noFill/>
        </p:spPr>
        <p:txBody>
          <a:bodyPr wrap="none" lIns="91440" tIns="45720" rIns="91440" bIns="45720">
            <a:spAutoFit/>
          </a:bodyPr>
          <a:lstStyle/>
          <a:p>
            <a:pPr algn="ctr"/>
            <a:r>
              <a:rPr kumimoji="1" lang="en-US" altLang="zh-CN" sz="3200" b="1" dirty="0" smtClean="0">
                <a:solidFill>
                  <a:schemeClr val="bg2">
                    <a:lumMod val="25000"/>
                  </a:schemeClr>
                </a:solidFill>
                <a:latin typeface="Kaiti SC" charset="-122"/>
                <a:ea typeface="Kaiti SC" charset="-122"/>
                <a:cs typeface="Kaiti SC" charset="-122"/>
              </a:rPr>
              <a:t>17—18</a:t>
            </a:r>
            <a:r>
              <a:rPr kumimoji="1" lang="zh-CN" altLang="en-US" sz="3200" b="1" dirty="0" smtClean="0">
                <a:solidFill>
                  <a:schemeClr val="bg2">
                    <a:lumMod val="25000"/>
                  </a:schemeClr>
                </a:solidFill>
                <a:latin typeface="Kaiti SC" charset="-122"/>
                <a:ea typeface="Kaiti SC" charset="-122"/>
                <a:cs typeface="Kaiti SC" charset="-122"/>
              </a:rPr>
              <a:t>世纪的空想社会</a:t>
            </a:r>
            <a:r>
              <a:rPr kumimoji="1" lang="zh-CN" altLang="en-US" sz="3200" b="1" dirty="0">
                <a:solidFill>
                  <a:schemeClr val="bg2">
                    <a:lumMod val="25000"/>
                  </a:schemeClr>
                </a:solidFill>
                <a:latin typeface="Kaiti SC" charset="-122"/>
                <a:ea typeface="Kaiti SC" charset="-122"/>
                <a:cs typeface="Kaiti SC" charset="-122"/>
              </a:rPr>
              <a:t>主义</a:t>
            </a:r>
          </a:p>
        </p:txBody>
      </p:sp>
      <p:grpSp>
        <p:nvGrpSpPr>
          <p:cNvPr id="13" name="Group 16"/>
          <p:cNvGrpSpPr/>
          <p:nvPr/>
        </p:nvGrpSpPr>
        <p:grpSpPr>
          <a:xfrm>
            <a:off x="3248587" y="730847"/>
            <a:ext cx="650638" cy="744769"/>
            <a:chOff x="1120775" y="1730534"/>
            <a:chExt cx="1085850" cy="1280160"/>
          </a:xfrm>
        </p:grpSpPr>
        <p:cxnSp>
          <p:nvCxnSpPr>
            <p:cNvPr id="14" name="Straight Connector 17"/>
            <p:cNvCxnSpPr/>
            <p:nvPr/>
          </p:nvCxnSpPr>
          <p:spPr>
            <a:xfrm rot="5400000">
              <a:off x="701040" y="2369820"/>
              <a:ext cx="1280160" cy="1588"/>
            </a:xfrm>
            <a:prstGeom prst="line">
              <a:avLst/>
            </a:prstGeom>
            <a:noFill/>
            <a:ln w="6350" cap="flat" cmpd="sng" algn="ctr">
              <a:solidFill>
                <a:sysClr val="windowText" lastClr="000000">
                  <a:lumMod val="50000"/>
                  <a:lumOff val="50000"/>
                </a:sysClr>
              </a:solidFill>
              <a:prstDash val="solid"/>
            </a:ln>
            <a:effectLst>
              <a:outerShdw blurRad="38100" dist="12700" sx="96000" sy="96000" algn="l" rotWithShape="0">
                <a:prstClr val="black">
                  <a:alpha val="95000"/>
                </a:prstClr>
              </a:outerShdw>
            </a:effectLst>
          </p:spPr>
        </p:cxnSp>
        <p:grpSp>
          <p:nvGrpSpPr>
            <p:cNvPr id="15" name="Group 18"/>
            <p:cNvGrpSpPr/>
            <p:nvPr/>
          </p:nvGrpSpPr>
          <p:grpSpPr>
            <a:xfrm>
              <a:off x="1120775" y="1838325"/>
              <a:ext cx="1085850" cy="1077920"/>
              <a:chOff x="3810000" y="1948650"/>
              <a:chExt cx="1085850" cy="1077920"/>
            </a:xfrm>
          </p:grpSpPr>
          <p:sp>
            <p:nvSpPr>
              <p:cNvPr id="16" name="Trapezoid 19"/>
              <p:cNvSpPr/>
              <p:nvPr/>
            </p:nvSpPr>
            <p:spPr>
              <a:xfrm rot="5400000" flipH="1">
                <a:off x="3665141" y="2318934"/>
                <a:ext cx="892968" cy="152400"/>
              </a:xfrm>
              <a:prstGeom prst="trapezoid">
                <a:avLst>
                  <a:gd name="adj" fmla="val 62501"/>
                </a:avLst>
              </a:prstGeom>
              <a:solidFill>
                <a:srgbClr val="967E9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Bookman Old Style" panose="02050604050505020204"/>
                  <a:ea typeface=""/>
                  <a:cs typeface=""/>
                </a:endParaRPr>
              </a:p>
            </p:txBody>
          </p:sp>
          <p:sp>
            <p:nvSpPr>
              <p:cNvPr id="17" name="Parallelogram 20"/>
              <p:cNvSpPr/>
              <p:nvPr/>
            </p:nvSpPr>
            <p:spPr>
              <a:xfrm rot="16200000" flipV="1">
                <a:off x="3508373" y="2343942"/>
                <a:ext cx="984254" cy="381000"/>
              </a:xfrm>
              <a:prstGeom prst="parallelogram">
                <a:avLst>
                  <a:gd name="adj" fmla="val 63243"/>
                </a:avLst>
              </a:prstGeom>
              <a:solidFill>
                <a:srgbClr val="967E96">
                  <a:lumMod val="7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Bookman Old Style" panose="02050604050505020204"/>
                  <a:ea typeface=""/>
                  <a:cs typeface=""/>
                </a:endParaRPr>
              </a:p>
            </p:txBody>
          </p:sp>
          <p:sp>
            <p:nvSpPr>
              <p:cNvPr id="18" name="Freeform 21"/>
              <p:cNvSpPr/>
              <p:nvPr/>
            </p:nvSpPr>
            <p:spPr>
              <a:xfrm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rgbClr val="967E9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ookman Old Style" panose="02050604050505020204"/>
                  <a:ea typeface=""/>
                  <a:cs typeface=""/>
                </a:endParaRPr>
              </a:p>
            </p:txBody>
          </p:sp>
        </p:grpSp>
      </p:grpSp>
      <p:sp>
        <p:nvSpPr>
          <p:cNvPr id="19" name="文本框 18"/>
          <p:cNvSpPr txBox="1"/>
          <p:nvPr/>
        </p:nvSpPr>
        <p:spPr>
          <a:xfrm>
            <a:off x="3347411" y="989820"/>
            <a:ext cx="477407" cy="400110"/>
          </a:xfrm>
          <a:prstGeom prst="rect">
            <a:avLst/>
          </a:prstGeom>
          <a:noFill/>
        </p:spPr>
        <p:txBody>
          <a:bodyPr wrap="square" rtlCol="0">
            <a:spAutoFit/>
          </a:bodyPr>
          <a:lstStyle/>
          <a:p>
            <a:r>
              <a:rPr kumimoji="1" lang="en-US" altLang="zh-CN" sz="2000" b="1" dirty="0" smtClean="0">
                <a:solidFill>
                  <a:schemeClr val="bg1"/>
                </a:solidFill>
              </a:rPr>
              <a:t>2</a:t>
            </a:r>
            <a:endParaRPr kumimoji="1" lang="zh-CN" altLang="en-US" sz="2000" b="1" dirty="0">
              <a:solidFill>
                <a:schemeClr val="bg1"/>
              </a:solidFill>
            </a:endParaRPr>
          </a:p>
        </p:txBody>
      </p:sp>
      <p:grpSp>
        <p:nvGrpSpPr>
          <p:cNvPr id="20" name="Group 8"/>
          <p:cNvGrpSpPr>
            <a:grpSpLocks noChangeAspect="1"/>
          </p:cNvGrpSpPr>
          <p:nvPr/>
        </p:nvGrpSpPr>
        <p:grpSpPr>
          <a:xfrm flipH="1">
            <a:off x="546100" y="1673548"/>
            <a:ext cx="11049000" cy="5501952"/>
            <a:chOff x="2066" y="1188"/>
            <a:chExt cx="3545" cy="2277"/>
          </a:xfrm>
        </p:grpSpPr>
        <p:sp>
          <p:nvSpPr>
            <p:cNvPr id="21" name="AutoShape 7"/>
            <p:cNvSpPr>
              <a:spLocks noChangeAspect="1" noChangeArrowheads="1" noTextEdit="1"/>
            </p:cNvSpPr>
            <p:nvPr/>
          </p:nvSpPr>
          <p:spPr bwMode="auto">
            <a:xfrm>
              <a:off x="2069" y="1521"/>
              <a:ext cx="3542" cy="1944"/>
            </a:xfrm>
            <a:prstGeom prst="rect">
              <a:avLst/>
            </a:prstGeom>
            <a:noFill/>
            <a:ln>
              <a:noFill/>
            </a:ln>
            <a:scene3d>
              <a:camera prst="orthographicFront"/>
              <a:lightRig rig="threePt" dir="t"/>
            </a:scene3d>
            <a:sp3d>
              <a:bevelT w="114300" prst="artDeco"/>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
            <p:cNvSpPr>
              <a:spLocks noEditPoints="1"/>
            </p:cNvSpPr>
            <p:nvPr/>
          </p:nvSpPr>
          <p:spPr bwMode="auto">
            <a:xfrm>
              <a:off x="2066" y="1188"/>
              <a:ext cx="3540" cy="1941"/>
            </a:xfrm>
            <a:custGeom>
              <a:avLst/>
              <a:gdLst>
                <a:gd name="T0" fmla="*/ 3540 w 3540"/>
                <a:gd name="T1" fmla="*/ 0 h 1941"/>
                <a:gd name="T2" fmla="*/ 142 w 3540"/>
                <a:gd name="T3" fmla="*/ 72 h 1941"/>
                <a:gd name="T4" fmla="*/ 123 w 3540"/>
                <a:gd name="T5" fmla="*/ 0 h 1941"/>
                <a:gd name="T6" fmla="*/ 0 w 3540"/>
                <a:gd name="T7" fmla="*/ 123 h 1941"/>
                <a:gd name="T8" fmla="*/ 70 w 3540"/>
                <a:gd name="T9" fmla="*/ 142 h 1941"/>
                <a:gd name="T10" fmla="*/ 3 w 3540"/>
                <a:gd name="T11" fmla="*/ 1941 h 1941"/>
                <a:gd name="T12" fmla="*/ 19 w 3540"/>
                <a:gd name="T13" fmla="*/ 161 h 1941"/>
                <a:gd name="T14" fmla="*/ 70 w 3540"/>
                <a:gd name="T15" fmla="*/ 177 h 1941"/>
                <a:gd name="T16" fmla="*/ 35 w 3540"/>
                <a:gd name="T17" fmla="*/ 1909 h 1941"/>
                <a:gd name="T18" fmla="*/ 54 w 3540"/>
                <a:gd name="T19" fmla="*/ 195 h 1941"/>
                <a:gd name="T20" fmla="*/ 70 w 3540"/>
                <a:gd name="T21" fmla="*/ 335 h 1941"/>
                <a:gd name="T22" fmla="*/ 195 w 3540"/>
                <a:gd name="T23" fmla="*/ 230 h 1941"/>
                <a:gd name="T24" fmla="*/ 230 w 3540"/>
                <a:gd name="T25" fmla="*/ 195 h 1941"/>
                <a:gd name="T26" fmla="*/ 334 w 3540"/>
                <a:gd name="T27" fmla="*/ 72 h 1941"/>
                <a:gd name="T28" fmla="*/ 195 w 3540"/>
                <a:gd name="T29" fmla="*/ 56 h 1941"/>
                <a:gd name="T30" fmla="*/ 3508 w 3540"/>
                <a:gd name="T31" fmla="*/ 37 h 1941"/>
                <a:gd name="T32" fmla="*/ 176 w 3540"/>
                <a:gd name="T33" fmla="*/ 142 h 1941"/>
                <a:gd name="T34" fmla="*/ 160 w 3540"/>
                <a:gd name="T35" fmla="*/ 19 h 1941"/>
                <a:gd name="T36" fmla="*/ 19 w 3540"/>
                <a:gd name="T37" fmla="*/ 104 h 1941"/>
                <a:gd name="T38" fmla="*/ 107 w 3540"/>
                <a:gd name="T39" fmla="*/ 19 h 1941"/>
                <a:gd name="T40" fmla="*/ 91 w 3540"/>
                <a:gd name="T41" fmla="*/ 70 h 1941"/>
                <a:gd name="T42" fmla="*/ 38 w 3540"/>
                <a:gd name="T43" fmla="*/ 35 h 1941"/>
                <a:gd name="T44" fmla="*/ 142 w 3540"/>
                <a:gd name="T45" fmla="*/ 88 h 1941"/>
                <a:gd name="T46" fmla="*/ 19 w 3540"/>
                <a:gd name="T47" fmla="*/ 104 h 1941"/>
                <a:gd name="T48" fmla="*/ 72 w 3540"/>
                <a:gd name="T49" fmla="*/ 70 h 1941"/>
                <a:gd name="T50" fmla="*/ 54 w 3540"/>
                <a:gd name="T51" fmla="*/ 53 h 1941"/>
                <a:gd name="T52" fmla="*/ 123 w 3540"/>
                <a:gd name="T53" fmla="*/ 142 h 1941"/>
                <a:gd name="T54" fmla="*/ 142 w 3540"/>
                <a:gd name="T55" fmla="*/ 126 h 1941"/>
                <a:gd name="T56" fmla="*/ 123 w 3540"/>
                <a:gd name="T57" fmla="*/ 142 h 1941"/>
                <a:gd name="T58" fmla="*/ 142 w 3540"/>
                <a:gd name="T59" fmla="*/ 195 h 1941"/>
                <a:gd name="T60" fmla="*/ 126 w 3540"/>
                <a:gd name="T61" fmla="*/ 246 h 1941"/>
                <a:gd name="T62" fmla="*/ 176 w 3540"/>
                <a:gd name="T63" fmla="*/ 230 h 1941"/>
                <a:gd name="T64" fmla="*/ 88 w 3540"/>
                <a:gd name="T65" fmla="*/ 123 h 1941"/>
                <a:gd name="T66" fmla="*/ 107 w 3540"/>
                <a:gd name="T67" fmla="*/ 265 h 1941"/>
                <a:gd name="T68" fmla="*/ 160 w 3540"/>
                <a:gd name="T69" fmla="*/ 230 h 1941"/>
                <a:gd name="T70" fmla="*/ 176 w 3540"/>
                <a:gd name="T71" fmla="*/ 195 h 1941"/>
                <a:gd name="T72" fmla="*/ 230 w 3540"/>
                <a:gd name="T73" fmla="*/ 158 h 1941"/>
                <a:gd name="T74" fmla="*/ 265 w 3540"/>
                <a:gd name="T75" fmla="*/ 107 h 1941"/>
                <a:gd name="T76" fmla="*/ 195 w 3540"/>
                <a:gd name="T77" fmla="*/ 88 h 1941"/>
                <a:gd name="T78" fmla="*/ 233 w 3540"/>
                <a:gd name="T79" fmla="*/ 177 h 1941"/>
                <a:gd name="T80" fmla="*/ 126 w 3540"/>
                <a:gd name="T81" fmla="*/ 158 h 1941"/>
                <a:gd name="T82" fmla="*/ 195 w 3540"/>
                <a:gd name="T83" fmla="*/ 142 h 1941"/>
                <a:gd name="T84" fmla="*/ 246 w 3540"/>
                <a:gd name="T85" fmla="*/ 126 h 1941"/>
                <a:gd name="T86" fmla="*/ 195 w 3540"/>
                <a:gd name="T87" fmla="*/ 142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0" h="1941">
                  <a:moveTo>
                    <a:pt x="3540" y="19"/>
                  </a:moveTo>
                  <a:lnTo>
                    <a:pt x="3540" y="0"/>
                  </a:lnTo>
                  <a:lnTo>
                    <a:pt x="142" y="0"/>
                  </a:lnTo>
                  <a:lnTo>
                    <a:pt x="142" y="72"/>
                  </a:lnTo>
                  <a:lnTo>
                    <a:pt x="123" y="72"/>
                  </a:lnTo>
                  <a:lnTo>
                    <a:pt x="123" y="0"/>
                  </a:lnTo>
                  <a:lnTo>
                    <a:pt x="0" y="0"/>
                  </a:lnTo>
                  <a:lnTo>
                    <a:pt x="0" y="123"/>
                  </a:lnTo>
                  <a:lnTo>
                    <a:pt x="70" y="123"/>
                  </a:lnTo>
                  <a:lnTo>
                    <a:pt x="70" y="142"/>
                  </a:lnTo>
                  <a:lnTo>
                    <a:pt x="3" y="142"/>
                  </a:lnTo>
                  <a:lnTo>
                    <a:pt x="3" y="1941"/>
                  </a:lnTo>
                  <a:lnTo>
                    <a:pt x="19" y="1941"/>
                  </a:lnTo>
                  <a:lnTo>
                    <a:pt x="19" y="161"/>
                  </a:lnTo>
                  <a:lnTo>
                    <a:pt x="70" y="161"/>
                  </a:lnTo>
                  <a:lnTo>
                    <a:pt x="70" y="177"/>
                  </a:lnTo>
                  <a:lnTo>
                    <a:pt x="35" y="177"/>
                  </a:lnTo>
                  <a:lnTo>
                    <a:pt x="35" y="1909"/>
                  </a:lnTo>
                  <a:lnTo>
                    <a:pt x="54" y="1909"/>
                  </a:lnTo>
                  <a:lnTo>
                    <a:pt x="54" y="195"/>
                  </a:lnTo>
                  <a:lnTo>
                    <a:pt x="70" y="195"/>
                  </a:lnTo>
                  <a:lnTo>
                    <a:pt x="70" y="335"/>
                  </a:lnTo>
                  <a:lnTo>
                    <a:pt x="91" y="335"/>
                  </a:lnTo>
                  <a:lnTo>
                    <a:pt x="195" y="230"/>
                  </a:lnTo>
                  <a:lnTo>
                    <a:pt x="195" y="195"/>
                  </a:lnTo>
                  <a:lnTo>
                    <a:pt x="230" y="195"/>
                  </a:lnTo>
                  <a:lnTo>
                    <a:pt x="334" y="91"/>
                  </a:lnTo>
                  <a:lnTo>
                    <a:pt x="334" y="72"/>
                  </a:lnTo>
                  <a:lnTo>
                    <a:pt x="195" y="72"/>
                  </a:lnTo>
                  <a:lnTo>
                    <a:pt x="195" y="56"/>
                  </a:lnTo>
                  <a:lnTo>
                    <a:pt x="3508" y="56"/>
                  </a:lnTo>
                  <a:lnTo>
                    <a:pt x="3508" y="37"/>
                  </a:lnTo>
                  <a:lnTo>
                    <a:pt x="176" y="37"/>
                  </a:lnTo>
                  <a:lnTo>
                    <a:pt x="176" y="142"/>
                  </a:lnTo>
                  <a:lnTo>
                    <a:pt x="160" y="142"/>
                  </a:lnTo>
                  <a:lnTo>
                    <a:pt x="160" y="19"/>
                  </a:lnTo>
                  <a:lnTo>
                    <a:pt x="3540" y="19"/>
                  </a:lnTo>
                  <a:close/>
                  <a:moveTo>
                    <a:pt x="19" y="104"/>
                  </a:moveTo>
                  <a:lnTo>
                    <a:pt x="19" y="19"/>
                  </a:lnTo>
                  <a:lnTo>
                    <a:pt x="107" y="19"/>
                  </a:lnTo>
                  <a:lnTo>
                    <a:pt x="107" y="70"/>
                  </a:lnTo>
                  <a:lnTo>
                    <a:pt x="91" y="70"/>
                  </a:lnTo>
                  <a:lnTo>
                    <a:pt x="91" y="35"/>
                  </a:lnTo>
                  <a:lnTo>
                    <a:pt x="38" y="35"/>
                  </a:lnTo>
                  <a:lnTo>
                    <a:pt x="38" y="88"/>
                  </a:lnTo>
                  <a:lnTo>
                    <a:pt x="142" y="88"/>
                  </a:lnTo>
                  <a:lnTo>
                    <a:pt x="142" y="104"/>
                  </a:lnTo>
                  <a:lnTo>
                    <a:pt x="19" y="104"/>
                  </a:lnTo>
                  <a:close/>
                  <a:moveTo>
                    <a:pt x="72" y="53"/>
                  </a:moveTo>
                  <a:lnTo>
                    <a:pt x="72" y="70"/>
                  </a:lnTo>
                  <a:lnTo>
                    <a:pt x="54" y="70"/>
                  </a:lnTo>
                  <a:lnTo>
                    <a:pt x="54" y="53"/>
                  </a:lnTo>
                  <a:lnTo>
                    <a:pt x="72" y="53"/>
                  </a:lnTo>
                  <a:close/>
                  <a:moveTo>
                    <a:pt x="123" y="142"/>
                  </a:moveTo>
                  <a:lnTo>
                    <a:pt x="123" y="126"/>
                  </a:lnTo>
                  <a:lnTo>
                    <a:pt x="142" y="126"/>
                  </a:lnTo>
                  <a:lnTo>
                    <a:pt x="142" y="142"/>
                  </a:lnTo>
                  <a:lnTo>
                    <a:pt x="123" y="142"/>
                  </a:lnTo>
                  <a:close/>
                  <a:moveTo>
                    <a:pt x="126" y="195"/>
                  </a:moveTo>
                  <a:lnTo>
                    <a:pt x="142" y="195"/>
                  </a:lnTo>
                  <a:lnTo>
                    <a:pt x="142" y="230"/>
                  </a:lnTo>
                  <a:lnTo>
                    <a:pt x="126" y="246"/>
                  </a:lnTo>
                  <a:lnTo>
                    <a:pt x="126" y="195"/>
                  </a:lnTo>
                  <a:close/>
                  <a:moveTo>
                    <a:pt x="176" y="230"/>
                  </a:moveTo>
                  <a:lnTo>
                    <a:pt x="88" y="319"/>
                  </a:lnTo>
                  <a:lnTo>
                    <a:pt x="88" y="123"/>
                  </a:lnTo>
                  <a:lnTo>
                    <a:pt x="107" y="123"/>
                  </a:lnTo>
                  <a:lnTo>
                    <a:pt x="107" y="265"/>
                  </a:lnTo>
                  <a:lnTo>
                    <a:pt x="126" y="265"/>
                  </a:lnTo>
                  <a:lnTo>
                    <a:pt x="160" y="230"/>
                  </a:lnTo>
                  <a:lnTo>
                    <a:pt x="160" y="195"/>
                  </a:lnTo>
                  <a:lnTo>
                    <a:pt x="176" y="195"/>
                  </a:lnTo>
                  <a:lnTo>
                    <a:pt x="176" y="230"/>
                  </a:lnTo>
                  <a:close/>
                  <a:moveTo>
                    <a:pt x="230" y="158"/>
                  </a:moveTo>
                  <a:lnTo>
                    <a:pt x="265" y="123"/>
                  </a:lnTo>
                  <a:lnTo>
                    <a:pt x="265" y="107"/>
                  </a:lnTo>
                  <a:lnTo>
                    <a:pt x="195" y="107"/>
                  </a:lnTo>
                  <a:lnTo>
                    <a:pt x="195" y="88"/>
                  </a:lnTo>
                  <a:lnTo>
                    <a:pt x="318" y="88"/>
                  </a:lnTo>
                  <a:lnTo>
                    <a:pt x="233" y="177"/>
                  </a:lnTo>
                  <a:lnTo>
                    <a:pt x="126" y="177"/>
                  </a:lnTo>
                  <a:lnTo>
                    <a:pt x="126" y="158"/>
                  </a:lnTo>
                  <a:lnTo>
                    <a:pt x="230" y="158"/>
                  </a:lnTo>
                  <a:close/>
                  <a:moveTo>
                    <a:pt x="195" y="142"/>
                  </a:moveTo>
                  <a:lnTo>
                    <a:pt x="195" y="126"/>
                  </a:lnTo>
                  <a:lnTo>
                    <a:pt x="246" y="126"/>
                  </a:lnTo>
                  <a:lnTo>
                    <a:pt x="227" y="142"/>
                  </a:lnTo>
                  <a:lnTo>
                    <a:pt x="195" y="142"/>
                  </a:lnTo>
                  <a:close/>
                </a:path>
              </a:pathLst>
            </a:custGeom>
            <a:solidFill>
              <a:srgbClr val="7F4A81"/>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0"/>
            <p:cNvSpPr>
              <a:spLocks noEditPoints="1"/>
            </p:cNvSpPr>
            <p:nvPr/>
          </p:nvSpPr>
          <p:spPr bwMode="auto">
            <a:xfrm>
              <a:off x="2069" y="1193"/>
              <a:ext cx="3539" cy="1939"/>
            </a:xfrm>
            <a:custGeom>
              <a:avLst/>
              <a:gdLst>
                <a:gd name="T0" fmla="*/ 0 w 3539"/>
                <a:gd name="T1" fmla="*/ 1939 h 1939"/>
                <a:gd name="T2" fmla="*/ 3398 w 3539"/>
                <a:gd name="T3" fmla="*/ 1869 h 1939"/>
                <a:gd name="T4" fmla="*/ 3416 w 3539"/>
                <a:gd name="T5" fmla="*/ 1939 h 1939"/>
                <a:gd name="T6" fmla="*/ 3539 w 3539"/>
                <a:gd name="T7" fmla="*/ 1819 h 1939"/>
                <a:gd name="T8" fmla="*/ 3470 w 3539"/>
                <a:gd name="T9" fmla="*/ 1800 h 1939"/>
                <a:gd name="T10" fmla="*/ 3539 w 3539"/>
                <a:gd name="T11" fmla="*/ 0 h 1939"/>
                <a:gd name="T12" fmla="*/ 3521 w 3539"/>
                <a:gd name="T13" fmla="*/ 1781 h 1939"/>
                <a:gd name="T14" fmla="*/ 3470 w 3539"/>
                <a:gd name="T15" fmla="*/ 1765 h 1939"/>
                <a:gd name="T16" fmla="*/ 3505 w 3539"/>
                <a:gd name="T17" fmla="*/ 32 h 1939"/>
                <a:gd name="T18" fmla="*/ 3486 w 3539"/>
                <a:gd name="T19" fmla="*/ 1746 h 1939"/>
                <a:gd name="T20" fmla="*/ 3470 w 3539"/>
                <a:gd name="T21" fmla="*/ 1607 h 1939"/>
                <a:gd name="T22" fmla="*/ 3347 w 3539"/>
                <a:gd name="T23" fmla="*/ 1711 h 1939"/>
                <a:gd name="T24" fmla="*/ 3312 w 3539"/>
                <a:gd name="T25" fmla="*/ 1746 h 1939"/>
                <a:gd name="T26" fmla="*/ 3205 w 3539"/>
                <a:gd name="T27" fmla="*/ 1869 h 1939"/>
                <a:gd name="T28" fmla="*/ 3323 w 3539"/>
                <a:gd name="T29" fmla="*/ 1885 h 1939"/>
                <a:gd name="T30" fmla="*/ 32 w 3539"/>
                <a:gd name="T31" fmla="*/ 1904 h 1939"/>
                <a:gd name="T32" fmla="*/ 3363 w 3539"/>
                <a:gd name="T33" fmla="*/ 1800 h 1939"/>
                <a:gd name="T34" fmla="*/ 3358 w 3539"/>
                <a:gd name="T35" fmla="*/ 1923 h 1939"/>
                <a:gd name="T36" fmla="*/ 3521 w 3539"/>
                <a:gd name="T37" fmla="*/ 1837 h 1939"/>
                <a:gd name="T38" fmla="*/ 3432 w 3539"/>
                <a:gd name="T39" fmla="*/ 1920 h 1939"/>
                <a:gd name="T40" fmla="*/ 3448 w 3539"/>
                <a:gd name="T41" fmla="*/ 1869 h 1939"/>
                <a:gd name="T42" fmla="*/ 3505 w 3539"/>
                <a:gd name="T43" fmla="*/ 1907 h 1939"/>
                <a:gd name="T44" fmla="*/ 3398 w 3539"/>
                <a:gd name="T45" fmla="*/ 1853 h 1939"/>
                <a:gd name="T46" fmla="*/ 3521 w 3539"/>
                <a:gd name="T47" fmla="*/ 1837 h 1939"/>
                <a:gd name="T48" fmla="*/ 3470 w 3539"/>
                <a:gd name="T49" fmla="*/ 1872 h 1939"/>
                <a:gd name="T50" fmla="*/ 3486 w 3539"/>
                <a:gd name="T51" fmla="*/ 1888 h 1939"/>
                <a:gd name="T52" fmla="*/ 3416 w 3539"/>
                <a:gd name="T53" fmla="*/ 1800 h 1939"/>
                <a:gd name="T54" fmla="*/ 3400 w 3539"/>
                <a:gd name="T55" fmla="*/ 1816 h 1939"/>
                <a:gd name="T56" fmla="*/ 3416 w 3539"/>
                <a:gd name="T57" fmla="*/ 1800 h 1939"/>
                <a:gd name="T58" fmla="*/ 3398 w 3539"/>
                <a:gd name="T59" fmla="*/ 1746 h 1939"/>
                <a:gd name="T60" fmla="*/ 3416 w 3539"/>
                <a:gd name="T61" fmla="*/ 1695 h 1939"/>
                <a:gd name="T62" fmla="*/ 3366 w 3539"/>
                <a:gd name="T63" fmla="*/ 1711 h 1939"/>
                <a:gd name="T64" fmla="*/ 3451 w 3539"/>
                <a:gd name="T65" fmla="*/ 1819 h 1939"/>
                <a:gd name="T66" fmla="*/ 3432 w 3539"/>
                <a:gd name="T67" fmla="*/ 1674 h 1939"/>
                <a:gd name="T68" fmla="*/ 3382 w 3539"/>
                <a:gd name="T69" fmla="*/ 1709 h 1939"/>
                <a:gd name="T70" fmla="*/ 3366 w 3539"/>
                <a:gd name="T71" fmla="*/ 1746 h 1939"/>
                <a:gd name="T72" fmla="*/ 3312 w 3539"/>
                <a:gd name="T73" fmla="*/ 1781 h 1939"/>
                <a:gd name="T74" fmla="*/ 3275 w 3539"/>
                <a:gd name="T75" fmla="*/ 1835 h 1939"/>
                <a:gd name="T76" fmla="*/ 3344 w 3539"/>
                <a:gd name="T77" fmla="*/ 1853 h 1939"/>
                <a:gd name="T78" fmla="*/ 3310 w 3539"/>
                <a:gd name="T79" fmla="*/ 1765 h 1939"/>
                <a:gd name="T80" fmla="*/ 3416 w 3539"/>
                <a:gd name="T81" fmla="*/ 1781 h 1939"/>
                <a:gd name="T82" fmla="*/ 3344 w 3539"/>
                <a:gd name="T83" fmla="*/ 1800 h 1939"/>
                <a:gd name="T84" fmla="*/ 3296 w 3539"/>
                <a:gd name="T85" fmla="*/ 1816 h 1939"/>
                <a:gd name="T86" fmla="*/ 3344 w 3539"/>
                <a:gd name="T87" fmla="*/ 180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39" h="1939">
                  <a:moveTo>
                    <a:pt x="0" y="1923"/>
                  </a:moveTo>
                  <a:lnTo>
                    <a:pt x="0" y="1939"/>
                  </a:lnTo>
                  <a:lnTo>
                    <a:pt x="3376" y="1939"/>
                  </a:lnTo>
                  <a:lnTo>
                    <a:pt x="3398" y="1869"/>
                  </a:lnTo>
                  <a:lnTo>
                    <a:pt x="3416" y="1869"/>
                  </a:lnTo>
                  <a:lnTo>
                    <a:pt x="3416" y="1939"/>
                  </a:lnTo>
                  <a:lnTo>
                    <a:pt x="3539" y="1939"/>
                  </a:lnTo>
                  <a:lnTo>
                    <a:pt x="3539" y="1819"/>
                  </a:lnTo>
                  <a:lnTo>
                    <a:pt x="3470" y="1819"/>
                  </a:lnTo>
                  <a:lnTo>
                    <a:pt x="3470" y="1800"/>
                  </a:lnTo>
                  <a:lnTo>
                    <a:pt x="3539" y="1800"/>
                  </a:lnTo>
                  <a:lnTo>
                    <a:pt x="3539" y="0"/>
                  </a:lnTo>
                  <a:lnTo>
                    <a:pt x="3521" y="0"/>
                  </a:lnTo>
                  <a:lnTo>
                    <a:pt x="3521" y="1781"/>
                  </a:lnTo>
                  <a:lnTo>
                    <a:pt x="3470" y="1781"/>
                  </a:lnTo>
                  <a:lnTo>
                    <a:pt x="3470" y="1765"/>
                  </a:lnTo>
                  <a:lnTo>
                    <a:pt x="3505" y="1765"/>
                  </a:lnTo>
                  <a:lnTo>
                    <a:pt x="3505" y="32"/>
                  </a:lnTo>
                  <a:lnTo>
                    <a:pt x="3486" y="32"/>
                  </a:lnTo>
                  <a:lnTo>
                    <a:pt x="3486" y="1746"/>
                  </a:lnTo>
                  <a:lnTo>
                    <a:pt x="3470" y="1746"/>
                  </a:lnTo>
                  <a:lnTo>
                    <a:pt x="3470" y="1607"/>
                  </a:lnTo>
                  <a:lnTo>
                    <a:pt x="3448" y="1607"/>
                  </a:lnTo>
                  <a:lnTo>
                    <a:pt x="3347" y="1711"/>
                  </a:lnTo>
                  <a:lnTo>
                    <a:pt x="3347" y="1746"/>
                  </a:lnTo>
                  <a:lnTo>
                    <a:pt x="3312" y="1746"/>
                  </a:lnTo>
                  <a:lnTo>
                    <a:pt x="3205" y="1851"/>
                  </a:lnTo>
                  <a:lnTo>
                    <a:pt x="3205" y="1869"/>
                  </a:lnTo>
                  <a:lnTo>
                    <a:pt x="3344" y="1869"/>
                  </a:lnTo>
                  <a:lnTo>
                    <a:pt x="3323" y="1885"/>
                  </a:lnTo>
                  <a:lnTo>
                    <a:pt x="32" y="1885"/>
                  </a:lnTo>
                  <a:lnTo>
                    <a:pt x="32" y="1904"/>
                  </a:lnTo>
                  <a:lnTo>
                    <a:pt x="3342" y="1904"/>
                  </a:lnTo>
                  <a:lnTo>
                    <a:pt x="3363" y="1800"/>
                  </a:lnTo>
                  <a:lnTo>
                    <a:pt x="3379" y="1800"/>
                  </a:lnTo>
                  <a:lnTo>
                    <a:pt x="3358" y="1923"/>
                  </a:lnTo>
                  <a:lnTo>
                    <a:pt x="0" y="1923"/>
                  </a:lnTo>
                  <a:close/>
                  <a:moveTo>
                    <a:pt x="3521" y="1837"/>
                  </a:moveTo>
                  <a:lnTo>
                    <a:pt x="3521" y="1920"/>
                  </a:lnTo>
                  <a:lnTo>
                    <a:pt x="3432" y="1920"/>
                  </a:lnTo>
                  <a:lnTo>
                    <a:pt x="3432" y="1869"/>
                  </a:lnTo>
                  <a:lnTo>
                    <a:pt x="3448" y="1869"/>
                  </a:lnTo>
                  <a:lnTo>
                    <a:pt x="3448" y="1907"/>
                  </a:lnTo>
                  <a:lnTo>
                    <a:pt x="3505" y="1907"/>
                  </a:lnTo>
                  <a:lnTo>
                    <a:pt x="3505" y="1853"/>
                  </a:lnTo>
                  <a:lnTo>
                    <a:pt x="3398" y="1853"/>
                  </a:lnTo>
                  <a:lnTo>
                    <a:pt x="3398" y="1837"/>
                  </a:lnTo>
                  <a:lnTo>
                    <a:pt x="3521" y="1837"/>
                  </a:lnTo>
                  <a:close/>
                  <a:moveTo>
                    <a:pt x="3470" y="1888"/>
                  </a:moveTo>
                  <a:lnTo>
                    <a:pt x="3470" y="1872"/>
                  </a:lnTo>
                  <a:lnTo>
                    <a:pt x="3486" y="1872"/>
                  </a:lnTo>
                  <a:lnTo>
                    <a:pt x="3486" y="1888"/>
                  </a:lnTo>
                  <a:lnTo>
                    <a:pt x="3470" y="1888"/>
                  </a:lnTo>
                  <a:close/>
                  <a:moveTo>
                    <a:pt x="3416" y="1800"/>
                  </a:moveTo>
                  <a:lnTo>
                    <a:pt x="3416" y="1816"/>
                  </a:lnTo>
                  <a:lnTo>
                    <a:pt x="3400" y="1816"/>
                  </a:lnTo>
                  <a:lnTo>
                    <a:pt x="3400" y="1800"/>
                  </a:lnTo>
                  <a:lnTo>
                    <a:pt x="3416" y="1800"/>
                  </a:lnTo>
                  <a:close/>
                  <a:moveTo>
                    <a:pt x="3416" y="1746"/>
                  </a:moveTo>
                  <a:lnTo>
                    <a:pt x="3398" y="1746"/>
                  </a:lnTo>
                  <a:lnTo>
                    <a:pt x="3398" y="1711"/>
                  </a:lnTo>
                  <a:lnTo>
                    <a:pt x="3416" y="1695"/>
                  </a:lnTo>
                  <a:lnTo>
                    <a:pt x="3416" y="1746"/>
                  </a:lnTo>
                  <a:close/>
                  <a:moveTo>
                    <a:pt x="3366" y="1711"/>
                  </a:moveTo>
                  <a:lnTo>
                    <a:pt x="3451" y="1623"/>
                  </a:lnTo>
                  <a:lnTo>
                    <a:pt x="3451" y="1819"/>
                  </a:lnTo>
                  <a:lnTo>
                    <a:pt x="3432" y="1819"/>
                  </a:lnTo>
                  <a:lnTo>
                    <a:pt x="3432" y="1674"/>
                  </a:lnTo>
                  <a:lnTo>
                    <a:pt x="3416" y="1674"/>
                  </a:lnTo>
                  <a:lnTo>
                    <a:pt x="3382" y="1709"/>
                  </a:lnTo>
                  <a:lnTo>
                    <a:pt x="3382" y="1746"/>
                  </a:lnTo>
                  <a:lnTo>
                    <a:pt x="3366" y="1746"/>
                  </a:lnTo>
                  <a:lnTo>
                    <a:pt x="3366" y="1711"/>
                  </a:lnTo>
                  <a:close/>
                  <a:moveTo>
                    <a:pt x="3312" y="1781"/>
                  </a:moveTo>
                  <a:lnTo>
                    <a:pt x="3275" y="1819"/>
                  </a:lnTo>
                  <a:lnTo>
                    <a:pt x="3275" y="1835"/>
                  </a:lnTo>
                  <a:lnTo>
                    <a:pt x="3344" y="1835"/>
                  </a:lnTo>
                  <a:lnTo>
                    <a:pt x="3344" y="1853"/>
                  </a:lnTo>
                  <a:lnTo>
                    <a:pt x="3224" y="1853"/>
                  </a:lnTo>
                  <a:lnTo>
                    <a:pt x="3310" y="1765"/>
                  </a:lnTo>
                  <a:lnTo>
                    <a:pt x="3416" y="1765"/>
                  </a:lnTo>
                  <a:lnTo>
                    <a:pt x="3416" y="1781"/>
                  </a:lnTo>
                  <a:lnTo>
                    <a:pt x="3312" y="1781"/>
                  </a:lnTo>
                  <a:close/>
                  <a:moveTo>
                    <a:pt x="3344" y="1800"/>
                  </a:moveTo>
                  <a:lnTo>
                    <a:pt x="3344" y="1816"/>
                  </a:lnTo>
                  <a:lnTo>
                    <a:pt x="3296" y="1816"/>
                  </a:lnTo>
                  <a:lnTo>
                    <a:pt x="3312" y="1800"/>
                  </a:lnTo>
                  <a:lnTo>
                    <a:pt x="3344" y="1800"/>
                  </a:lnTo>
                  <a:close/>
                </a:path>
              </a:pathLst>
            </a:custGeom>
            <a:solidFill>
              <a:srgbClr val="7F4A81"/>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1095301" y="2739391"/>
            <a:ext cx="10160000" cy="3231654"/>
          </a:xfrm>
          <a:prstGeom prst="rect">
            <a:avLst/>
          </a:prstGeom>
        </p:spPr>
        <p:txBody>
          <a:bodyPr wrap="square">
            <a:spAutoFit/>
          </a:bodyPr>
          <a:lstStyle/>
          <a:p>
            <a:pPr algn="just">
              <a:lnSpc>
                <a:spcPct val="100000"/>
              </a:lnSpc>
            </a:pPr>
            <a:r>
              <a:rPr lang="zh-CN" altLang="en-US" sz="2400" b="1" dirty="0">
                <a:latin typeface="Kaiti SC" charset="-122"/>
                <a:ea typeface="Kaiti SC" charset="-122"/>
                <a:cs typeface="Kaiti SC" charset="-122"/>
              </a:rPr>
              <a:t>代表人物</a:t>
            </a:r>
            <a:r>
              <a:rPr lang="zh-CN" altLang="en-US" sz="2400" b="1" dirty="0" smtClean="0">
                <a:latin typeface="Kaiti SC" charset="-122"/>
                <a:ea typeface="Kaiti SC" charset="-122"/>
                <a:cs typeface="Kaiti SC" charset="-122"/>
              </a:rPr>
              <a:t>：</a:t>
            </a:r>
          </a:p>
          <a:p>
            <a:pPr algn="just">
              <a:lnSpc>
                <a:spcPct val="100000"/>
              </a:lnSpc>
            </a:pPr>
            <a:endParaRPr lang="zh-CN" altLang="en-US" dirty="0" smtClean="0">
              <a:latin typeface="Kaiti SC" charset="-122"/>
              <a:ea typeface="Kaiti SC" charset="-122"/>
              <a:cs typeface="Kaiti SC" charset="-122"/>
            </a:endParaRPr>
          </a:p>
          <a:p>
            <a:pPr algn="just">
              <a:lnSpc>
                <a:spcPct val="100000"/>
              </a:lnSpc>
            </a:pPr>
            <a:r>
              <a:rPr lang="zh-CN" altLang="en-US" sz="2400" b="1" dirty="0" smtClean="0">
                <a:latin typeface="Kaiti SC" charset="-122"/>
                <a:ea typeface="Kaiti SC" charset="-122"/>
                <a:cs typeface="Kaiti SC" charset="-122"/>
              </a:rPr>
              <a:t>代表</a:t>
            </a:r>
            <a:r>
              <a:rPr lang="zh-CN" altLang="en-US" sz="2400" b="1" dirty="0">
                <a:latin typeface="Kaiti SC" charset="-122"/>
                <a:ea typeface="Kaiti SC" charset="-122"/>
                <a:cs typeface="Kaiti SC" charset="-122"/>
              </a:rPr>
              <a:t>著作</a:t>
            </a:r>
            <a:r>
              <a:rPr lang="zh-CN" altLang="en-US" sz="2400" b="1" dirty="0" smtClean="0">
                <a:latin typeface="Kaiti SC" charset="-122"/>
                <a:ea typeface="Kaiti SC" charset="-122"/>
                <a:cs typeface="Kaiti SC" charset="-122"/>
              </a:rPr>
              <a:t>：</a:t>
            </a:r>
          </a:p>
          <a:p>
            <a:pPr algn="just">
              <a:lnSpc>
                <a:spcPct val="100000"/>
              </a:lnSpc>
            </a:pPr>
            <a:endParaRPr lang="zh-CN" altLang="en-US" sz="2400" b="1" dirty="0" smtClean="0">
              <a:solidFill>
                <a:srgbClr val="001E1D"/>
              </a:solidFill>
              <a:latin typeface="Kaiti SC" charset="-122"/>
              <a:ea typeface="Kaiti SC" charset="-122"/>
              <a:cs typeface="Kaiti SC" charset="-122"/>
            </a:endParaRPr>
          </a:p>
          <a:p>
            <a:r>
              <a:rPr lang="zh-CN" altLang="en-US" sz="2400" b="1" dirty="0" smtClean="0">
                <a:solidFill>
                  <a:srgbClr val="001E1D"/>
                </a:solidFill>
                <a:latin typeface="Kaiti SC" charset="-122"/>
                <a:ea typeface="Kaiti SC" charset="-122"/>
                <a:cs typeface="Kaiti SC" charset="-122"/>
              </a:rPr>
              <a:t>总体</a:t>
            </a:r>
            <a:r>
              <a:rPr lang="zh-CN" altLang="en-US" sz="2400" b="1" dirty="0">
                <a:solidFill>
                  <a:srgbClr val="001E1D"/>
                </a:solidFill>
                <a:latin typeface="Kaiti SC" charset="-122"/>
                <a:ea typeface="Kaiti SC" charset="-122"/>
                <a:cs typeface="Kaiti SC" charset="-122"/>
              </a:rPr>
              <a:t>特点</a:t>
            </a:r>
            <a:r>
              <a:rPr lang="zh-CN" altLang="en-US" sz="2400" b="1" dirty="0" smtClean="0">
                <a:solidFill>
                  <a:srgbClr val="001E1D"/>
                </a:solidFill>
                <a:latin typeface="Kaiti SC" charset="-122"/>
                <a:ea typeface="Kaiti SC" charset="-122"/>
                <a:cs typeface="Kaiti SC" charset="-122"/>
              </a:rPr>
              <a:t>：</a:t>
            </a:r>
            <a:r>
              <a:rPr lang="zh-CN" altLang="zh-CN" dirty="0">
                <a:solidFill>
                  <a:srgbClr val="001E1D"/>
                </a:solidFill>
                <a:latin typeface="Kaiti SC" charset="-122"/>
                <a:ea typeface="Kaiti SC" charset="-122"/>
                <a:cs typeface="Kaiti SC" charset="-122"/>
              </a:rPr>
              <a:t>进一步丰富和发展了早期社会主义思想；剥去了早期空想家们的神学外衣，也抛弃了纯粹幻想的文学手法，把社会主义学说建立在自然法学说与理性论基础之上，现实感更强；带有明显的理论思辨与理论论证色彩，开始从理论上探讨和论证废除私有制等社会主义的基本原则，具有一定的科学性；法学色彩鲜明，大都从法学的角度、通过法律法律条文的形式对未来理想社会的经济、政治、文化、教育制度等进行明确的规定或详细的论述；带有明显的平均主义和禁欲主义的特征。</a:t>
            </a:r>
          </a:p>
        </p:txBody>
      </p:sp>
      <p:sp>
        <p:nvSpPr>
          <p:cNvPr id="26" name="椭圆 25"/>
          <p:cNvSpPr/>
          <p:nvPr/>
        </p:nvSpPr>
        <p:spPr>
          <a:xfrm>
            <a:off x="2652964" y="2668152"/>
            <a:ext cx="2343708"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Kaiti SC" charset="-122"/>
                <a:ea typeface="Kaiti SC" charset="-122"/>
                <a:cs typeface="Kaiti SC" charset="-122"/>
              </a:rPr>
              <a:t>摩莱里</a:t>
            </a:r>
            <a:endParaRPr kumimoji="1" lang="zh-CN" altLang="en-US" dirty="0">
              <a:solidFill>
                <a:schemeClr val="bg1"/>
              </a:solidFill>
            </a:endParaRPr>
          </a:p>
        </p:txBody>
      </p:sp>
      <p:sp>
        <p:nvSpPr>
          <p:cNvPr id="27" name="椭圆 26"/>
          <p:cNvSpPr/>
          <p:nvPr/>
        </p:nvSpPr>
        <p:spPr>
          <a:xfrm>
            <a:off x="5446963" y="2685946"/>
            <a:ext cx="2381671"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Kaiti SC" charset="-122"/>
                <a:ea typeface="Kaiti SC" charset="-122"/>
                <a:cs typeface="Kaiti SC" charset="-122"/>
              </a:rPr>
              <a:t>马布利</a:t>
            </a:r>
            <a:endParaRPr kumimoji="1" lang="zh-CN" altLang="en-US" dirty="0"/>
          </a:p>
        </p:txBody>
      </p:sp>
      <p:sp>
        <p:nvSpPr>
          <p:cNvPr id="28" name="椭圆 27"/>
          <p:cNvSpPr/>
          <p:nvPr/>
        </p:nvSpPr>
        <p:spPr>
          <a:xfrm>
            <a:off x="8278926" y="2668152"/>
            <a:ext cx="2315975"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Kaiti SC" charset="-122"/>
                <a:ea typeface="Kaiti SC" charset="-122"/>
                <a:cs typeface="Kaiti SC" charset="-122"/>
              </a:rPr>
              <a:t>巴贝夫</a:t>
            </a:r>
            <a:endParaRPr kumimoji="1" lang="zh-CN" altLang="en-US" dirty="0">
              <a:latin typeface="Kaiti SC" charset="-122"/>
              <a:ea typeface="Kaiti SC" charset="-122"/>
              <a:cs typeface="Kaiti SC" charset="-122"/>
            </a:endParaRPr>
          </a:p>
        </p:txBody>
      </p:sp>
      <p:sp>
        <p:nvSpPr>
          <p:cNvPr id="29" name="椭圆 28"/>
          <p:cNvSpPr/>
          <p:nvPr/>
        </p:nvSpPr>
        <p:spPr>
          <a:xfrm>
            <a:off x="2698484" y="3329965"/>
            <a:ext cx="2298188"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Kaiti SC" charset="-122"/>
                <a:ea typeface="Kaiti SC" charset="-122"/>
                <a:cs typeface="Kaiti SC" charset="-122"/>
              </a:rPr>
              <a:t>《</a:t>
            </a:r>
            <a:r>
              <a:rPr lang="zh-CN" altLang="en-US" dirty="0" smtClean="0">
                <a:latin typeface="Kaiti SC" charset="-122"/>
                <a:ea typeface="Kaiti SC" charset="-122"/>
                <a:cs typeface="Kaiti SC" charset="-122"/>
              </a:rPr>
              <a:t>自然法典</a:t>
            </a:r>
            <a:r>
              <a:rPr lang="en-US" altLang="zh-CN" dirty="0" smtClean="0">
                <a:latin typeface="Kaiti SC" charset="-122"/>
                <a:ea typeface="Kaiti SC" charset="-122"/>
                <a:cs typeface="Kaiti SC" charset="-122"/>
              </a:rPr>
              <a:t>》</a:t>
            </a:r>
            <a:endParaRPr kumimoji="1" lang="zh-CN" altLang="en-US" dirty="0"/>
          </a:p>
        </p:txBody>
      </p:sp>
      <p:sp>
        <p:nvSpPr>
          <p:cNvPr id="30" name="椭圆 29"/>
          <p:cNvSpPr/>
          <p:nvPr/>
        </p:nvSpPr>
        <p:spPr>
          <a:xfrm>
            <a:off x="5479186" y="3365553"/>
            <a:ext cx="3850744"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Kaiti SC" charset="-122"/>
                <a:ea typeface="Kaiti SC" charset="-122"/>
                <a:cs typeface="Kaiti SC" charset="-122"/>
              </a:rPr>
              <a:t>《</a:t>
            </a:r>
            <a:r>
              <a:rPr lang="zh-CN" altLang="en-US" dirty="0" smtClean="0">
                <a:latin typeface="Kaiti SC" charset="-122"/>
                <a:ea typeface="Kaiti SC" charset="-122"/>
                <a:cs typeface="Kaiti SC" charset="-122"/>
              </a:rPr>
              <a:t>论公民的权利和义务</a:t>
            </a:r>
            <a:r>
              <a:rPr lang="en-US" altLang="zh-CN" dirty="0" smtClean="0">
                <a:latin typeface="Kaiti SC" charset="-122"/>
                <a:ea typeface="Kaiti SC" charset="-122"/>
                <a:cs typeface="Kaiti SC" charset="-122"/>
              </a:rPr>
              <a:t>》</a:t>
            </a:r>
            <a:endParaRPr kumimoji="1" lang="zh-CN" altLang="en-US" dirty="0"/>
          </a:p>
        </p:txBody>
      </p:sp>
      <p:sp>
        <p:nvSpPr>
          <p:cNvPr id="2" name="矩形 1"/>
          <p:cNvSpPr/>
          <p:nvPr/>
        </p:nvSpPr>
        <p:spPr>
          <a:xfrm>
            <a:off x="1095301" y="1918808"/>
            <a:ext cx="9674299" cy="646331"/>
          </a:xfrm>
          <a:prstGeom prst="rect">
            <a:avLst/>
          </a:prstGeom>
        </p:spPr>
        <p:txBody>
          <a:bodyPr wrap="square">
            <a:spAutoFit/>
          </a:bodyPr>
          <a:lstStyle/>
          <a:p>
            <a:r>
              <a:rPr lang="en-US" altLang="zh-CN" dirty="0">
                <a:solidFill>
                  <a:srgbClr val="001E1D"/>
                </a:solidFill>
                <a:latin typeface="Kaiti SC" charset="-122"/>
                <a:ea typeface="Kaiti SC" charset="-122"/>
                <a:cs typeface="Kaiti SC" charset="-122"/>
              </a:rPr>
              <a:t>17</a:t>
            </a:r>
            <a:r>
              <a:rPr lang="zh-CN" altLang="en-US" dirty="0">
                <a:solidFill>
                  <a:srgbClr val="001E1D"/>
                </a:solidFill>
                <a:latin typeface="Kaiti SC" charset="-122"/>
                <a:ea typeface="Kaiti SC" charset="-122"/>
                <a:cs typeface="Kaiti SC" charset="-122"/>
              </a:rPr>
              <a:t>世纪中叶到</a:t>
            </a:r>
            <a:r>
              <a:rPr lang="en-US" altLang="zh-CN" dirty="0">
                <a:solidFill>
                  <a:srgbClr val="001E1D"/>
                </a:solidFill>
                <a:latin typeface="Kaiti SC" charset="-122"/>
                <a:ea typeface="Kaiti SC" charset="-122"/>
                <a:cs typeface="Kaiti SC" charset="-122"/>
              </a:rPr>
              <a:t>18</a:t>
            </a:r>
            <a:r>
              <a:rPr lang="zh-CN" altLang="en-US" dirty="0">
                <a:solidFill>
                  <a:srgbClr val="001E1D"/>
                </a:solidFill>
                <a:latin typeface="Kaiti SC" charset="-122"/>
                <a:ea typeface="Kaiti SC" charset="-122"/>
                <a:cs typeface="Kaiti SC" charset="-122"/>
              </a:rPr>
              <a:t>世纪末，资本主义由简单协作发展到广场手工业阶段，英法等国资本主义迅速发展，无产阶级同工场主的矛盾日益暴露。社会主义思想愈发</a:t>
            </a:r>
            <a:r>
              <a:rPr lang="zh-CN" altLang="en-US" dirty="0" smtClean="0">
                <a:solidFill>
                  <a:srgbClr val="001E1D"/>
                </a:solidFill>
                <a:latin typeface="Kaiti SC" charset="-122"/>
                <a:ea typeface="Kaiti SC" charset="-122"/>
                <a:cs typeface="Kaiti SC" charset="-122"/>
              </a:rPr>
              <a:t>涌现。</a:t>
            </a:r>
            <a:endParaRPr lang="zh-CN" altLang="en-US" dirty="0"/>
          </a:p>
        </p:txBody>
      </p:sp>
    </p:spTree>
    <p:extLst>
      <p:ext uri="{BB962C8B-B14F-4D97-AF65-F5344CB8AC3E}">
        <p14:creationId xmlns:p14="http://schemas.microsoft.com/office/powerpoint/2010/main" val="971784145"/>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5981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早期空想社会主义者：摩莱里</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0" y="1003301"/>
            <a:ext cx="2527300" cy="3517902"/>
          </a:xfrm>
          <a:prstGeom prst="rect">
            <a:avLst/>
          </a:prstGeom>
          <a:effectLst>
            <a:softEdge rad="63500"/>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902" y="1003301"/>
            <a:ext cx="2616698" cy="3517902"/>
          </a:xfrm>
          <a:prstGeom prst="rect">
            <a:avLst/>
          </a:prstGeom>
          <a:effectLst>
            <a:softEdge rad="0"/>
          </a:effectLst>
        </p:spPr>
      </p:pic>
      <p:sp>
        <p:nvSpPr>
          <p:cNvPr id="5" name="矩形 4"/>
          <p:cNvSpPr/>
          <p:nvPr/>
        </p:nvSpPr>
        <p:spPr>
          <a:xfrm>
            <a:off x="1041400" y="4713289"/>
            <a:ext cx="5080000" cy="957185"/>
          </a:xfrm>
          <a:prstGeom prst="rect">
            <a:avLst/>
          </a:prstGeom>
        </p:spPr>
        <p:txBody>
          <a:bodyPr wrap="square">
            <a:spAutoFit/>
          </a:bodyPr>
          <a:lstStyle/>
          <a:p>
            <a:pPr algn="ctr">
              <a:buFont typeface="Wingdings" charset="2"/>
              <a:buNone/>
            </a:pPr>
            <a:r>
              <a:rPr lang="zh-CN" altLang="en-US" sz="2000" b="1" dirty="0">
                <a:solidFill>
                  <a:srgbClr val="804A81"/>
                </a:solidFill>
                <a:latin typeface="Kaiti SC" charset="-122"/>
                <a:ea typeface="Kaiti SC" charset="-122"/>
                <a:cs typeface="Kaiti SC" charset="-122"/>
              </a:rPr>
              <a:t>摩莱里（</a:t>
            </a:r>
            <a:r>
              <a:rPr lang="en-US" altLang="zh-CN" sz="2000" b="1" dirty="0" smtClean="0">
                <a:solidFill>
                  <a:srgbClr val="804A81"/>
                </a:solidFill>
                <a:latin typeface="Kaiti SC" charset="-122"/>
                <a:ea typeface="Kaiti SC" charset="-122"/>
                <a:cs typeface="Kaiti SC" charset="-122"/>
              </a:rPr>
              <a:t>1720—1780</a:t>
            </a:r>
            <a:r>
              <a:rPr lang="zh-CN" altLang="en-US" sz="2000" b="1" dirty="0" smtClean="0">
                <a:solidFill>
                  <a:srgbClr val="804A81"/>
                </a:solidFill>
                <a:latin typeface="Kaiti SC" charset="-122"/>
                <a:ea typeface="Kaiti SC" charset="-122"/>
                <a:cs typeface="Kaiti SC" charset="-122"/>
              </a:rPr>
              <a:t>）</a:t>
            </a:r>
          </a:p>
          <a:p>
            <a:pPr algn="ctr">
              <a:buFont typeface="Wingdings" charset="2"/>
              <a:buNone/>
            </a:pPr>
            <a:r>
              <a:rPr lang="zh-CN" altLang="en-US" sz="2000" b="1" dirty="0" smtClean="0">
                <a:solidFill>
                  <a:srgbClr val="804A81"/>
                </a:solidFill>
                <a:latin typeface="Kaiti SC" charset="-122"/>
                <a:ea typeface="Kaiti SC" charset="-122"/>
                <a:cs typeface="Kaiti SC" charset="-122"/>
              </a:rPr>
              <a:t>十八</a:t>
            </a:r>
            <a:r>
              <a:rPr lang="zh-CN" altLang="en-US" sz="2000" b="1" dirty="0">
                <a:solidFill>
                  <a:srgbClr val="804A81"/>
                </a:solidFill>
                <a:latin typeface="Kaiti SC" charset="-122"/>
                <a:ea typeface="Kaiti SC" charset="-122"/>
                <a:cs typeface="Kaiti SC" charset="-122"/>
              </a:rPr>
              <a:t>世纪法国著名的空想社会主义</a:t>
            </a:r>
            <a:r>
              <a:rPr lang="zh-CN" altLang="en-US" sz="2000" b="1" dirty="0" smtClean="0">
                <a:solidFill>
                  <a:srgbClr val="804A81"/>
                </a:solidFill>
                <a:latin typeface="Kaiti SC" charset="-122"/>
                <a:ea typeface="Kaiti SC" charset="-122"/>
                <a:cs typeface="Kaiti SC" charset="-122"/>
              </a:rPr>
              <a:t>者</a:t>
            </a:r>
            <a:endParaRPr lang="zh-CN" altLang="en-US" sz="2000" b="1" dirty="0">
              <a:solidFill>
                <a:srgbClr val="804A81"/>
              </a:solidFill>
              <a:latin typeface="Kaiti SC" charset="-122"/>
              <a:ea typeface="Kaiti SC" charset="-122"/>
              <a:cs typeface="Kaiti SC" charset="-122"/>
            </a:endParaRPr>
          </a:p>
          <a:p>
            <a:pPr>
              <a:lnSpc>
                <a:spcPct val="90000"/>
              </a:lnSpc>
            </a:pPr>
            <a:endParaRPr lang="zh-CN" altLang="en-US" dirty="0">
              <a:solidFill>
                <a:srgbClr val="001E1D"/>
              </a:solidFill>
              <a:latin typeface="Kaiti SC" charset="-122"/>
              <a:ea typeface="Kaiti SC" charset="-122"/>
              <a:cs typeface="Kaiti SC" charset="-122"/>
            </a:endParaRPr>
          </a:p>
        </p:txBody>
      </p:sp>
      <p:sp>
        <p:nvSpPr>
          <p:cNvPr id="6" name="文本框 5"/>
          <p:cNvSpPr txBox="1"/>
          <p:nvPr/>
        </p:nvSpPr>
        <p:spPr>
          <a:xfrm>
            <a:off x="6444204" y="4713289"/>
            <a:ext cx="2973891" cy="707886"/>
          </a:xfrm>
          <a:prstGeom prst="rect">
            <a:avLst/>
          </a:prstGeom>
          <a:noFill/>
        </p:spPr>
        <p:txBody>
          <a:bodyPr wrap="none" rtlCol="0">
            <a:spAutoFit/>
          </a:bodyPr>
          <a:lstStyle/>
          <a:p>
            <a:pPr algn="ctr"/>
            <a:r>
              <a:rPr lang="zh-CN" altLang="en-US" sz="2000" b="1" dirty="0">
                <a:solidFill>
                  <a:srgbClr val="804A81"/>
                </a:solidFill>
                <a:latin typeface="Kaiti SC" charset="-122"/>
                <a:ea typeface="Kaiti SC" charset="-122"/>
                <a:cs typeface="Kaiti SC" charset="-122"/>
              </a:rPr>
              <a:t>代表</a:t>
            </a:r>
            <a:r>
              <a:rPr lang="zh-CN" altLang="en-US" sz="2000" b="1" dirty="0" smtClean="0">
                <a:solidFill>
                  <a:srgbClr val="804A81"/>
                </a:solidFill>
                <a:latin typeface="Kaiti SC" charset="-122"/>
                <a:ea typeface="Kaiti SC" charset="-122"/>
                <a:cs typeface="Kaiti SC" charset="-122"/>
              </a:rPr>
              <a:t>作</a:t>
            </a:r>
          </a:p>
          <a:p>
            <a:pPr algn="ctr"/>
            <a:r>
              <a:rPr lang="en-US" altLang="zh-CN" sz="2000" b="1" dirty="0" smtClean="0">
                <a:solidFill>
                  <a:srgbClr val="804A81"/>
                </a:solidFill>
                <a:latin typeface="Kaiti SC" charset="-122"/>
                <a:ea typeface="Kaiti SC" charset="-122"/>
                <a:cs typeface="Kaiti SC" charset="-122"/>
              </a:rPr>
              <a:t>1755</a:t>
            </a:r>
            <a:r>
              <a:rPr lang="zh-CN" altLang="en-US" sz="2000" b="1" dirty="0" smtClean="0">
                <a:solidFill>
                  <a:srgbClr val="804A81"/>
                </a:solidFill>
                <a:latin typeface="Kaiti SC" charset="-122"/>
                <a:ea typeface="Kaiti SC" charset="-122"/>
                <a:cs typeface="Kaiti SC" charset="-122"/>
              </a:rPr>
              <a:t>年出版</a:t>
            </a:r>
            <a:r>
              <a:rPr lang="en-US" altLang="zh-CN" sz="2000" b="1" dirty="0" smtClean="0">
                <a:solidFill>
                  <a:srgbClr val="804A81"/>
                </a:solidFill>
                <a:latin typeface="Kaiti SC" charset="-122"/>
                <a:ea typeface="Kaiti SC" charset="-122"/>
                <a:cs typeface="Kaiti SC" charset="-122"/>
              </a:rPr>
              <a:t>《</a:t>
            </a:r>
            <a:r>
              <a:rPr lang="zh-CN" altLang="en-US" sz="2000" b="1" dirty="0">
                <a:solidFill>
                  <a:srgbClr val="804A81"/>
                </a:solidFill>
                <a:latin typeface="Kaiti SC" charset="-122"/>
                <a:ea typeface="Kaiti SC" charset="-122"/>
                <a:cs typeface="Kaiti SC" charset="-122"/>
              </a:rPr>
              <a:t>自然法典</a:t>
            </a:r>
            <a:r>
              <a:rPr lang="en-US" altLang="zh-CN" sz="2000" b="1" dirty="0">
                <a:solidFill>
                  <a:srgbClr val="804A81"/>
                </a:solidFill>
                <a:latin typeface="Kaiti SC" charset="-122"/>
                <a:ea typeface="Kaiti SC" charset="-122"/>
                <a:cs typeface="Kaiti SC" charset="-122"/>
              </a:rPr>
              <a:t>》</a:t>
            </a:r>
            <a:endParaRPr lang="zh-CN" altLang="en-US" sz="2000" b="1" dirty="0">
              <a:solidFill>
                <a:srgbClr val="804A81"/>
              </a:solidFill>
              <a:latin typeface="Kaiti SC" charset="-122"/>
              <a:ea typeface="Kaiti SC" charset="-122"/>
              <a:cs typeface="Kaiti SC" charset="-122"/>
            </a:endParaRPr>
          </a:p>
        </p:txBody>
      </p:sp>
    </p:spTree>
    <p:extLst>
      <p:ext uri="{BB962C8B-B14F-4D97-AF65-F5344CB8AC3E}">
        <p14:creationId xmlns:p14="http://schemas.microsoft.com/office/powerpoint/2010/main" val="163086068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5981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早期空想社会主义者：摩莱里</a:t>
            </a:r>
            <a:endParaRPr kumimoji="1" lang="zh-CN" altLang="en-US" sz="3200" b="1" dirty="0">
              <a:latin typeface="Kaiti SC" charset="-122"/>
              <a:ea typeface="Kaiti SC" charset="-122"/>
              <a:cs typeface="Kaiti SC" charset="-122"/>
            </a:endParaRPr>
          </a:p>
        </p:txBody>
      </p:sp>
      <p:sp>
        <p:nvSpPr>
          <p:cNvPr id="5" name="矩形 4"/>
          <p:cNvSpPr/>
          <p:nvPr/>
        </p:nvSpPr>
        <p:spPr>
          <a:xfrm>
            <a:off x="838200" y="1545440"/>
            <a:ext cx="10553700" cy="4804559"/>
          </a:xfrm>
          <a:prstGeom prst="rect">
            <a:avLst/>
          </a:prstGeom>
          <a:noFill/>
          <a:ln w="76200">
            <a:solidFill>
              <a:srgbClr val="7E487F">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 name="矩形 1"/>
          <p:cNvSpPr/>
          <p:nvPr/>
        </p:nvSpPr>
        <p:spPr>
          <a:xfrm>
            <a:off x="990600" y="1545441"/>
            <a:ext cx="10248900" cy="4585871"/>
          </a:xfrm>
          <a:prstGeom prst="rect">
            <a:avLst/>
          </a:prstGeom>
        </p:spPr>
        <p:txBody>
          <a:bodyPr wrap="square">
            <a:spAutoFit/>
          </a:bodyPr>
          <a:lstStyle/>
          <a:p>
            <a:pPr algn="just"/>
            <a:r>
              <a:rPr lang="zh-CN" altLang="en-US" sz="2000" b="1" dirty="0" smtClean="0">
                <a:solidFill>
                  <a:srgbClr val="001E1D"/>
                </a:solidFill>
                <a:latin typeface="Kaiti SC" charset="-122"/>
                <a:ea typeface="Kaiti SC" charset="-122"/>
                <a:cs typeface="Kaiti SC" charset="-122"/>
              </a:rPr>
              <a:t>理论</a:t>
            </a:r>
            <a:r>
              <a:rPr lang="zh-CN" altLang="en-US" sz="2000" b="1" dirty="0">
                <a:solidFill>
                  <a:srgbClr val="001E1D"/>
                </a:solidFill>
                <a:latin typeface="Kaiti SC" charset="-122"/>
                <a:ea typeface="Kaiti SC" charset="-122"/>
                <a:cs typeface="Kaiti SC" charset="-122"/>
              </a:rPr>
              <a:t>部分的主要</a:t>
            </a:r>
            <a:r>
              <a:rPr lang="zh-CN" altLang="en-US" sz="2000" b="1" dirty="0" smtClean="0">
                <a:solidFill>
                  <a:srgbClr val="001E1D"/>
                </a:solidFill>
                <a:latin typeface="Kaiti SC" charset="-122"/>
                <a:ea typeface="Kaiti SC" charset="-122"/>
                <a:cs typeface="Kaiti SC" charset="-122"/>
              </a:rPr>
              <a:t>观点： </a:t>
            </a:r>
            <a:endParaRPr lang="zh-CN" altLang="en-US" sz="2000" b="1" dirty="0">
              <a:solidFill>
                <a:srgbClr val="001E1D"/>
              </a:solidFill>
              <a:latin typeface="Kaiti SC" charset="-122"/>
              <a:ea typeface="Kaiti SC" charset="-122"/>
              <a:cs typeface="Kaiti SC" charset="-122"/>
            </a:endParaRPr>
          </a:p>
          <a:p>
            <a:pPr marL="285750" indent="-285750" algn="just">
              <a:buClr>
                <a:srgbClr val="804A81"/>
              </a:buClr>
              <a:buFont typeface="ZapfDingbatsITC" charset="0"/>
              <a:buChar char="✤"/>
            </a:pPr>
            <a:r>
              <a:rPr lang="zh-CN" altLang="en-US" dirty="0">
                <a:solidFill>
                  <a:srgbClr val="001E1D"/>
                </a:solidFill>
                <a:latin typeface="Kaiti SC" charset="-122"/>
                <a:ea typeface="Kaiti SC" charset="-122"/>
                <a:cs typeface="Kaiti SC" charset="-122"/>
              </a:rPr>
              <a:t>第一，摩菜里在</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自然法典</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中，借助十七、十八世纪流行的“自然权论”这种唯理论的基本哲学观点和方法，分析社会的政治现象，论证了理性和自然法则的一致性的，论证了理性力量高于一切</a:t>
            </a:r>
            <a:r>
              <a:rPr lang="zh-CN" altLang="en-US" dirty="0" smtClean="0">
                <a:solidFill>
                  <a:srgbClr val="001E1D"/>
                </a:solidFill>
                <a:latin typeface="Kaiti SC" charset="-122"/>
                <a:ea typeface="Kaiti SC" charset="-122"/>
                <a:cs typeface="Kaiti SC" charset="-122"/>
              </a:rPr>
              <a:t>。</a:t>
            </a:r>
          </a:p>
          <a:p>
            <a:pPr marL="285750" indent="-285750" algn="just">
              <a:buClr>
                <a:srgbClr val="804A81"/>
              </a:buClr>
              <a:buFont typeface="ZapfDingbatsITC" charset="0"/>
              <a:buChar char="✤"/>
            </a:pPr>
            <a:r>
              <a:rPr lang="zh-CN" altLang="en-US" dirty="0" smtClean="0">
                <a:solidFill>
                  <a:srgbClr val="001E1D"/>
                </a:solidFill>
                <a:latin typeface="Kaiti SC" charset="-122"/>
                <a:ea typeface="Kaiti SC" charset="-122"/>
                <a:cs typeface="Kaiti SC" charset="-122"/>
              </a:rPr>
              <a:t>第二</a:t>
            </a:r>
            <a:r>
              <a:rPr lang="zh-CN" altLang="en-US" dirty="0">
                <a:solidFill>
                  <a:srgbClr val="001E1D"/>
                </a:solidFill>
                <a:latin typeface="Kaiti SC" charset="-122"/>
                <a:ea typeface="Kaiti SC" charset="-122"/>
                <a:cs typeface="Kaiti SC" charset="-122"/>
              </a:rPr>
              <a:t>，</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自然法典</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提出并论证了人类社会的起点</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原始社会，就是按照人的本性和自然状态而建立起来的合乎理性的公有制社会</a:t>
            </a:r>
            <a:r>
              <a:rPr lang="zh-CN" altLang="en-US" dirty="0" smtClean="0">
                <a:solidFill>
                  <a:srgbClr val="001E1D"/>
                </a:solidFill>
                <a:latin typeface="Kaiti SC" charset="-122"/>
                <a:ea typeface="Kaiti SC" charset="-122"/>
                <a:cs typeface="Kaiti SC" charset="-122"/>
              </a:rPr>
              <a:t>。</a:t>
            </a:r>
          </a:p>
          <a:p>
            <a:pPr marL="285750" indent="-285750" algn="just">
              <a:buClr>
                <a:srgbClr val="804A81"/>
              </a:buClr>
              <a:buFont typeface="ZapfDingbatsITC" charset="0"/>
              <a:buChar char="✤"/>
            </a:pPr>
            <a:r>
              <a:rPr lang="zh-CN" altLang="en-US" dirty="0" smtClean="0">
                <a:solidFill>
                  <a:srgbClr val="001E1D"/>
                </a:solidFill>
                <a:latin typeface="Kaiti SC" charset="-122"/>
                <a:ea typeface="Kaiti SC" charset="-122"/>
                <a:cs typeface="Kaiti SC" charset="-122"/>
              </a:rPr>
              <a:t>第三</a:t>
            </a:r>
            <a:r>
              <a:rPr lang="zh-CN" altLang="en-US" dirty="0">
                <a:solidFill>
                  <a:srgbClr val="001E1D"/>
                </a:solidFill>
                <a:latin typeface="Kaiti SC" charset="-122"/>
                <a:ea typeface="Kaiti SC" charset="-122"/>
                <a:cs typeface="Kaiti SC" charset="-122"/>
              </a:rPr>
              <a:t>，</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自然法典</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提出并论证了原始社会的共产主义公有制是怎样发展为私有制的</a:t>
            </a:r>
            <a:r>
              <a:rPr lang="zh-CN" altLang="en-US" dirty="0" smtClean="0">
                <a:solidFill>
                  <a:srgbClr val="001E1D"/>
                </a:solidFill>
                <a:latin typeface="Kaiti SC" charset="-122"/>
                <a:ea typeface="Kaiti SC" charset="-122"/>
                <a:cs typeface="Kaiti SC" charset="-122"/>
              </a:rPr>
              <a:t>。 </a:t>
            </a:r>
            <a:endParaRPr lang="zh-CN" altLang="en-US" dirty="0">
              <a:solidFill>
                <a:srgbClr val="001E1D"/>
              </a:solidFill>
              <a:latin typeface="Kaiti SC" charset="-122"/>
              <a:ea typeface="Kaiti SC" charset="-122"/>
              <a:cs typeface="Kaiti SC" charset="-122"/>
            </a:endParaRPr>
          </a:p>
          <a:p>
            <a:pPr marL="285750" indent="-285750" algn="just">
              <a:buClr>
                <a:srgbClr val="804A81"/>
              </a:buClr>
              <a:buFont typeface="ZapfDingbatsITC" charset="0"/>
              <a:buChar char="✤"/>
            </a:pPr>
            <a:r>
              <a:rPr lang="zh-CN" altLang="en-US" dirty="0" smtClean="0">
                <a:solidFill>
                  <a:srgbClr val="001E1D"/>
                </a:solidFill>
                <a:latin typeface="Kaiti SC" charset="-122"/>
                <a:ea typeface="Kaiti SC" charset="-122"/>
                <a:cs typeface="Kaiti SC" charset="-122"/>
              </a:rPr>
              <a:t>第四，</a:t>
            </a:r>
            <a:r>
              <a:rPr lang="en-US" altLang="zh-CN" dirty="0" smtClean="0">
                <a:solidFill>
                  <a:srgbClr val="001E1D"/>
                </a:solidFill>
                <a:latin typeface="Kaiti SC" charset="-122"/>
                <a:ea typeface="Kaiti SC" charset="-122"/>
                <a:cs typeface="Kaiti SC" charset="-122"/>
              </a:rPr>
              <a:t>《</a:t>
            </a:r>
            <a:r>
              <a:rPr lang="zh-CN" altLang="en-US" dirty="0" smtClean="0">
                <a:solidFill>
                  <a:srgbClr val="001E1D"/>
                </a:solidFill>
                <a:latin typeface="Kaiti SC" charset="-122"/>
                <a:ea typeface="Kaiti SC" charset="-122"/>
                <a:cs typeface="Kaiti SC" charset="-122"/>
              </a:rPr>
              <a:t>自然法典</a:t>
            </a:r>
            <a:r>
              <a:rPr lang="en-US" altLang="zh-CN" dirty="0" smtClean="0">
                <a:solidFill>
                  <a:srgbClr val="001E1D"/>
                </a:solidFill>
                <a:latin typeface="Kaiti SC" charset="-122"/>
                <a:ea typeface="Kaiti SC" charset="-122"/>
                <a:cs typeface="Kaiti SC" charset="-122"/>
              </a:rPr>
              <a:t>》</a:t>
            </a:r>
            <a:r>
              <a:rPr lang="zh-CN" altLang="en-US" dirty="0" smtClean="0">
                <a:solidFill>
                  <a:srgbClr val="001E1D"/>
                </a:solidFill>
                <a:latin typeface="Kaiti SC" charset="-122"/>
                <a:ea typeface="Kaiti SC" charset="-122"/>
                <a:cs typeface="Kaiti SC" charset="-122"/>
              </a:rPr>
              <a:t>从理性和“人的本性”要求出发，提出并论证了从私有制回到公有制的必然性。</a:t>
            </a:r>
          </a:p>
          <a:p>
            <a:pPr marL="285750" indent="-285750" algn="just">
              <a:buClr>
                <a:srgbClr val="804A81"/>
              </a:buClr>
              <a:buFont typeface="ZapfDingbatsITC" charset="0"/>
              <a:buChar char="✤"/>
            </a:pPr>
            <a:r>
              <a:rPr lang="zh-CN" altLang="en-US" dirty="0" smtClean="0">
                <a:solidFill>
                  <a:srgbClr val="001E1D"/>
                </a:solidFill>
                <a:latin typeface="Kaiti SC" charset="-122"/>
                <a:ea typeface="Kaiti SC" charset="-122"/>
                <a:cs typeface="Kaiti SC" charset="-122"/>
              </a:rPr>
              <a:t>第五</a:t>
            </a:r>
            <a:r>
              <a:rPr lang="zh-CN" altLang="en-US" dirty="0">
                <a:solidFill>
                  <a:srgbClr val="001E1D"/>
                </a:solidFill>
                <a:latin typeface="Kaiti SC" charset="-122"/>
                <a:ea typeface="Kaiti SC" charset="-122"/>
                <a:cs typeface="Kaiti SC" charset="-122"/>
              </a:rPr>
              <a:t>，</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自然法典</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还体现了摩莱里关于国家和法的基本观点。 </a:t>
            </a:r>
            <a:endParaRPr lang="zh-CN" altLang="en-US" dirty="0" smtClean="0">
              <a:solidFill>
                <a:srgbClr val="001E1D"/>
              </a:solidFill>
              <a:latin typeface="Kaiti SC" charset="-122"/>
              <a:ea typeface="Kaiti SC" charset="-122"/>
              <a:cs typeface="Kaiti SC" charset="-122"/>
            </a:endParaRPr>
          </a:p>
          <a:p>
            <a:pPr algn="just"/>
            <a:r>
              <a:rPr lang="zh-CN" altLang="en-US" sz="2000" b="1" dirty="0">
                <a:solidFill>
                  <a:srgbClr val="001E1D"/>
                </a:solidFill>
                <a:latin typeface="Kaiti SC" charset="-122"/>
                <a:ea typeface="Kaiti SC" charset="-122"/>
                <a:cs typeface="Kaiti SC" charset="-122"/>
              </a:rPr>
              <a:t>立法部分的基本</a:t>
            </a:r>
            <a:r>
              <a:rPr lang="zh-CN" altLang="en-US" sz="2000" b="1" dirty="0" smtClean="0">
                <a:solidFill>
                  <a:srgbClr val="001E1D"/>
                </a:solidFill>
                <a:latin typeface="Kaiti SC" charset="-122"/>
                <a:ea typeface="Kaiti SC" charset="-122"/>
                <a:cs typeface="Kaiti SC" charset="-122"/>
              </a:rPr>
              <a:t>内容：</a:t>
            </a:r>
            <a:endParaRPr lang="en-US" altLang="zh-CN" sz="2000" b="1" dirty="0">
              <a:solidFill>
                <a:srgbClr val="001E1D"/>
              </a:solidFill>
              <a:latin typeface="Kaiti SC" charset="-122"/>
              <a:ea typeface="Kaiti SC" charset="-122"/>
              <a:cs typeface="Kaiti SC" charset="-122"/>
            </a:endParaRPr>
          </a:p>
          <a:p>
            <a:pPr marL="285750" indent="-285750" algn="just">
              <a:buClr>
                <a:srgbClr val="804A81"/>
              </a:buClr>
              <a:buFont typeface="ZapfDingbatsITC" charset="0"/>
              <a:buChar char="✤"/>
            </a:pP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自然法典</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的第四编，是摩莱里为未来理想社会所制定的第一部比较系统的共产主义法典草案。摩莱里给这个法典草案定名为</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合乎自然界意图的法制蓝本</a:t>
            </a:r>
            <a:r>
              <a:rPr lang="en-US" altLang="zh-CN" dirty="0">
                <a:solidFill>
                  <a:srgbClr val="001E1D"/>
                </a:solidFill>
                <a:latin typeface="Kaiti SC" charset="-122"/>
                <a:ea typeface="Kaiti SC" charset="-122"/>
                <a:cs typeface="Kaiti SC" charset="-122"/>
              </a:rPr>
              <a:t>》</a:t>
            </a:r>
            <a:r>
              <a:rPr lang="zh-CN" altLang="en-US" dirty="0" smtClean="0">
                <a:solidFill>
                  <a:srgbClr val="001E1D"/>
                </a:solidFill>
                <a:latin typeface="Kaiti SC" charset="-122"/>
                <a:ea typeface="Kaiti SC" charset="-122"/>
                <a:cs typeface="Kaiti SC" charset="-122"/>
              </a:rPr>
              <a:t>。</a:t>
            </a:r>
          </a:p>
          <a:p>
            <a:pPr marL="285750" indent="-285750" algn="just">
              <a:buClr>
                <a:srgbClr val="804A81"/>
              </a:buClr>
              <a:buFont typeface="ZapfDingbatsITC" charset="0"/>
              <a:buChar char="✤"/>
            </a:pPr>
            <a:r>
              <a:rPr lang="zh-CN" altLang="en-US" dirty="0" smtClean="0">
                <a:solidFill>
                  <a:srgbClr val="001E1D"/>
                </a:solidFill>
                <a:latin typeface="Kaiti SC" charset="-122"/>
                <a:ea typeface="Kaiti SC" charset="-122"/>
                <a:cs typeface="Kaiti SC" charset="-122"/>
              </a:rPr>
              <a:t>在</a:t>
            </a:r>
            <a:r>
              <a:rPr lang="zh-CN" altLang="en-US" dirty="0">
                <a:solidFill>
                  <a:srgbClr val="001E1D"/>
                </a:solidFill>
                <a:latin typeface="Kaiti SC" charset="-122"/>
                <a:ea typeface="Kaiti SC" charset="-122"/>
                <a:cs typeface="Kaiti SC" charset="-122"/>
              </a:rPr>
              <a:t>这部法典里，摩莱里用法律条文的形式把他的空想社会主义主张清清楚楚地表述出来，构成了一个相当完整的未来社会的体系，也就是摩菜里学说的体系</a:t>
            </a:r>
            <a:r>
              <a:rPr lang="zh-CN" altLang="en-US" dirty="0" smtClean="0">
                <a:solidFill>
                  <a:srgbClr val="001E1D"/>
                </a:solidFill>
                <a:latin typeface="Kaiti SC" charset="-122"/>
                <a:ea typeface="Kaiti SC" charset="-122"/>
                <a:cs typeface="Kaiti SC" charset="-122"/>
              </a:rPr>
              <a:t>。</a:t>
            </a:r>
          </a:p>
          <a:p>
            <a:pPr marL="285750" indent="-285750" algn="just">
              <a:buClr>
                <a:srgbClr val="804A81"/>
              </a:buClr>
              <a:buFont typeface="ZapfDingbatsITC" charset="0"/>
              <a:buChar char="✤"/>
            </a:pPr>
            <a:r>
              <a:rPr lang="zh-CN" altLang="en-US" dirty="0" smtClean="0">
                <a:solidFill>
                  <a:srgbClr val="001E1D"/>
                </a:solidFill>
                <a:latin typeface="Kaiti SC" charset="-122"/>
                <a:ea typeface="Kaiti SC" charset="-122"/>
                <a:cs typeface="Kaiti SC" charset="-122"/>
              </a:rPr>
              <a:t>因此</a:t>
            </a:r>
            <a:r>
              <a:rPr lang="zh-CN" altLang="en-US" dirty="0">
                <a:solidFill>
                  <a:srgbClr val="001E1D"/>
                </a:solidFill>
                <a:latin typeface="Kaiti SC" charset="-122"/>
                <a:ea typeface="Kaiti SC" charset="-122"/>
                <a:cs typeface="Kaiti SC" charset="-122"/>
              </a:rPr>
              <a:t>，它在社会主义史上具有特殊的重要意义。 摩菜里制定的这一部共产主义法典，总共一百一十三条，分为基本法和单行法两个</a:t>
            </a:r>
            <a:r>
              <a:rPr lang="zh-CN" altLang="en-US" dirty="0" smtClean="0">
                <a:solidFill>
                  <a:srgbClr val="001E1D"/>
                </a:solidFill>
                <a:latin typeface="Kaiti SC" charset="-122"/>
                <a:ea typeface="Kaiti SC" charset="-122"/>
                <a:cs typeface="Kaiti SC" charset="-122"/>
              </a:rPr>
              <a:t>部分。</a:t>
            </a:r>
            <a:endParaRPr lang="zh-CN" altLang="en-US" dirty="0">
              <a:solidFill>
                <a:srgbClr val="001E1D"/>
              </a:solidFill>
              <a:latin typeface="Kaiti SC" charset="-122"/>
              <a:ea typeface="Kaiti SC" charset="-122"/>
              <a:cs typeface="Kaiti SC" charset="-122"/>
            </a:endParaRPr>
          </a:p>
        </p:txBody>
      </p:sp>
      <p:sp>
        <p:nvSpPr>
          <p:cNvPr id="3" name="矩形 2"/>
          <p:cNvSpPr/>
          <p:nvPr/>
        </p:nvSpPr>
        <p:spPr>
          <a:xfrm>
            <a:off x="4966037" y="857439"/>
            <a:ext cx="2339102" cy="523220"/>
          </a:xfrm>
          <a:prstGeom prst="rect">
            <a:avLst/>
          </a:prstGeom>
        </p:spPr>
        <p:txBody>
          <a:bodyPr wrap="none">
            <a:spAutoFit/>
          </a:bodyPr>
          <a:lstStyle/>
          <a:p>
            <a:r>
              <a:rPr lang="en-US" altLang="zh-CN" sz="2800" b="1" dirty="0">
                <a:solidFill>
                  <a:schemeClr val="bg2">
                    <a:lumMod val="25000"/>
                  </a:schemeClr>
                </a:solidFill>
                <a:latin typeface="Kaiti SC" charset="-122"/>
                <a:ea typeface="Kaiti SC" charset="-122"/>
                <a:cs typeface="Kaiti SC" charset="-122"/>
              </a:rPr>
              <a:t>《</a:t>
            </a:r>
            <a:r>
              <a:rPr lang="zh-CN" altLang="en-US" sz="2800" b="1" dirty="0">
                <a:solidFill>
                  <a:schemeClr val="bg2">
                    <a:lumMod val="25000"/>
                  </a:schemeClr>
                </a:solidFill>
                <a:latin typeface="Kaiti SC" charset="-122"/>
                <a:ea typeface="Kaiti SC" charset="-122"/>
                <a:cs typeface="Kaiti SC" charset="-122"/>
              </a:rPr>
              <a:t>自然法典</a:t>
            </a:r>
            <a:r>
              <a:rPr lang="en-US" altLang="zh-CN" sz="2800" b="1" dirty="0">
                <a:solidFill>
                  <a:schemeClr val="bg2">
                    <a:lumMod val="25000"/>
                  </a:schemeClr>
                </a:solidFill>
                <a:latin typeface="Kaiti SC" charset="-122"/>
                <a:ea typeface="Kaiti SC" charset="-122"/>
                <a:cs typeface="Kaiti SC" charset="-122"/>
              </a:rPr>
              <a:t>》</a:t>
            </a:r>
            <a:endParaRPr lang="zh-CN" altLang="en-US" sz="2800" b="1" dirty="0">
              <a:solidFill>
                <a:schemeClr val="bg2">
                  <a:lumMod val="25000"/>
                </a:schemeClr>
              </a:solidFill>
            </a:endParaRPr>
          </a:p>
        </p:txBody>
      </p:sp>
      <p:sp>
        <p:nvSpPr>
          <p:cNvPr id="10" name="Freeform 76"/>
          <p:cNvSpPr>
            <a:spLocks noEditPoints="1"/>
          </p:cNvSpPr>
          <p:nvPr/>
        </p:nvSpPr>
        <p:spPr bwMode="auto">
          <a:xfrm>
            <a:off x="9938816" y="815414"/>
            <a:ext cx="1453084" cy="1022678"/>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chemeClr val="bg2">
              <a:lumMod val="75000"/>
              <a:alpha val="8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gency FB" panose="020B0503020202020204" pitchFamily="34" charset="0"/>
            </a:endParaRPr>
          </a:p>
        </p:txBody>
      </p:sp>
    </p:spTree>
    <p:extLst>
      <p:ext uri="{BB962C8B-B14F-4D97-AF65-F5344CB8AC3E}">
        <p14:creationId xmlns:p14="http://schemas.microsoft.com/office/powerpoint/2010/main" val="143701518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5981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早期空想社会主义者：马布利</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265" y="989041"/>
            <a:ext cx="3239710" cy="4127655"/>
          </a:xfrm>
          <a:prstGeom prst="rect">
            <a:avLst/>
          </a:prstGeom>
          <a:effectLst>
            <a:softEdge rad="177800"/>
          </a:effectLst>
        </p:spPr>
      </p:pic>
      <p:sp>
        <p:nvSpPr>
          <p:cNvPr id="5" name="矩形 4"/>
          <p:cNvSpPr/>
          <p:nvPr/>
        </p:nvSpPr>
        <p:spPr>
          <a:xfrm>
            <a:off x="7594600" y="5260986"/>
            <a:ext cx="4102100" cy="707886"/>
          </a:xfrm>
          <a:prstGeom prst="rect">
            <a:avLst/>
          </a:prstGeom>
        </p:spPr>
        <p:txBody>
          <a:bodyPr wrap="square">
            <a:spAutoFit/>
          </a:bodyPr>
          <a:lstStyle/>
          <a:p>
            <a:pPr algn="ctr"/>
            <a:r>
              <a:rPr lang="zh-CN" altLang="en-US" sz="2000" b="1" dirty="0">
                <a:solidFill>
                  <a:schemeClr val="bg2">
                    <a:lumMod val="25000"/>
                  </a:schemeClr>
                </a:solidFill>
                <a:latin typeface="Kaiti SC" charset="-122"/>
                <a:ea typeface="Kaiti SC" charset="-122"/>
                <a:cs typeface="Kaiti SC" charset="-122"/>
              </a:rPr>
              <a:t>马布利</a:t>
            </a:r>
            <a:r>
              <a:rPr lang="en-US" altLang="zh-CN" sz="2000" b="1" dirty="0">
                <a:solidFill>
                  <a:schemeClr val="bg2">
                    <a:lumMod val="25000"/>
                  </a:schemeClr>
                </a:solidFill>
                <a:latin typeface="Kaiti SC" charset="-122"/>
                <a:ea typeface="Kaiti SC" charset="-122"/>
                <a:cs typeface="Kaiti SC" charset="-122"/>
              </a:rPr>
              <a:t>(</a:t>
            </a:r>
            <a:r>
              <a:rPr lang="en-US" altLang="zh-CN" sz="2000" b="1" dirty="0" smtClean="0">
                <a:solidFill>
                  <a:schemeClr val="bg2">
                    <a:lumMod val="25000"/>
                  </a:schemeClr>
                </a:solidFill>
                <a:latin typeface="Kaiti SC" charset="-122"/>
                <a:ea typeface="Kaiti SC" charset="-122"/>
                <a:cs typeface="Kaiti SC" charset="-122"/>
              </a:rPr>
              <a:t>1709—1785)</a:t>
            </a:r>
            <a:endParaRPr lang="zh-CN" altLang="en-US" sz="2000" b="1" dirty="0" smtClean="0">
              <a:solidFill>
                <a:schemeClr val="bg2">
                  <a:lumMod val="25000"/>
                </a:schemeClr>
              </a:solidFill>
              <a:latin typeface="Kaiti SC" charset="-122"/>
              <a:ea typeface="Kaiti SC" charset="-122"/>
              <a:cs typeface="Kaiti SC" charset="-122"/>
            </a:endParaRPr>
          </a:p>
          <a:p>
            <a:pPr algn="ctr"/>
            <a:r>
              <a:rPr lang="zh-CN" altLang="en-US" sz="2000" b="1" dirty="0" smtClean="0">
                <a:solidFill>
                  <a:schemeClr val="bg2">
                    <a:lumMod val="25000"/>
                  </a:schemeClr>
                </a:solidFill>
                <a:latin typeface="Kaiti SC" charset="-122"/>
                <a:ea typeface="Kaiti SC" charset="-122"/>
                <a:cs typeface="Kaiti SC" charset="-122"/>
              </a:rPr>
              <a:t>十八</a:t>
            </a:r>
            <a:r>
              <a:rPr lang="zh-CN" altLang="en-US" sz="2000" b="1" dirty="0">
                <a:solidFill>
                  <a:schemeClr val="bg2">
                    <a:lumMod val="25000"/>
                  </a:schemeClr>
                </a:solidFill>
                <a:latin typeface="Kaiti SC" charset="-122"/>
                <a:ea typeface="Kaiti SC" charset="-122"/>
                <a:cs typeface="Kaiti SC" charset="-122"/>
              </a:rPr>
              <a:t>世纪法国杰出空想</a:t>
            </a:r>
            <a:r>
              <a:rPr lang="zh-CN" altLang="en-US" sz="2000" b="1" dirty="0" smtClean="0">
                <a:solidFill>
                  <a:schemeClr val="bg2">
                    <a:lumMod val="25000"/>
                  </a:schemeClr>
                </a:solidFill>
                <a:latin typeface="Kaiti SC" charset="-122"/>
                <a:ea typeface="Kaiti SC" charset="-122"/>
                <a:cs typeface="Kaiti SC" charset="-122"/>
              </a:rPr>
              <a:t>社会主义者</a:t>
            </a:r>
          </a:p>
        </p:txBody>
      </p:sp>
      <p:grpSp>
        <p:nvGrpSpPr>
          <p:cNvPr id="11" name="组合 59"/>
          <p:cNvGrpSpPr/>
          <p:nvPr/>
        </p:nvGrpSpPr>
        <p:grpSpPr>
          <a:xfrm>
            <a:off x="589303" y="1244113"/>
            <a:ext cx="7534962" cy="1954064"/>
            <a:chOff x="1264428" y="1152525"/>
            <a:chExt cx="6847285" cy="2795588"/>
          </a:xfrm>
        </p:grpSpPr>
        <p:sp>
          <p:nvSpPr>
            <p:cNvPr id="12" name="圆角矩形 11"/>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3" name="圆角矩形 12"/>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6" name="矩形 5"/>
          <p:cNvSpPr/>
          <p:nvPr/>
        </p:nvSpPr>
        <p:spPr>
          <a:xfrm>
            <a:off x="871622" y="1534875"/>
            <a:ext cx="7023100" cy="1323439"/>
          </a:xfrm>
          <a:prstGeom prst="rect">
            <a:avLst/>
          </a:prstGeom>
        </p:spPr>
        <p:txBody>
          <a:bodyPr wrap="square">
            <a:spAutoFit/>
          </a:bodyPr>
          <a:lstStyle/>
          <a:p>
            <a:pPr algn="just"/>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论公民的权利和义务</a:t>
            </a:r>
            <a:r>
              <a:rPr lang="en-US" altLang="zh-CN" sz="2000" b="1" dirty="0">
                <a:solidFill>
                  <a:srgbClr val="001E1D"/>
                </a:solidFill>
                <a:latin typeface="Kaiti SC" charset="-122"/>
                <a:ea typeface="Kaiti SC" charset="-122"/>
                <a:cs typeface="Kaiti SC" charset="-122"/>
              </a:rPr>
              <a:t>》 </a:t>
            </a:r>
            <a:r>
              <a:rPr lang="zh-CN" altLang="en-US" sz="2000" b="1" dirty="0">
                <a:solidFill>
                  <a:srgbClr val="001E1D"/>
                </a:solidFill>
                <a:latin typeface="Kaiti SC" charset="-122"/>
                <a:ea typeface="Kaiti SC" charset="-122"/>
                <a:cs typeface="Kaiti SC" charset="-122"/>
              </a:rPr>
              <a:t>是马布利的第一部空想社会主义著作。在这里，他集中批判了财产私有制度，叙述了一个财产公有、人人平等的理想社会制度，但还没有完全突破早期乌托邦主义的空想描绘形式。 </a:t>
            </a:r>
            <a:endParaRPr lang="en-US" altLang="zh-CN" sz="2000" b="1" dirty="0">
              <a:solidFill>
                <a:srgbClr val="001E1D"/>
              </a:solidFill>
              <a:latin typeface="Kaiti SC" charset="-122"/>
              <a:ea typeface="Kaiti SC" charset="-122"/>
              <a:cs typeface="Kaiti SC" charset="-122"/>
            </a:endParaRPr>
          </a:p>
        </p:txBody>
      </p:sp>
      <p:grpSp>
        <p:nvGrpSpPr>
          <p:cNvPr id="16" name="组合 59"/>
          <p:cNvGrpSpPr/>
          <p:nvPr/>
        </p:nvGrpSpPr>
        <p:grpSpPr>
          <a:xfrm>
            <a:off x="589303" y="3383322"/>
            <a:ext cx="7005297" cy="2996199"/>
            <a:chOff x="1264428" y="1152525"/>
            <a:chExt cx="6847285" cy="2795588"/>
          </a:xfrm>
        </p:grpSpPr>
        <p:sp>
          <p:nvSpPr>
            <p:cNvPr id="17" name="圆角矩形 1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8" name="圆角矩形 1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22" y="3607911"/>
            <a:ext cx="2109063" cy="2408050"/>
          </a:xfrm>
          <a:prstGeom prst="rect">
            <a:avLst/>
          </a:prstGeom>
          <a:effectLst>
            <a:softEdge rad="114300"/>
          </a:effectLst>
        </p:spPr>
      </p:pic>
      <p:sp>
        <p:nvSpPr>
          <p:cNvPr id="10" name="矩形 9"/>
          <p:cNvSpPr/>
          <p:nvPr/>
        </p:nvSpPr>
        <p:spPr>
          <a:xfrm>
            <a:off x="3081174" y="3769191"/>
            <a:ext cx="4198552" cy="2246769"/>
          </a:xfrm>
          <a:prstGeom prst="rect">
            <a:avLst/>
          </a:prstGeom>
        </p:spPr>
        <p:txBody>
          <a:bodyPr wrap="square">
            <a:spAutoFit/>
          </a:bodyPr>
          <a:lstStyle/>
          <a:p>
            <a:pPr algn="just"/>
            <a:r>
              <a:rPr lang="zh-CN" altLang="en-US" sz="2000" b="1" dirty="0">
                <a:solidFill>
                  <a:srgbClr val="001E1D"/>
                </a:solidFill>
                <a:latin typeface="Kaiti SC" charset="-122"/>
                <a:ea typeface="Kaiti SC" charset="-122"/>
                <a:cs typeface="Kaiti SC" charset="-122"/>
              </a:rPr>
              <a:t>马布利晚年发表的</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论法制或法律的原则</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一书，是他的空想社会主义代表著作 。马布利不仅具体详尽地论证了他的空想社会主义学说的基本观点和理论依据，而且还精心制定了一部逐步实现理想国家的社会改革纲领。</a:t>
            </a:r>
          </a:p>
        </p:txBody>
      </p:sp>
    </p:spTree>
    <p:extLst>
      <p:ext uri="{BB962C8B-B14F-4D97-AF65-F5344CB8AC3E}">
        <p14:creationId xmlns:p14="http://schemas.microsoft.com/office/powerpoint/2010/main" val="75133931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1736890"/>
            <a:ext cx="12192000" cy="3940010"/>
          </a:xfrm>
          <a:prstGeom prst="rect">
            <a:avLst/>
          </a:prstGeom>
          <a:solidFill>
            <a:srgbClr val="6A1F5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MH_Others_1"/>
          <p:cNvSpPr txBox="1"/>
          <p:nvPr>
            <p:custDataLst>
              <p:tags r:id="rId1"/>
            </p:custDataLst>
          </p:nvPr>
        </p:nvSpPr>
        <p:spPr>
          <a:xfrm>
            <a:off x="1406947" y="1972840"/>
            <a:ext cx="3494639" cy="1769715"/>
          </a:xfrm>
          <a:prstGeom prst="rect">
            <a:avLst/>
          </a:prstGeom>
          <a:noFill/>
        </p:spPr>
        <p:txBody>
          <a:bodyPr vert="horz" wrap="square" lIns="0" tIns="0" rIns="0" bIns="0" rtlCol="0" anchor="ctr" anchorCtr="0">
            <a:spAutoFit/>
          </a:bodyPr>
          <a:lstStyle/>
          <a:p>
            <a:pPr algn="ctr"/>
            <a:r>
              <a:rPr lang="zh-CN" altLang="en-US" sz="11500" dirty="0" smtClean="0">
                <a:solidFill>
                  <a:schemeClr val="bg1"/>
                </a:solidFill>
                <a:latin typeface="Microsoft YaHei" charset="0"/>
                <a:ea typeface="Microsoft YaHei" charset="0"/>
                <a:cs typeface="Microsoft YaHei" charset="0"/>
                <a:sym typeface="Arial" panose="020B0604020202020204" pitchFamily="34" charset="0"/>
              </a:rPr>
              <a:t>目录</a:t>
            </a:r>
            <a:endParaRPr lang="zh-CN" altLang="en-US" sz="11500" dirty="0">
              <a:solidFill>
                <a:schemeClr val="bg1"/>
              </a:solidFill>
              <a:latin typeface="Microsoft YaHei" charset="0"/>
              <a:ea typeface="Microsoft YaHei" charset="0"/>
              <a:cs typeface="Microsoft YaHei" charset="0"/>
              <a:sym typeface="Arial" panose="020B0604020202020204" pitchFamily="34" charset="0"/>
            </a:endParaRPr>
          </a:p>
        </p:txBody>
      </p:sp>
      <p:sp>
        <p:nvSpPr>
          <p:cNvPr id="19" name="MH_Others_2"/>
          <p:cNvSpPr txBox="1"/>
          <p:nvPr>
            <p:custDataLst>
              <p:tags r:id="rId2"/>
            </p:custDataLst>
          </p:nvPr>
        </p:nvSpPr>
        <p:spPr>
          <a:xfrm>
            <a:off x="1574195" y="3740985"/>
            <a:ext cx="3128221" cy="615553"/>
          </a:xfrm>
          <a:prstGeom prst="rect">
            <a:avLst/>
          </a:prstGeom>
          <a:noFill/>
        </p:spPr>
        <p:txBody>
          <a:bodyPr wrap="square" lIns="0" tIns="0" rIns="0" bIns="0">
            <a:spAutoFit/>
          </a:bodyPr>
          <a:lstStyle/>
          <a:p>
            <a:pPr algn="ctr">
              <a:defRPr/>
            </a:pPr>
            <a:r>
              <a:rPr lang="en-US" altLang="zh-CN"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3"/>
          <p:cNvSpPr/>
          <p:nvPr/>
        </p:nvSpPr>
        <p:spPr>
          <a:xfrm rot="18900000">
            <a:off x="5448481" y="1965183"/>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1" name="直接连接符 9"/>
          <p:cNvCxnSpPr/>
          <p:nvPr/>
        </p:nvCxnSpPr>
        <p:spPr>
          <a:xfrm>
            <a:off x="5855728" y="2303849"/>
            <a:ext cx="5497082" cy="77069"/>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2" name="文本框 23"/>
          <p:cNvSpPr txBox="1"/>
          <p:nvPr/>
        </p:nvSpPr>
        <p:spPr>
          <a:xfrm>
            <a:off x="5914856" y="1862399"/>
            <a:ext cx="5762325" cy="400110"/>
          </a:xfrm>
          <a:prstGeom prst="rect">
            <a:avLst/>
          </a:prstGeom>
          <a:noFill/>
        </p:spPr>
        <p:txBody>
          <a:bodyPr wrap="square" rtlCol="0">
            <a:spAutoFit/>
          </a:bodyPr>
          <a:lstStyle/>
          <a:p>
            <a:r>
              <a:rPr lang="en-US" altLang="zh-CN" sz="2000" b="1" dirty="0" smtClean="0">
                <a:solidFill>
                  <a:schemeClr val="bg1"/>
                </a:solidFill>
                <a:latin typeface="Microsoft YaHei" charset="0"/>
                <a:ea typeface="Microsoft YaHei" charset="0"/>
                <a:cs typeface="Microsoft YaHei" charset="0"/>
              </a:rPr>
              <a:t>01.</a:t>
            </a:r>
            <a:r>
              <a:rPr lang="zh-CN" altLang="en-US" sz="2000" b="1" dirty="0" smtClean="0">
                <a:solidFill>
                  <a:schemeClr val="bg1"/>
                </a:solidFill>
                <a:latin typeface="Microsoft YaHei" charset="0"/>
                <a:ea typeface="Microsoft YaHei" charset="0"/>
                <a:cs typeface="Microsoft YaHei" charset="0"/>
              </a:rPr>
              <a:t> 王莽的社会主义理想</a:t>
            </a:r>
            <a:r>
              <a:rPr lang="en-US" altLang="zh-CN" sz="2000" b="1" dirty="0" smtClean="0">
                <a:solidFill>
                  <a:schemeClr val="bg1"/>
                </a:solidFill>
                <a:latin typeface="Microsoft YaHei" charset="0"/>
                <a:ea typeface="Microsoft YaHei" charset="0"/>
                <a:cs typeface="Microsoft YaHei" charset="0"/>
              </a:rPr>
              <a:t>——</a:t>
            </a:r>
            <a:r>
              <a:rPr lang="zh-CN" altLang="en-US" sz="2000" b="1" dirty="0" smtClean="0">
                <a:solidFill>
                  <a:schemeClr val="bg1"/>
                </a:solidFill>
                <a:latin typeface="Microsoft YaHei" charset="0"/>
                <a:ea typeface="Microsoft YaHei" charset="0"/>
                <a:cs typeface="Microsoft YaHei" charset="0"/>
              </a:rPr>
              <a:t>封建的社会主义</a:t>
            </a:r>
            <a:endParaRPr lang="zh-CN" altLang="en-US" sz="2000" b="1" dirty="0">
              <a:solidFill>
                <a:schemeClr val="bg1"/>
              </a:solidFill>
              <a:latin typeface="Microsoft YaHei" charset="0"/>
              <a:ea typeface="Microsoft YaHei" charset="0"/>
              <a:cs typeface="Microsoft YaHei" charset="0"/>
            </a:endParaRPr>
          </a:p>
        </p:txBody>
      </p:sp>
      <p:sp>
        <p:nvSpPr>
          <p:cNvPr id="23" name="任意多边形 3"/>
          <p:cNvSpPr/>
          <p:nvPr/>
        </p:nvSpPr>
        <p:spPr>
          <a:xfrm rot="18900000">
            <a:off x="5440653" y="2695702"/>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4" name="直接连接符 9"/>
          <p:cNvCxnSpPr/>
          <p:nvPr/>
        </p:nvCxnSpPr>
        <p:spPr>
          <a:xfrm>
            <a:off x="5847900" y="3034368"/>
            <a:ext cx="5504910" cy="16237"/>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p:nvSpPr>
        <p:spPr>
          <a:xfrm>
            <a:off x="5914856" y="2590321"/>
            <a:ext cx="5263874" cy="400110"/>
          </a:xfrm>
          <a:prstGeom prst="rect">
            <a:avLst/>
          </a:prstGeom>
          <a:noFill/>
        </p:spPr>
        <p:txBody>
          <a:bodyPr wrap="square" rtlCol="0">
            <a:spAutoFit/>
          </a:bodyPr>
          <a:lstStyle/>
          <a:p>
            <a:r>
              <a:rPr lang="en-US" altLang="zh-CN" sz="2000" b="1" dirty="0" smtClean="0">
                <a:solidFill>
                  <a:schemeClr val="bg1"/>
                </a:solidFill>
                <a:latin typeface="Microsoft YaHei" charset="0"/>
                <a:ea typeface="Microsoft YaHei" charset="0"/>
                <a:cs typeface="Microsoft YaHei" charset="0"/>
              </a:rPr>
              <a:t>02.</a:t>
            </a:r>
            <a:r>
              <a:rPr lang="zh-CN" altLang="en-US" sz="2000" b="1" dirty="0" smtClean="0">
                <a:solidFill>
                  <a:schemeClr val="bg1"/>
                </a:solidFill>
                <a:latin typeface="Microsoft YaHei" charset="0"/>
                <a:ea typeface="Microsoft YaHei" charset="0"/>
                <a:cs typeface="Microsoft YaHei" charset="0"/>
              </a:rPr>
              <a:t> 空想社会主义</a:t>
            </a:r>
            <a:endParaRPr lang="zh-CN" altLang="en-US" sz="2000" b="1" dirty="0">
              <a:solidFill>
                <a:schemeClr val="bg1"/>
              </a:solidFill>
              <a:latin typeface="Microsoft YaHei" charset="0"/>
              <a:ea typeface="Microsoft YaHei" charset="0"/>
              <a:cs typeface="Microsoft YaHei" charset="0"/>
            </a:endParaRPr>
          </a:p>
        </p:txBody>
      </p:sp>
      <p:sp>
        <p:nvSpPr>
          <p:cNvPr id="26" name="任意多边形 3"/>
          <p:cNvSpPr/>
          <p:nvPr/>
        </p:nvSpPr>
        <p:spPr>
          <a:xfrm rot="18900000">
            <a:off x="5440169" y="3400157"/>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7" name="直接连接符 9"/>
          <p:cNvCxnSpPr/>
          <p:nvPr/>
        </p:nvCxnSpPr>
        <p:spPr>
          <a:xfrm flipV="1">
            <a:off x="5847416" y="3738053"/>
            <a:ext cx="5505394" cy="771"/>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8" name="文本框 23"/>
          <p:cNvSpPr txBox="1"/>
          <p:nvPr/>
        </p:nvSpPr>
        <p:spPr>
          <a:xfrm>
            <a:off x="5914857" y="3243207"/>
            <a:ext cx="5632493" cy="400110"/>
          </a:xfrm>
          <a:prstGeom prst="rect">
            <a:avLst/>
          </a:prstGeom>
          <a:noFill/>
        </p:spPr>
        <p:txBody>
          <a:bodyPr wrap="square" rtlCol="0">
            <a:spAutoFit/>
          </a:bodyPr>
          <a:lstStyle/>
          <a:p>
            <a:r>
              <a:rPr lang="en-US" altLang="zh-CN" sz="2000" b="1" dirty="0" smtClean="0">
                <a:solidFill>
                  <a:schemeClr val="bg1"/>
                </a:solidFill>
                <a:latin typeface="Microsoft YaHei" charset="0"/>
                <a:ea typeface="Microsoft YaHei" charset="0"/>
                <a:cs typeface="Microsoft YaHei" charset="0"/>
              </a:rPr>
              <a:t>03.</a:t>
            </a:r>
            <a:r>
              <a:rPr lang="zh-CN" altLang="en-US" sz="2000" b="1" dirty="0" smtClean="0">
                <a:solidFill>
                  <a:schemeClr val="bg1"/>
                </a:solidFill>
                <a:latin typeface="Microsoft YaHei" charset="0"/>
                <a:ea typeface="Microsoft YaHei" charset="0"/>
                <a:cs typeface="Microsoft YaHei" charset="0"/>
              </a:rPr>
              <a:t> 突破与尝试</a:t>
            </a:r>
            <a:endParaRPr lang="zh-CN" altLang="en-US" sz="2000" b="1" dirty="0">
              <a:solidFill>
                <a:schemeClr val="bg1"/>
              </a:solidFill>
              <a:latin typeface="Microsoft YaHei" charset="0"/>
              <a:ea typeface="Microsoft YaHei" charset="0"/>
              <a:cs typeface="Microsoft YaHei" charset="0"/>
            </a:endParaRPr>
          </a:p>
        </p:txBody>
      </p:sp>
      <p:pic>
        <p:nvPicPr>
          <p:cNvPr id="32" name="图片 31"/>
          <p:cNvPicPr>
            <a:picLocks noChangeAspect="1"/>
          </p:cNvPicPr>
          <p:nvPr/>
        </p:nvPicPr>
        <p:blipFill>
          <a:blip r:embed="rId5">
            <a:grayscl/>
            <a:extLst>
              <a:ext uri="{28A0092B-C50C-407E-A947-70E740481C1C}">
                <a14:useLocalDpi xmlns:a14="http://schemas.microsoft.com/office/drawing/2010/main" val="0"/>
              </a:ext>
            </a:extLst>
          </a:blip>
          <a:srcRect t="30179" r="29172" b="30179"/>
          <a:stretch>
            <a:fillRect/>
          </a:stretch>
        </p:blipFill>
        <p:spPr>
          <a:xfrm>
            <a:off x="-181144" y="4696"/>
            <a:ext cx="12192000" cy="2475147"/>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a:effectLst>
            <a:softEdge rad="1168400"/>
          </a:effectLst>
        </p:spPr>
      </p:pic>
      <p:sp>
        <p:nvSpPr>
          <p:cNvPr id="15" name="任意多边形 3"/>
          <p:cNvSpPr/>
          <p:nvPr/>
        </p:nvSpPr>
        <p:spPr>
          <a:xfrm rot="18900000">
            <a:off x="5440168" y="4001216"/>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16" name="直接连接符 9"/>
          <p:cNvCxnSpPr/>
          <p:nvPr/>
        </p:nvCxnSpPr>
        <p:spPr>
          <a:xfrm>
            <a:off x="5847415" y="4339882"/>
            <a:ext cx="5505395" cy="16656"/>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17" name="文本框 23"/>
          <p:cNvSpPr txBox="1"/>
          <p:nvPr/>
        </p:nvSpPr>
        <p:spPr>
          <a:xfrm>
            <a:off x="5914856" y="3855573"/>
            <a:ext cx="5263874" cy="400110"/>
          </a:xfrm>
          <a:prstGeom prst="rect">
            <a:avLst/>
          </a:prstGeom>
          <a:noFill/>
        </p:spPr>
        <p:txBody>
          <a:bodyPr wrap="square" rtlCol="0">
            <a:spAutoFit/>
          </a:bodyPr>
          <a:lstStyle/>
          <a:p>
            <a:r>
              <a:rPr lang="en-US" altLang="zh-CN" sz="2000" b="1" dirty="0">
                <a:solidFill>
                  <a:schemeClr val="bg1"/>
                </a:solidFill>
                <a:latin typeface="Microsoft YaHei" charset="0"/>
                <a:ea typeface="Microsoft YaHei" charset="0"/>
                <a:cs typeface="Microsoft YaHei" charset="0"/>
              </a:rPr>
              <a:t>04.</a:t>
            </a:r>
            <a:r>
              <a:rPr lang="zh-CN" altLang="en-US" sz="2000" b="1" dirty="0">
                <a:solidFill>
                  <a:schemeClr val="bg1"/>
                </a:solidFill>
                <a:latin typeface="Microsoft YaHei" charset="0"/>
                <a:ea typeface="Microsoft YaHei" charset="0"/>
                <a:cs typeface="Microsoft YaHei" charset="0"/>
              </a:rPr>
              <a:t>社会主义第一次飞跃：从空想到科学</a:t>
            </a:r>
          </a:p>
        </p:txBody>
      </p:sp>
      <p:sp>
        <p:nvSpPr>
          <p:cNvPr id="29" name="任意多边形 3"/>
          <p:cNvSpPr/>
          <p:nvPr/>
        </p:nvSpPr>
        <p:spPr>
          <a:xfrm rot="18900000">
            <a:off x="5448481" y="4616210"/>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30" name="直接连接符 9"/>
          <p:cNvCxnSpPr/>
          <p:nvPr/>
        </p:nvCxnSpPr>
        <p:spPr>
          <a:xfrm>
            <a:off x="5855728" y="4954876"/>
            <a:ext cx="5497082" cy="77069"/>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31" name="文本框 23"/>
          <p:cNvSpPr txBox="1"/>
          <p:nvPr/>
        </p:nvSpPr>
        <p:spPr>
          <a:xfrm>
            <a:off x="5914856" y="4513426"/>
            <a:ext cx="5762325" cy="400110"/>
          </a:xfrm>
          <a:prstGeom prst="rect">
            <a:avLst/>
          </a:prstGeom>
          <a:noFill/>
        </p:spPr>
        <p:txBody>
          <a:bodyPr wrap="square" rtlCol="0">
            <a:spAutoFit/>
          </a:bodyPr>
          <a:lstStyle/>
          <a:p>
            <a:r>
              <a:rPr lang="en-US" altLang="zh-CN" sz="2000" b="1" dirty="0" smtClean="0">
                <a:solidFill>
                  <a:schemeClr val="bg1"/>
                </a:solidFill>
                <a:latin typeface="Microsoft YaHei" charset="0"/>
                <a:ea typeface="Microsoft YaHei" charset="0"/>
                <a:cs typeface="Microsoft YaHei" charset="0"/>
              </a:rPr>
              <a:t>05.</a:t>
            </a:r>
            <a:r>
              <a:rPr lang="zh-CN" altLang="en-US" sz="2000" b="1" dirty="0" smtClean="0">
                <a:solidFill>
                  <a:schemeClr val="bg1"/>
                </a:solidFill>
                <a:latin typeface="Microsoft YaHei" charset="0"/>
                <a:ea typeface="Microsoft YaHei" charset="0"/>
                <a:cs typeface="Microsoft YaHei" charset="0"/>
              </a:rPr>
              <a:t> 社会主义的第二次飞跃：从理论到实践</a:t>
            </a:r>
            <a:endParaRPr lang="zh-CN" altLang="en-US" sz="2000" b="1" dirty="0">
              <a:solidFill>
                <a:schemeClr val="bg1"/>
              </a:solidFill>
              <a:latin typeface="Microsoft YaHei" charset="0"/>
              <a:ea typeface="Microsoft YaHei" charset="0"/>
              <a:cs typeface="Microsoft YaHei" charset="0"/>
            </a:endParaRPr>
          </a:p>
        </p:txBody>
      </p:sp>
      <p:sp>
        <p:nvSpPr>
          <p:cNvPr id="33" name="任意多边形 3"/>
          <p:cNvSpPr/>
          <p:nvPr/>
        </p:nvSpPr>
        <p:spPr>
          <a:xfrm rot="18900000">
            <a:off x="5448481" y="5175815"/>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35" name="直接连接符 9"/>
          <p:cNvCxnSpPr/>
          <p:nvPr/>
        </p:nvCxnSpPr>
        <p:spPr>
          <a:xfrm>
            <a:off x="5855728" y="5514481"/>
            <a:ext cx="5497082" cy="77069"/>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36" name="文本框 23"/>
          <p:cNvSpPr txBox="1"/>
          <p:nvPr/>
        </p:nvSpPr>
        <p:spPr>
          <a:xfrm>
            <a:off x="5914855" y="5068672"/>
            <a:ext cx="5762325" cy="400110"/>
          </a:xfrm>
          <a:prstGeom prst="rect">
            <a:avLst/>
          </a:prstGeom>
          <a:noFill/>
        </p:spPr>
        <p:txBody>
          <a:bodyPr wrap="square" rtlCol="0">
            <a:spAutoFit/>
          </a:bodyPr>
          <a:lstStyle/>
          <a:p>
            <a:r>
              <a:rPr lang="en-US" altLang="zh-CN" sz="2000" b="1" dirty="0" smtClean="0">
                <a:solidFill>
                  <a:schemeClr val="bg1"/>
                </a:solidFill>
                <a:latin typeface="Microsoft YaHei" charset="0"/>
                <a:ea typeface="Microsoft YaHei" charset="0"/>
                <a:cs typeface="Microsoft YaHei" charset="0"/>
              </a:rPr>
              <a:t>06.</a:t>
            </a:r>
            <a:r>
              <a:rPr lang="zh-CN" altLang="en-US" sz="2000" b="1" dirty="0" smtClean="0">
                <a:solidFill>
                  <a:schemeClr val="bg1"/>
                </a:solidFill>
                <a:latin typeface="Microsoft YaHei" charset="0"/>
                <a:ea typeface="Microsoft YaHei" charset="0"/>
                <a:cs typeface="Microsoft YaHei" charset="0"/>
              </a:rPr>
              <a:t> 斯大林模式</a:t>
            </a:r>
            <a:endParaRPr lang="zh-CN" altLang="en-US" sz="2000" b="1"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145953697"/>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内容占位符 2"/>
          <p:cNvSpPr>
            <a:spLocks noGrp="1"/>
          </p:cNvSpPr>
          <p:nvPr>
            <p:ph idx="4294967295"/>
          </p:nvPr>
        </p:nvSpPr>
        <p:spPr>
          <a:xfrm>
            <a:off x="628650" y="5378351"/>
            <a:ext cx="4724400" cy="1304118"/>
          </a:xfrm>
        </p:spPr>
        <p:txBody>
          <a:bodyPr>
            <a:noAutofit/>
          </a:bodyPr>
          <a:lstStyle/>
          <a:p>
            <a:pPr marL="0" indent="0" algn="ctr">
              <a:lnSpc>
                <a:spcPct val="90000"/>
              </a:lnSpc>
              <a:buNone/>
            </a:pPr>
            <a:r>
              <a:rPr lang="zh-CN" altLang="en-US" sz="2000" b="1" dirty="0" smtClean="0">
                <a:solidFill>
                  <a:schemeClr val="bg2">
                    <a:lumMod val="25000"/>
                  </a:schemeClr>
                </a:solidFill>
                <a:latin typeface="Kaiti SC" charset="-122"/>
                <a:ea typeface="Kaiti SC" charset="-122"/>
                <a:cs typeface="Kaiti SC" charset="-122"/>
              </a:rPr>
              <a:t>巴贝夫（</a:t>
            </a:r>
            <a:r>
              <a:rPr lang="en-US" altLang="zh-CN" sz="2000" b="1" dirty="0" smtClean="0">
                <a:solidFill>
                  <a:schemeClr val="bg2">
                    <a:lumMod val="25000"/>
                  </a:schemeClr>
                </a:solidFill>
                <a:latin typeface="Kaiti SC" charset="-122"/>
                <a:ea typeface="Kaiti SC" charset="-122"/>
                <a:cs typeface="Kaiti SC" charset="-122"/>
              </a:rPr>
              <a:t>1760--1797</a:t>
            </a:r>
            <a:r>
              <a:rPr lang="zh-CN" altLang="en-US" sz="2000" b="1" dirty="0" smtClean="0">
                <a:solidFill>
                  <a:schemeClr val="bg2">
                    <a:lumMod val="25000"/>
                  </a:schemeClr>
                </a:solidFill>
                <a:latin typeface="Kaiti SC" charset="-122"/>
                <a:ea typeface="Kaiti SC" charset="-122"/>
                <a:cs typeface="Kaiti SC" charset="-122"/>
              </a:rPr>
              <a:t>）</a:t>
            </a:r>
          </a:p>
          <a:p>
            <a:pPr marL="0" indent="0" algn="ctr">
              <a:lnSpc>
                <a:spcPct val="90000"/>
              </a:lnSpc>
              <a:buNone/>
            </a:pPr>
            <a:r>
              <a:rPr lang="zh-CN" altLang="en-US" sz="2000" b="1" dirty="0" smtClean="0">
                <a:solidFill>
                  <a:schemeClr val="bg2">
                    <a:lumMod val="25000"/>
                  </a:schemeClr>
                </a:solidFill>
                <a:latin typeface="Kaiti SC" charset="-122"/>
                <a:ea typeface="Kaiti SC" charset="-122"/>
                <a:cs typeface="Kaiti SC" charset="-122"/>
              </a:rPr>
              <a:t>著名的空想社会主义者</a:t>
            </a:r>
          </a:p>
          <a:p>
            <a:pPr marL="0" indent="0" algn="ctr">
              <a:lnSpc>
                <a:spcPct val="90000"/>
              </a:lnSpc>
              <a:buNone/>
            </a:pPr>
            <a:r>
              <a:rPr lang="zh-CN" altLang="en-US" sz="2000" b="1" dirty="0" smtClean="0">
                <a:solidFill>
                  <a:schemeClr val="bg2">
                    <a:lumMod val="25000"/>
                  </a:schemeClr>
                </a:solidFill>
                <a:latin typeface="Kaiti SC" charset="-122"/>
                <a:ea typeface="Kaiti SC" charset="-122"/>
                <a:cs typeface="Kaiti SC" charset="-122"/>
              </a:rPr>
              <a:t>法国</a:t>
            </a:r>
            <a:r>
              <a:rPr lang="zh-CN" altLang="en-US" sz="2000" b="1" dirty="0">
                <a:solidFill>
                  <a:schemeClr val="bg2">
                    <a:lumMod val="25000"/>
                  </a:schemeClr>
                </a:solidFill>
                <a:latin typeface="Kaiti SC" charset="-122"/>
                <a:ea typeface="Kaiti SC" charset="-122"/>
                <a:cs typeface="Kaiti SC" charset="-122"/>
              </a:rPr>
              <a:t>大革命中杰出的平等派</a:t>
            </a:r>
            <a:r>
              <a:rPr lang="zh-CN" altLang="en-US" sz="2000" b="1" dirty="0" smtClean="0">
                <a:solidFill>
                  <a:schemeClr val="bg2">
                    <a:lumMod val="25000"/>
                  </a:schemeClr>
                </a:solidFill>
                <a:latin typeface="Kaiti SC" charset="-122"/>
                <a:ea typeface="Kaiti SC" charset="-122"/>
                <a:cs typeface="Kaiti SC" charset="-122"/>
              </a:rPr>
              <a:t>革命家 </a:t>
            </a:r>
            <a:endParaRPr lang="zh-CN" altLang="en-US" sz="2000" b="1" dirty="0">
              <a:solidFill>
                <a:schemeClr val="bg2">
                  <a:lumMod val="25000"/>
                </a:schemeClr>
              </a:solidFill>
              <a:latin typeface="Kaiti SC" charset="-122"/>
              <a:ea typeface="Kaiti SC" charset="-122"/>
              <a:cs typeface="Kaiti SC" charset="-122"/>
            </a:endParaRPr>
          </a:p>
        </p:txBody>
      </p:sp>
      <p:sp>
        <p:nvSpPr>
          <p:cNvPr id="4" name="五边形 3"/>
          <p:cNvSpPr/>
          <p:nvPr/>
        </p:nvSpPr>
        <p:spPr>
          <a:xfrm>
            <a:off x="0" y="0"/>
            <a:ext cx="5981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早期空想社会主义者：巴贝夫</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682" y="1066800"/>
            <a:ext cx="3493218" cy="4152900"/>
          </a:xfrm>
          <a:prstGeom prst="rect">
            <a:avLst/>
          </a:prstGeom>
          <a:effectLst>
            <a:softEdge rad="12700"/>
          </a:effectLst>
        </p:spPr>
      </p:pic>
      <p:grpSp>
        <p:nvGrpSpPr>
          <p:cNvPr id="6" name="组合 59"/>
          <p:cNvGrpSpPr/>
          <p:nvPr/>
        </p:nvGrpSpPr>
        <p:grpSpPr>
          <a:xfrm>
            <a:off x="5575301" y="1343716"/>
            <a:ext cx="5511800" cy="4034635"/>
            <a:chOff x="1264428" y="1152525"/>
            <a:chExt cx="6847285" cy="2795588"/>
          </a:xfrm>
        </p:grpSpPr>
        <p:sp>
          <p:nvSpPr>
            <p:cNvPr id="7" name="圆角矩形 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8" name="圆角矩形 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3" name="矩形 2"/>
          <p:cNvSpPr/>
          <p:nvPr/>
        </p:nvSpPr>
        <p:spPr>
          <a:xfrm>
            <a:off x="5991224" y="1895853"/>
            <a:ext cx="4517413" cy="2862322"/>
          </a:xfrm>
          <a:prstGeom prst="rect">
            <a:avLst/>
          </a:prstGeom>
        </p:spPr>
        <p:txBody>
          <a:bodyPr wrap="square">
            <a:spAutoFit/>
          </a:bodyPr>
          <a:lstStyle/>
          <a:p>
            <a:pPr marL="342900" indent="-342900" algn="just">
              <a:buClr>
                <a:srgbClr val="804A81"/>
              </a:buClr>
              <a:buFont typeface="HiraginoSans-W3" charset="-128"/>
              <a:buChar char="❖"/>
            </a:pPr>
            <a:r>
              <a:rPr lang="zh-CN" altLang="en-US" sz="2000" b="1" dirty="0">
                <a:solidFill>
                  <a:srgbClr val="001E1D"/>
                </a:solidFill>
                <a:latin typeface="Kaiti SC" charset="-122"/>
                <a:ea typeface="Kaiti SC" charset="-122"/>
                <a:cs typeface="Kaiti SC" charset="-122"/>
              </a:rPr>
              <a:t>核心思想：实现全社会的真正平等。他把私有制看成是社会不平等的根本原因，主张彻底废除私有制</a:t>
            </a:r>
            <a:r>
              <a:rPr lang="zh-CN" altLang="en-US" sz="2000" b="1" dirty="0" smtClean="0">
                <a:solidFill>
                  <a:srgbClr val="001E1D"/>
                </a:solidFill>
                <a:latin typeface="Kaiti SC" charset="-122"/>
                <a:ea typeface="Kaiti SC" charset="-122"/>
                <a:cs typeface="Kaiti SC" charset="-122"/>
              </a:rPr>
              <a:t>。</a:t>
            </a:r>
          </a:p>
          <a:p>
            <a:pPr marL="342900" indent="-342900" algn="just">
              <a:buClr>
                <a:srgbClr val="804A81"/>
              </a:buClr>
              <a:buFont typeface="HiraginoSans-W3" charset="-128"/>
              <a:buChar char="❖"/>
            </a:pPr>
            <a:endParaRPr lang="zh-CN" altLang="en-US" sz="2000" b="1" dirty="0" smtClean="0">
              <a:solidFill>
                <a:srgbClr val="001E1D"/>
              </a:solidFill>
              <a:latin typeface="Kaiti SC" charset="-122"/>
              <a:ea typeface="Kaiti SC" charset="-122"/>
              <a:cs typeface="Kaiti SC" charset="-122"/>
            </a:endParaRPr>
          </a:p>
          <a:p>
            <a:pPr marL="342900" indent="-342900" algn="just">
              <a:buClr>
                <a:srgbClr val="804A81"/>
              </a:buClr>
              <a:buFont typeface="HiraginoSans-W3" charset="-128"/>
              <a:buChar char="❖"/>
            </a:pPr>
            <a:r>
              <a:rPr lang="zh-CN" altLang="en-US" sz="2000" b="1" dirty="0" smtClean="0">
                <a:solidFill>
                  <a:srgbClr val="001E1D"/>
                </a:solidFill>
                <a:latin typeface="Kaiti SC" charset="-122"/>
                <a:ea typeface="Kaiti SC" charset="-122"/>
                <a:cs typeface="Kaiti SC" charset="-122"/>
              </a:rPr>
              <a:t>贡献</a:t>
            </a:r>
            <a:r>
              <a:rPr lang="zh-CN" altLang="en-US" sz="2000" b="1" dirty="0">
                <a:solidFill>
                  <a:srgbClr val="001E1D"/>
                </a:solidFill>
                <a:latin typeface="Kaiti SC" charset="-122"/>
                <a:ea typeface="Kaiti SC" charset="-122"/>
                <a:cs typeface="Kaiti SC" charset="-122"/>
              </a:rPr>
              <a:t>：不但提出了社会改革方案，主张建立平等共和国，而且还找到了实现理想的手段</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暴力革命，将理论与实践结合起来，明确提出了人民专政的观念。</a:t>
            </a:r>
          </a:p>
        </p:txBody>
      </p:sp>
    </p:spTree>
    <p:extLst>
      <p:ext uri="{BB962C8B-B14F-4D97-AF65-F5344CB8AC3E}">
        <p14:creationId xmlns:p14="http://schemas.microsoft.com/office/powerpoint/2010/main" val="55609007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五边形 8"/>
          <p:cNvSpPr/>
          <p:nvPr/>
        </p:nvSpPr>
        <p:spPr>
          <a:xfrm>
            <a:off x="0" y="0"/>
            <a:ext cx="35560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空想社会主义</a:t>
            </a:r>
            <a:endParaRPr kumimoji="1" lang="zh-CN" altLang="en-US" sz="3200" b="1" dirty="0">
              <a:latin typeface="Kaiti SC" charset="-122"/>
              <a:ea typeface="Kaiti SC" charset="-122"/>
              <a:cs typeface="Kaiti SC" charset="-122"/>
            </a:endParaRPr>
          </a:p>
        </p:txBody>
      </p:sp>
      <p:sp>
        <p:nvSpPr>
          <p:cNvPr id="12" name="矩形 11"/>
          <p:cNvSpPr/>
          <p:nvPr/>
        </p:nvSpPr>
        <p:spPr>
          <a:xfrm>
            <a:off x="4262211" y="1003319"/>
            <a:ext cx="5057795" cy="584775"/>
          </a:xfrm>
          <a:prstGeom prst="rect">
            <a:avLst/>
          </a:prstGeom>
          <a:noFill/>
        </p:spPr>
        <p:txBody>
          <a:bodyPr wrap="none" lIns="91440" tIns="45720" rIns="91440" bIns="45720">
            <a:spAutoFit/>
          </a:bodyPr>
          <a:lstStyle/>
          <a:p>
            <a:pPr algn="ctr"/>
            <a:r>
              <a:rPr kumimoji="1" lang="en-US" altLang="zh-CN" sz="3200" b="1" dirty="0" smtClean="0">
                <a:solidFill>
                  <a:schemeClr val="bg2">
                    <a:lumMod val="25000"/>
                  </a:schemeClr>
                </a:solidFill>
                <a:latin typeface="Kaiti SC" charset="-122"/>
                <a:ea typeface="Kaiti SC" charset="-122"/>
                <a:cs typeface="Kaiti SC" charset="-122"/>
              </a:rPr>
              <a:t>18—19</a:t>
            </a:r>
            <a:r>
              <a:rPr kumimoji="1" lang="zh-CN" altLang="en-US" sz="3200" b="1" dirty="0" smtClean="0">
                <a:solidFill>
                  <a:schemeClr val="bg2">
                    <a:lumMod val="25000"/>
                  </a:schemeClr>
                </a:solidFill>
                <a:latin typeface="Kaiti SC" charset="-122"/>
                <a:ea typeface="Kaiti SC" charset="-122"/>
                <a:cs typeface="Kaiti SC" charset="-122"/>
              </a:rPr>
              <a:t>世纪的空想社会</a:t>
            </a:r>
            <a:r>
              <a:rPr kumimoji="1" lang="zh-CN" altLang="en-US" sz="3200" b="1" dirty="0">
                <a:solidFill>
                  <a:schemeClr val="bg2">
                    <a:lumMod val="25000"/>
                  </a:schemeClr>
                </a:solidFill>
                <a:latin typeface="Kaiti SC" charset="-122"/>
                <a:ea typeface="Kaiti SC" charset="-122"/>
                <a:cs typeface="Kaiti SC" charset="-122"/>
              </a:rPr>
              <a:t>主义</a:t>
            </a:r>
          </a:p>
        </p:txBody>
      </p:sp>
      <p:grpSp>
        <p:nvGrpSpPr>
          <p:cNvPr id="13" name="Group 16"/>
          <p:cNvGrpSpPr/>
          <p:nvPr/>
        </p:nvGrpSpPr>
        <p:grpSpPr>
          <a:xfrm>
            <a:off x="3248587" y="730847"/>
            <a:ext cx="650638" cy="744769"/>
            <a:chOff x="1120775" y="1730534"/>
            <a:chExt cx="1085850" cy="1280160"/>
          </a:xfrm>
        </p:grpSpPr>
        <p:cxnSp>
          <p:nvCxnSpPr>
            <p:cNvPr id="14" name="Straight Connector 17"/>
            <p:cNvCxnSpPr/>
            <p:nvPr/>
          </p:nvCxnSpPr>
          <p:spPr>
            <a:xfrm rot="5400000">
              <a:off x="701040" y="2369820"/>
              <a:ext cx="1280160" cy="1588"/>
            </a:xfrm>
            <a:prstGeom prst="line">
              <a:avLst/>
            </a:prstGeom>
            <a:noFill/>
            <a:ln w="6350" cap="flat" cmpd="sng" algn="ctr">
              <a:solidFill>
                <a:sysClr val="windowText" lastClr="000000">
                  <a:lumMod val="50000"/>
                  <a:lumOff val="50000"/>
                </a:sysClr>
              </a:solidFill>
              <a:prstDash val="solid"/>
            </a:ln>
            <a:effectLst>
              <a:outerShdw blurRad="38100" dist="12700" sx="96000" sy="96000" algn="l" rotWithShape="0">
                <a:prstClr val="black">
                  <a:alpha val="95000"/>
                </a:prstClr>
              </a:outerShdw>
            </a:effectLst>
          </p:spPr>
        </p:cxnSp>
        <p:grpSp>
          <p:nvGrpSpPr>
            <p:cNvPr id="15" name="Group 18"/>
            <p:cNvGrpSpPr/>
            <p:nvPr/>
          </p:nvGrpSpPr>
          <p:grpSpPr>
            <a:xfrm>
              <a:off x="1120775" y="1838325"/>
              <a:ext cx="1085850" cy="1077920"/>
              <a:chOff x="3810000" y="1948650"/>
              <a:chExt cx="1085850" cy="1077920"/>
            </a:xfrm>
          </p:grpSpPr>
          <p:sp>
            <p:nvSpPr>
              <p:cNvPr id="16" name="Trapezoid 19"/>
              <p:cNvSpPr/>
              <p:nvPr/>
            </p:nvSpPr>
            <p:spPr>
              <a:xfrm rot="5400000" flipH="1">
                <a:off x="3665141" y="2318934"/>
                <a:ext cx="892968" cy="152400"/>
              </a:xfrm>
              <a:prstGeom prst="trapezoid">
                <a:avLst>
                  <a:gd name="adj" fmla="val 62501"/>
                </a:avLst>
              </a:prstGeom>
              <a:solidFill>
                <a:srgbClr val="967E9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Bookman Old Style" panose="02050604050505020204"/>
                  <a:ea typeface=""/>
                  <a:cs typeface=""/>
                </a:endParaRPr>
              </a:p>
            </p:txBody>
          </p:sp>
          <p:sp>
            <p:nvSpPr>
              <p:cNvPr id="17" name="Parallelogram 20"/>
              <p:cNvSpPr/>
              <p:nvPr/>
            </p:nvSpPr>
            <p:spPr>
              <a:xfrm rot="16200000" flipV="1">
                <a:off x="3508373" y="2343942"/>
                <a:ext cx="984254" cy="381000"/>
              </a:xfrm>
              <a:prstGeom prst="parallelogram">
                <a:avLst>
                  <a:gd name="adj" fmla="val 63243"/>
                </a:avLst>
              </a:prstGeom>
              <a:solidFill>
                <a:srgbClr val="967E96">
                  <a:lumMod val="7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Bookman Old Style" panose="02050604050505020204"/>
                  <a:ea typeface=""/>
                  <a:cs typeface=""/>
                </a:endParaRPr>
              </a:p>
            </p:txBody>
          </p:sp>
          <p:sp>
            <p:nvSpPr>
              <p:cNvPr id="18" name="Freeform 21"/>
              <p:cNvSpPr/>
              <p:nvPr/>
            </p:nvSpPr>
            <p:spPr>
              <a:xfrm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rgbClr val="967E9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ookman Old Style" panose="02050604050505020204"/>
                  <a:ea typeface=""/>
                  <a:cs typeface=""/>
                </a:endParaRPr>
              </a:p>
            </p:txBody>
          </p:sp>
        </p:grpSp>
      </p:grpSp>
      <p:sp>
        <p:nvSpPr>
          <p:cNvPr id="19" name="文本框 18"/>
          <p:cNvSpPr txBox="1"/>
          <p:nvPr/>
        </p:nvSpPr>
        <p:spPr>
          <a:xfrm>
            <a:off x="3347411" y="989820"/>
            <a:ext cx="477407" cy="400110"/>
          </a:xfrm>
          <a:prstGeom prst="rect">
            <a:avLst/>
          </a:prstGeom>
          <a:noFill/>
        </p:spPr>
        <p:txBody>
          <a:bodyPr wrap="square" rtlCol="0">
            <a:spAutoFit/>
          </a:bodyPr>
          <a:lstStyle/>
          <a:p>
            <a:r>
              <a:rPr kumimoji="1" lang="en-US" altLang="zh-CN" sz="2000" b="1" dirty="0" smtClean="0">
                <a:solidFill>
                  <a:schemeClr val="bg1"/>
                </a:solidFill>
              </a:rPr>
              <a:t>3</a:t>
            </a:r>
            <a:endParaRPr kumimoji="1" lang="zh-CN" altLang="en-US" sz="2000" b="1" dirty="0">
              <a:solidFill>
                <a:schemeClr val="bg1"/>
              </a:solidFill>
            </a:endParaRPr>
          </a:p>
        </p:txBody>
      </p:sp>
      <p:grpSp>
        <p:nvGrpSpPr>
          <p:cNvPr id="20" name="Group 8"/>
          <p:cNvGrpSpPr>
            <a:grpSpLocks noChangeAspect="1"/>
          </p:cNvGrpSpPr>
          <p:nvPr/>
        </p:nvGrpSpPr>
        <p:grpSpPr>
          <a:xfrm flipH="1">
            <a:off x="546100" y="1673548"/>
            <a:ext cx="11049000" cy="5501952"/>
            <a:chOff x="2066" y="1188"/>
            <a:chExt cx="3545" cy="2277"/>
          </a:xfrm>
        </p:grpSpPr>
        <p:sp>
          <p:nvSpPr>
            <p:cNvPr id="21" name="AutoShape 7"/>
            <p:cNvSpPr>
              <a:spLocks noChangeAspect="1" noChangeArrowheads="1" noTextEdit="1"/>
            </p:cNvSpPr>
            <p:nvPr/>
          </p:nvSpPr>
          <p:spPr bwMode="auto">
            <a:xfrm>
              <a:off x="2069" y="1521"/>
              <a:ext cx="3542" cy="1944"/>
            </a:xfrm>
            <a:prstGeom prst="rect">
              <a:avLst/>
            </a:prstGeom>
            <a:noFill/>
            <a:ln>
              <a:noFill/>
            </a:ln>
            <a:scene3d>
              <a:camera prst="orthographicFront"/>
              <a:lightRig rig="threePt" dir="t"/>
            </a:scene3d>
            <a:sp3d>
              <a:bevelT w="114300" prst="artDeco"/>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
            <p:cNvSpPr>
              <a:spLocks noEditPoints="1"/>
            </p:cNvSpPr>
            <p:nvPr/>
          </p:nvSpPr>
          <p:spPr bwMode="auto">
            <a:xfrm>
              <a:off x="2066" y="1188"/>
              <a:ext cx="3540" cy="1941"/>
            </a:xfrm>
            <a:custGeom>
              <a:avLst/>
              <a:gdLst>
                <a:gd name="T0" fmla="*/ 3540 w 3540"/>
                <a:gd name="T1" fmla="*/ 0 h 1941"/>
                <a:gd name="T2" fmla="*/ 142 w 3540"/>
                <a:gd name="T3" fmla="*/ 72 h 1941"/>
                <a:gd name="T4" fmla="*/ 123 w 3540"/>
                <a:gd name="T5" fmla="*/ 0 h 1941"/>
                <a:gd name="T6" fmla="*/ 0 w 3540"/>
                <a:gd name="T7" fmla="*/ 123 h 1941"/>
                <a:gd name="T8" fmla="*/ 70 w 3540"/>
                <a:gd name="T9" fmla="*/ 142 h 1941"/>
                <a:gd name="T10" fmla="*/ 3 w 3540"/>
                <a:gd name="T11" fmla="*/ 1941 h 1941"/>
                <a:gd name="T12" fmla="*/ 19 w 3540"/>
                <a:gd name="T13" fmla="*/ 161 h 1941"/>
                <a:gd name="T14" fmla="*/ 70 w 3540"/>
                <a:gd name="T15" fmla="*/ 177 h 1941"/>
                <a:gd name="T16" fmla="*/ 35 w 3540"/>
                <a:gd name="T17" fmla="*/ 1909 h 1941"/>
                <a:gd name="T18" fmla="*/ 54 w 3540"/>
                <a:gd name="T19" fmla="*/ 195 h 1941"/>
                <a:gd name="T20" fmla="*/ 70 w 3540"/>
                <a:gd name="T21" fmla="*/ 335 h 1941"/>
                <a:gd name="T22" fmla="*/ 195 w 3540"/>
                <a:gd name="T23" fmla="*/ 230 h 1941"/>
                <a:gd name="T24" fmla="*/ 230 w 3540"/>
                <a:gd name="T25" fmla="*/ 195 h 1941"/>
                <a:gd name="T26" fmla="*/ 334 w 3540"/>
                <a:gd name="T27" fmla="*/ 72 h 1941"/>
                <a:gd name="T28" fmla="*/ 195 w 3540"/>
                <a:gd name="T29" fmla="*/ 56 h 1941"/>
                <a:gd name="T30" fmla="*/ 3508 w 3540"/>
                <a:gd name="T31" fmla="*/ 37 h 1941"/>
                <a:gd name="T32" fmla="*/ 176 w 3540"/>
                <a:gd name="T33" fmla="*/ 142 h 1941"/>
                <a:gd name="T34" fmla="*/ 160 w 3540"/>
                <a:gd name="T35" fmla="*/ 19 h 1941"/>
                <a:gd name="T36" fmla="*/ 19 w 3540"/>
                <a:gd name="T37" fmla="*/ 104 h 1941"/>
                <a:gd name="T38" fmla="*/ 107 w 3540"/>
                <a:gd name="T39" fmla="*/ 19 h 1941"/>
                <a:gd name="T40" fmla="*/ 91 w 3540"/>
                <a:gd name="T41" fmla="*/ 70 h 1941"/>
                <a:gd name="T42" fmla="*/ 38 w 3540"/>
                <a:gd name="T43" fmla="*/ 35 h 1941"/>
                <a:gd name="T44" fmla="*/ 142 w 3540"/>
                <a:gd name="T45" fmla="*/ 88 h 1941"/>
                <a:gd name="T46" fmla="*/ 19 w 3540"/>
                <a:gd name="T47" fmla="*/ 104 h 1941"/>
                <a:gd name="T48" fmla="*/ 72 w 3540"/>
                <a:gd name="T49" fmla="*/ 70 h 1941"/>
                <a:gd name="T50" fmla="*/ 54 w 3540"/>
                <a:gd name="T51" fmla="*/ 53 h 1941"/>
                <a:gd name="T52" fmla="*/ 123 w 3540"/>
                <a:gd name="T53" fmla="*/ 142 h 1941"/>
                <a:gd name="T54" fmla="*/ 142 w 3540"/>
                <a:gd name="T55" fmla="*/ 126 h 1941"/>
                <a:gd name="T56" fmla="*/ 123 w 3540"/>
                <a:gd name="T57" fmla="*/ 142 h 1941"/>
                <a:gd name="T58" fmla="*/ 142 w 3540"/>
                <a:gd name="T59" fmla="*/ 195 h 1941"/>
                <a:gd name="T60" fmla="*/ 126 w 3540"/>
                <a:gd name="T61" fmla="*/ 246 h 1941"/>
                <a:gd name="T62" fmla="*/ 176 w 3540"/>
                <a:gd name="T63" fmla="*/ 230 h 1941"/>
                <a:gd name="T64" fmla="*/ 88 w 3540"/>
                <a:gd name="T65" fmla="*/ 123 h 1941"/>
                <a:gd name="T66" fmla="*/ 107 w 3540"/>
                <a:gd name="T67" fmla="*/ 265 h 1941"/>
                <a:gd name="T68" fmla="*/ 160 w 3540"/>
                <a:gd name="T69" fmla="*/ 230 h 1941"/>
                <a:gd name="T70" fmla="*/ 176 w 3540"/>
                <a:gd name="T71" fmla="*/ 195 h 1941"/>
                <a:gd name="T72" fmla="*/ 230 w 3540"/>
                <a:gd name="T73" fmla="*/ 158 h 1941"/>
                <a:gd name="T74" fmla="*/ 265 w 3540"/>
                <a:gd name="T75" fmla="*/ 107 h 1941"/>
                <a:gd name="T76" fmla="*/ 195 w 3540"/>
                <a:gd name="T77" fmla="*/ 88 h 1941"/>
                <a:gd name="T78" fmla="*/ 233 w 3540"/>
                <a:gd name="T79" fmla="*/ 177 h 1941"/>
                <a:gd name="T80" fmla="*/ 126 w 3540"/>
                <a:gd name="T81" fmla="*/ 158 h 1941"/>
                <a:gd name="T82" fmla="*/ 195 w 3540"/>
                <a:gd name="T83" fmla="*/ 142 h 1941"/>
                <a:gd name="T84" fmla="*/ 246 w 3540"/>
                <a:gd name="T85" fmla="*/ 126 h 1941"/>
                <a:gd name="T86" fmla="*/ 195 w 3540"/>
                <a:gd name="T87" fmla="*/ 142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0" h="1941">
                  <a:moveTo>
                    <a:pt x="3540" y="19"/>
                  </a:moveTo>
                  <a:lnTo>
                    <a:pt x="3540" y="0"/>
                  </a:lnTo>
                  <a:lnTo>
                    <a:pt x="142" y="0"/>
                  </a:lnTo>
                  <a:lnTo>
                    <a:pt x="142" y="72"/>
                  </a:lnTo>
                  <a:lnTo>
                    <a:pt x="123" y="72"/>
                  </a:lnTo>
                  <a:lnTo>
                    <a:pt x="123" y="0"/>
                  </a:lnTo>
                  <a:lnTo>
                    <a:pt x="0" y="0"/>
                  </a:lnTo>
                  <a:lnTo>
                    <a:pt x="0" y="123"/>
                  </a:lnTo>
                  <a:lnTo>
                    <a:pt x="70" y="123"/>
                  </a:lnTo>
                  <a:lnTo>
                    <a:pt x="70" y="142"/>
                  </a:lnTo>
                  <a:lnTo>
                    <a:pt x="3" y="142"/>
                  </a:lnTo>
                  <a:lnTo>
                    <a:pt x="3" y="1941"/>
                  </a:lnTo>
                  <a:lnTo>
                    <a:pt x="19" y="1941"/>
                  </a:lnTo>
                  <a:lnTo>
                    <a:pt x="19" y="161"/>
                  </a:lnTo>
                  <a:lnTo>
                    <a:pt x="70" y="161"/>
                  </a:lnTo>
                  <a:lnTo>
                    <a:pt x="70" y="177"/>
                  </a:lnTo>
                  <a:lnTo>
                    <a:pt x="35" y="177"/>
                  </a:lnTo>
                  <a:lnTo>
                    <a:pt x="35" y="1909"/>
                  </a:lnTo>
                  <a:lnTo>
                    <a:pt x="54" y="1909"/>
                  </a:lnTo>
                  <a:lnTo>
                    <a:pt x="54" y="195"/>
                  </a:lnTo>
                  <a:lnTo>
                    <a:pt x="70" y="195"/>
                  </a:lnTo>
                  <a:lnTo>
                    <a:pt x="70" y="335"/>
                  </a:lnTo>
                  <a:lnTo>
                    <a:pt x="91" y="335"/>
                  </a:lnTo>
                  <a:lnTo>
                    <a:pt x="195" y="230"/>
                  </a:lnTo>
                  <a:lnTo>
                    <a:pt x="195" y="195"/>
                  </a:lnTo>
                  <a:lnTo>
                    <a:pt x="230" y="195"/>
                  </a:lnTo>
                  <a:lnTo>
                    <a:pt x="334" y="91"/>
                  </a:lnTo>
                  <a:lnTo>
                    <a:pt x="334" y="72"/>
                  </a:lnTo>
                  <a:lnTo>
                    <a:pt x="195" y="72"/>
                  </a:lnTo>
                  <a:lnTo>
                    <a:pt x="195" y="56"/>
                  </a:lnTo>
                  <a:lnTo>
                    <a:pt x="3508" y="56"/>
                  </a:lnTo>
                  <a:lnTo>
                    <a:pt x="3508" y="37"/>
                  </a:lnTo>
                  <a:lnTo>
                    <a:pt x="176" y="37"/>
                  </a:lnTo>
                  <a:lnTo>
                    <a:pt x="176" y="142"/>
                  </a:lnTo>
                  <a:lnTo>
                    <a:pt x="160" y="142"/>
                  </a:lnTo>
                  <a:lnTo>
                    <a:pt x="160" y="19"/>
                  </a:lnTo>
                  <a:lnTo>
                    <a:pt x="3540" y="19"/>
                  </a:lnTo>
                  <a:close/>
                  <a:moveTo>
                    <a:pt x="19" y="104"/>
                  </a:moveTo>
                  <a:lnTo>
                    <a:pt x="19" y="19"/>
                  </a:lnTo>
                  <a:lnTo>
                    <a:pt x="107" y="19"/>
                  </a:lnTo>
                  <a:lnTo>
                    <a:pt x="107" y="70"/>
                  </a:lnTo>
                  <a:lnTo>
                    <a:pt x="91" y="70"/>
                  </a:lnTo>
                  <a:lnTo>
                    <a:pt x="91" y="35"/>
                  </a:lnTo>
                  <a:lnTo>
                    <a:pt x="38" y="35"/>
                  </a:lnTo>
                  <a:lnTo>
                    <a:pt x="38" y="88"/>
                  </a:lnTo>
                  <a:lnTo>
                    <a:pt x="142" y="88"/>
                  </a:lnTo>
                  <a:lnTo>
                    <a:pt x="142" y="104"/>
                  </a:lnTo>
                  <a:lnTo>
                    <a:pt x="19" y="104"/>
                  </a:lnTo>
                  <a:close/>
                  <a:moveTo>
                    <a:pt x="72" y="53"/>
                  </a:moveTo>
                  <a:lnTo>
                    <a:pt x="72" y="70"/>
                  </a:lnTo>
                  <a:lnTo>
                    <a:pt x="54" y="70"/>
                  </a:lnTo>
                  <a:lnTo>
                    <a:pt x="54" y="53"/>
                  </a:lnTo>
                  <a:lnTo>
                    <a:pt x="72" y="53"/>
                  </a:lnTo>
                  <a:close/>
                  <a:moveTo>
                    <a:pt x="123" y="142"/>
                  </a:moveTo>
                  <a:lnTo>
                    <a:pt x="123" y="126"/>
                  </a:lnTo>
                  <a:lnTo>
                    <a:pt x="142" y="126"/>
                  </a:lnTo>
                  <a:lnTo>
                    <a:pt x="142" y="142"/>
                  </a:lnTo>
                  <a:lnTo>
                    <a:pt x="123" y="142"/>
                  </a:lnTo>
                  <a:close/>
                  <a:moveTo>
                    <a:pt x="126" y="195"/>
                  </a:moveTo>
                  <a:lnTo>
                    <a:pt x="142" y="195"/>
                  </a:lnTo>
                  <a:lnTo>
                    <a:pt x="142" y="230"/>
                  </a:lnTo>
                  <a:lnTo>
                    <a:pt x="126" y="246"/>
                  </a:lnTo>
                  <a:lnTo>
                    <a:pt x="126" y="195"/>
                  </a:lnTo>
                  <a:close/>
                  <a:moveTo>
                    <a:pt x="176" y="230"/>
                  </a:moveTo>
                  <a:lnTo>
                    <a:pt x="88" y="319"/>
                  </a:lnTo>
                  <a:lnTo>
                    <a:pt x="88" y="123"/>
                  </a:lnTo>
                  <a:lnTo>
                    <a:pt x="107" y="123"/>
                  </a:lnTo>
                  <a:lnTo>
                    <a:pt x="107" y="265"/>
                  </a:lnTo>
                  <a:lnTo>
                    <a:pt x="126" y="265"/>
                  </a:lnTo>
                  <a:lnTo>
                    <a:pt x="160" y="230"/>
                  </a:lnTo>
                  <a:lnTo>
                    <a:pt x="160" y="195"/>
                  </a:lnTo>
                  <a:lnTo>
                    <a:pt x="176" y="195"/>
                  </a:lnTo>
                  <a:lnTo>
                    <a:pt x="176" y="230"/>
                  </a:lnTo>
                  <a:close/>
                  <a:moveTo>
                    <a:pt x="230" y="158"/>
                  </a:moveTo>
                  <a:lnTo>
                    <a:pt x="265" y="123"/>
                  </a:lnTo>
                  <a:lnTo>
                    <a:pt x="265" y="107"/>
                  </a:lnTo>
                  <a:lnTo>
                    <a:pt x="195" y="107"/>
                  </a:lnTo>
                  <a:lnTo>
                    <a:pt x="195" y="88"/>
                  </a:lnTo>
                  <a:lnTo>
                    <a:pt x="318" y="88"/>
                  </a:lnTo>
                  <a:lnTo>
                    <a:pt x="233" y="177"/>
                  </a:lnTo>
                  <a:lnTo>
                    <a:pt x="126" y="177"/>
                  </a:lnTo>
                  <a:lnTo>
                    <a:pt x="126" y="158"/>
                  </a:lnTo>
                  <a:lnTo>
                    <a:pt x="230" y="158"/>
                  </a:lnTo>
                  <a:close/>
                  <a:moveTo>
                    <a:pt x="195" y="142"/>
                  </a:moveTo>
                  <a:lnTo>
                    <a:pt x="195" y="126"/>
                  </a:lnTo>
                  <a:lnTo>
                    <a:pt x="246" y="126"/>
                  </a:lnTo>
                  <a:lnTo>
                    <a:pt x="227" y="142"/>
                  </a:lnTo>
                  <a:lnTo>
                    <a:pt x="195" y="142"/>
                  </a:lnTo>
                  <a:close/>
                </a:path>
              </a:pathLst>
            </a:custGeom>
            <a:solidFill>
              <a:srgbClr val="7F4A81"/>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0"/>
            <p:cNvSpPr>
              <a:spLocks noEditPoints="1"/>
            </p:cNvSpPr>
            <p:nvPr/>
          </p:nvSpPr>
          <p:spPr bwMode="auto">
            <a:xfrm>
              <a:off x="2069" y="1193"/>
              <a:ext cx="3539" cy="1939"/>
            </a:xfrm>
            <a:custGeom>
              <a:avLst/>
              <a:gdLst>
                <a:gd name="T0" fmla="*/ 0 w 3539"/>
                <a:gd name="T1" fmla="*/ 1939 h 1939"/>
                <a:gd name="T2" fmla="*/ 3398 w 3539"/>
                <a:gd name="T3" fmla="*/ 1869 h 1939"/>
                <a:gd name="T4" fmla="*/ 3416 w 3539"/>
                <a:gd name="T5" fmla="*/ 1939 h 1939"/>
                <a:gd name="T6" fmla="*/ 3539 w 3539"/>
                <a:gd name="T7" fmla="*/ 1819 h 1939"/>
                <a:gd name="T8" fmla="*/ 3470 w 3539"/>
                <a:gd name="T9" fmla="*/ 1800 h 1939"/>
                <a:gd name="T10" fmla="*/ 3539 w 3539"/>
                <a:gd name="T11" fmla="*/ 0 h 1939"/>
                <a:gd name="T12" fmla="*/ 3521 w 3539"/>
                <a:gd name="T13" fmla="*/ 1781 h 1939"/>
                <a:gd name="T14" fmla="*/ 3470 w 3539"/>
                <a:gd name="T15" fmla="*/ 1765 h 1939"/>
                <a:gd name="T16" fmla="*/ 3505 w 3539"/>
                <a:gd name="T17" fmla="*/ 32 h 1939"/>
                <a:gd name="T18" fmla="*/ 3486 w 3539"/>
                <a:gd name="T19" fmla="*/ 1746 h 1939"/>
                <a:gd name="T20" fmla="*/ 3470 w 3539"/>
                <a:gd name="T21" fmla="*/ 1607 h 1939"/>
                <a:gd name="T22" fmla="*/ 3347 w 3539"/>
                <a:gd name="T23" fmla="*/ 1711 h 1939"/>
                <a:gd name="T24" fmla="*/ 3312 w 3539"/>
                <a:gd name="T25" fmla="*/ 1746 h 1939"/>
                <a:gd name="T26" fmla="*/ 3205 w 3539"/>
                <a:gd name="T27" fmla="*/ 1869 h 1939"/>
                <a:gd name="T28" fmla="*/ 3323 w 3539"/>
                <a:gd name="T29" fmla="*/ 1885 h 1939"/>
                <a:gd name="T30" fmla="*/ 32 w 3539"/>
                <a:gd name="T31" fmla="*/ 1904 h 1939"/>
                <a:gd name="T32" fmla="*/ 3363 w 3539"/>
                <a:gd name="T33" fmla="*/ 1800 h 1939"/>
                <a:gd name="T34" fmla="*/ 3358 w 3539"/>
                <a:gd name="T35" fmla="*/ 1923 h 1939"/>
                <a:gd name="T36" fmla="*/ 3521 w 3539"/>
                <a:gd name="T37" fmla="*/ 1837 h 1939"/>
                <a:gd name="T38" fmla="*/ 3432 w 3539"/>
                <a:gd name="T39" fmla="*/ 1920 h 1939"/>
                <a:gd name="T40" fmla="*/ 3448 w 3539"/>
                <a:gd name="T41" fmla="*/ 1869 h 1939"/>
                <a:gd name="T42" fmla="*/ 3505 w 3539"/>
                <a:gd name="T43" fmla="*/ 1907 h 1939"/>
                <a:gd name="T44" fmla="*/ 3398 w 3539"/>
                <a:gd name="T45" fmla="*/ 1853 h 1939"/>
                <a:gd name="T46" fmla="*/ 3521 w 3539"/>
                <a:gd name="T47" fmla="*/ 1837 h 1939"/>
                <a:gd name="T48" fmla="*/ 3470 w 3539"/>
                <a:gd name="T49" fmla="*/ 1872 h 1939"/>
                <a:gd name="T50" fmla="*/ 3486 w 3539"/>
                <a:gd name="T51" fmla="*/ 1888 h 1939"/>
                <a:gd name="T52" fmla="*/ 3416 w 3539"/>
                <a:gd name="T53" fmla="*/ 1800 h 1939"/>
                <a:gd name="T54" fmla="*/ 3400 w 3539"/>
                <a:gd name="T55" fmla="*/ 1816 h 1939"/>
                <a:gd name="T56" fmla="*/ 3416 w 3539"/>
                <a:gd name="T57" fmla="*/ 1800 h 1939"/>
                <a:gd name="T58" fmla="*/ 3398 w 3539"/>
                <a:gd name="T59" fmla="*/ 1746 h 1939"/>
                <a:gd name="T60" fmla="*/ 3416 w 3539"/>
                <a:gd name="T61" fmla="*/ 1695 h 1939"/>
                <a:gd name="T62" fmla="*/ 3366 w 3539"/>
                <a:gd name="T63" fmla="*/ 1711 h 1939"/>
                <a:gd name="T64" fmla="*/ 3451 w 3539"/>
                <a:gd name="T65" fmla="*/ 1819 h 1939"/>
                <a:gd name="T66" fmla="*/ 3432 w 3539"/>
                <a:gd name="T67" fmla="*/ 1674 h 1939"/>
                <a:gd name="T68" fmla="*/ 3382 w 3539"/>
                <a:gd name="T69" fmla="*/ 1709 h 1939"/>
                <a:gd name="T70" fmla="*/ 3366 w 3539"/>
                <a:gd name="T71" fmla="*/ 1746 h 1939"/>
                <a:gd name="T72" fmla="*/ 3312 w 3539"/>
                <a:gd name="T73" fmla="*/ 1781 h 1939"/>
                <a:gd name="T74" fmla="*/ 3275 w 3539"/>
                <a:gd name="T75" fmla="*/ 1835 h 1939"/>
                <a:gd name="T76" fmla="*/ 3344 w 3539"/>
                <a:gd name="T77" fmla="*/ 1853 h 1939"/>
                <a:gd name="T78" fmla="*/ 3310 w 3539"/>
                <a:gd name="T79" fmla="*/ 1765 h 1939"/>
                <a:gd name="T80" fmla="*/ 3416 w 3539"/>
                <a:gd name="T81" fmla="*/ 1781 h 1939"/>
                <a:gd name="T82" fmla="*/ 3344 w 3539"/>
                <a:gd name="T83" fmla="*/ 1800 h 1939"/>
                <a:gd name="T84" fmla="*/ 3296 w 3539"/>
                <a:gd name="T85" fmla="*/ 1816 h 1939"/>
                <a:gd name="T86" fmla="*/ 3344 w 3539"/>
                <a:gd name="T87" fmla="*/ 180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39" h="1939">
                  <a:moveTo>
                    <a:pt x="0" y="1923"/>
                  </a:moveTo>
                  <a:lnTo>
                    <a:pt x="0" y="1939"/>
                  </a:lnTo>
                  <a:lnTo>
                    <a:pt x="3376" y="1939"/>
                  </a:lnTo>
                  <a:lnTo>
                    <a:pt x="3398" y="1869"/>
                  </a:lnTo>
                  <a:lnTo>
                    <a:pt x="3416" y="1869"/>
                  </a:lnTo>
                  <a:lnTo>
                    <a:pt x="3416" y="1939"/>
                  </a:lnTo>
                  <a:lnTo>
                    <a:pt x="3539" y="1939"/>
                  </a:lnTo>
                  <a:lnTo>
                    <a:pt x="3539" y="1819"/>
                  </a:lnTo>
                  <a:lnTo>
                    <a:pt x="3470" y="1819"/>
                  </a:lnTo>
                  <a:lnTo>
                    <a:pt x="3470" y="1800"/>
                  </a:lnTo>
                  <a:lnTo>
                    <a:pt x="3539" y="1800"/>
                  </a:lnTo>
                  <a:lnTo>
                    <a:pt x="3539" y="0"/>
                  </a:lnTo>
                  <a:lnTo>
                    <a:pt x="3521" y="0"/>
                  </a:lnTo>
                  <a:lnTo>
                    <a:pt x="3521" y="1781"/>
                  </a:lnTo>
                  <a:lnTo>
                    <a:pt x="3470" y="1781"/>
                  </a:lnTo>
                  <a:lnTo>
                    <a:pt x="3470" y="1765"/>
                  </a:lnTo>
                  <a:lnTo>
                    <a:pt x="3505" y="1765"/>
                  </a:lnTo>
                  <a:lnTo>
                    <a:pt x="3505" y="32"/>
                  </a:lnTo>
                  <a:lnTo>
                    <a:pt x="3486" y="32"/>
                  </a:lnTo>
                  <a:lnTo>
                    <a:pt x="3486" y="1746"/>
                  </a:lnTo>
                  <a:lnTo>
                    <a:pt x="3470" y="1746"/>
                  </a:lnTo>
                  <a:lnTo>
                    <a:pt x="3470" y="1607"/>
                  </a:lnTo>
                  <a:lnTo>
                    <a:pt x="3448" y="1607"/>
                  </a:lnTo>
                  <a:lnTo>
                    <a:pt x="3347" y="1711"/>
                  </a:lnTo>
                  <a:lnTo>
                    <a:pt x="3347" y="1746"/>
                  </a:lnTo>
                  <a:lnTo>
                    <a:pt x="3312" y="1746"/>
                  </a:lnTo>
                  <a:lnTo>
                    <a:pt x="3205" y="1851"/>
                  </a:lnTo>
                  <a:lnTo>
                    <a:pt x="3205" y="1869"/>
                  </a:lnTo>
                  <a:lnTo>
                    <a:pt x="3344" y="1869"/>
                  </a:lnTo>
                  <a:lnTo>
                    <a:pt x="3323" y="1885"/>
                  </a:lnTo>
                  <a:lnTo>
                    <a:pt x="32" y="1885"/>
                  </a:lnTo>
                  <a:lnTo>
                    <a:pt x="32" y="1904"/>
                  </a:lnTo>
                  <a:lnTo>
                    <a:pt x="3342" y="1904"/>
                  </a:lnTo>
                  <a:lnTo>
                    <a:pt x="3363" y="1800"/>
                  </a:lnTo>
                  <a:lnTo>
                    <a:pt x="3379" y="1800"/>
                  </a:lnTo>
                  <a:lnTo>
                    <a:pt x="3358" y="1923"/>
                  </a:lnTo>
                  <a:lnTo>
                    <a:pt x="0" y="1923"/>
                  </a:lnTo>
                  <a:close/>
                  <a:moveTo>
                    <a:pt x="3521" y="1837"/>
                  </a:moveTo>
                  <a:lnTo>
                    <a:pt x="3521" y="1920"/>
                  </a:lnTo>
                  <a:lnTo>
                    <a:pt x="3432" y="1920"/>
                  </a:lnTo>
                  <a:lnTo>
                    <a:pt x="3432" y="1869"/>
                  </a:lnTo>
                  <a:lnTo>
                    <a:pt x="3448" y="1869"/>
                  </a:lnTo>
                  <a:lnTo>
                    <a:pt x="3448" y="1907"/>
                  </a:lnTo>
                  <a:lnTo>
                    <a:pt x="3505" y="1907"/>
                  </a:lnTo>
                  <a:lnTo>
                    <a:pt x="3505" y="1853"/>
                  </a:lnTo>
                  <a:lnTo>
                    <a:pt x="3398" y="1853"/>
                  </a:lnTo>
                  <a:lnTo>
                    <a:pt x="3398" y="1837"/>
                  </a:lnTo>
                  <a:lnTo>
                    <a:pt x="3521" y="1837"/>
                  </a:lnTo>
                  <a:close/>
                  <a:moveTo>
                    <a:pt x="3470" y="1888"/>
                  </a:moveTo>
                  <a:lnTo>
                    <a:pt x="3470" y="1872"/>
                  </a:lnTo>
                  <a:lnTo>
                    <a:pt x="3486" y="1872"/>
                  </a:lnTo>
                  <a:lnTo>
                    <a:pt x="3486" y="1888"/>
                  </a:lnTo>
                  <a:lnTo>
                    <a:pt x="3470" y="1888"/>
                  </a:lnTo>
                  <a:close/>
                  <a:moveTo>
                    <a:pt x="3416" y="1800"/>
                  </a:moveTo>
                  <a:lnTo>
                    <a:pt x="3416" y="1816"/>
                  </a:lnTo>
                  <a:lnTo>
                    <a:pt x="3400" y="1816"/>
                  </a:lnTo>
                  <a:lnTo>
                    <a:pt x="3400" y="1800"/>
                  </a:lnTo>
                  <a:lnTo>
                    <a:pt x="3416" y="1800"/>
                  </a:lnTo>
                  <a:close/>
                  <a:moveTo>
                    <a:pt x="3416" y="1746"/>
                  </a:moveTo>
                  <a:lnTo>
                    <a:pt x="3398" y="1746"/>
                  </a:lnTo>
                  <a:lnTo>
                    <a:pt x="3398" y="1711"/>
                  </a:lnTo>
                  <a:lnTo>
                    <a:pt x="3416" y="1695"/>
                  </a:lnTo>
                  <a:lnTo>
                    <a:pt x="3416" y="1746"/>
                  </a:lnTo>
                  <a:close/>
                  <a:moveTo>
                    <a:pt x="3366" y="1711"/>
                  </a:moveTo>
                  <a:lnTo>
                    <a:pt x="3451" y="1623"/>
                  </a:lnTo>
                  <a:lnTo>
                    <a:pt x="3451" y="1819"/>
                  </a:lnTo>
                  <a:lnTo>
                    <a:pt x="3432" y="1819"/>
                  </a:lnTo>
                  <a:lnTo>
                    <a:pt x="3432" y="1674"/>
                  </a:lnTo>
                  <a:lnTo>
                    <a:pt x="3416" y="1674"/>
                  </a:lnTo>
                  <a:lnTo>
                    <a:pt x="3382" y="1709"/>
                  </a:lnTo>
                  <a:lnTo>
                    <a:pt x="3382" y="1746"/>
                  </a:lnTo>
                  <a:lnTo>
                    <a:pt x="3366" y="1746"/>
                  </a:lnTo>
                  <a:lnTo>
                    <a:pt x="3366" y="1711"/>
                  </a:lnTo>
                  <a:close/>
                  <a:moveTo>
                    <a:pt x="3312" y="1781"/>
                  </a:moveTo>
                  <a:lnTo>
                    <a:pt x="3275" y="1819"/>
                  </a:lnTo>
                  <a:lnTo>
                    <a:pt x="3275" y="1835"/>
                  </a:lnTo>
                  <a:lnTo>
                    <a:pt x="3344" y="1835"/>
                  </a:lnTo>
                  <a:lnTo>
                    <a:pt x="3344" y="1853"/>
                  </a:lnTo>
                  <a:lnTo>
                    <a:pt x="3224" y="1853"/>
                  </a:lnTo>
                  <a:lnTo>
                    <a:pt x="3310" y="1765"/>
                  </a:lnTo>
                  <a:lnTo>
                    <a:pt x="3416" y="1765"/>
                  </a:lnTo>
                  <a:lnTo>
                    <a:pt x="3416" y="1781"/>
                  </a:lnTo>
                  <a:lnTo>
                    <a:pt x="3312" y="1781"/>
                  </a:lnTo>
                  <a:close/>
                  <a:moveTo>
                    <a:pt x="3344" y="1800"/>
                  </a:moveTo>
                  <a:lnTo>
                    <a:pt x="3344" y="1816"/>
                  </a:lnTo>
                  <a:lnTo>
                    <a:pt x="3296" y="1816"/>
                  </a:lnTo>
                  <a:lnTo>
                    <a:pt x="3312" y="1800"/>
                  </a:lnTo>
                  <a:lnTo>
                    <a:pt x="3344" y="1800"/>
                  </a:lnTo>
                  <a:close/>
                </a:path>
              </a:pathLst>
            </a:custGeom>
            <a:solidFill>
              <a:srgbClr val="7F4A81"/>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1095300" y="2653011"/>
            <a:ext cx="10160000" cy="3323987"/>
          </a:xfrm>
          <a:prstGeom prst="rect">
            <a:avLst/>
          </a:prstGeom>
        </p:spPr>
        <p:txBody>
          <a:bodyPr wrap="square">
            <a:spAutoFit/>
          </a:bodyPr>
          <a:lstStyle/>
          <a:p>
            <a:pPr algn="just">
              <a:lnSpc>
                <a:spcPct val="100000"/>
              </a:lnSpc>
            </a:pPr>
            <a:r>
              <a:rPr lang="zh-CN" altLang="en-US" sz="2400" b="1" dirty="0">
                <a:latin typeface="Kaiti SC" charset="-122"/>
                <a:ea typeface="Kaiti SC" charset="-122"/>
                <a:cs typeface="Kaiti SC" charset="-122"/>
              </a:rPr>
              <a:t>代表人物</a:t>
            </a:r>
            <a:r>
              <a:rPr lang="zh-CN" altLang="en-US" sz="2400" b="1" dirty="0" smtClean="0">
                <a:latin typeface="Kaiti SC" charset="-122"/>
                <a:ea typeface="Kaiti SC" charset="-122"/>
                <a:cs typeface="Kaiti SC" charset="-122"/>
              </a:rPr>
              <a:t>：</a:t>
            </a:r>
          </a:p>
          <a:p>
            <a:pPr algn="just">
              <a:lnSpc>
                <a:spcPct val="100000"/>
              </a:lnSpc>
            </a:pPr>
            <a:endParaRPr lang="zh-CN" altLang="en-US" dirty="0" smtClean="0">
              <a:latin typeface="Kaiti SC" charset="-122"/>
              <a:ea typeface="Kaiti SC" charset="-122"/>
              <a:cs typeface="Kaiti SC" charset="-122"/>
            </a:endParaRPr>
          </a:p>
          <a:p>
            <a:pPr algn="just">
              <a:lnSpc>
                <a:spcPct val="100000"/>
              </a:lnSpc>
            </a:pPr>
            <a:r>
              <a:rPr lang="zh-CN" altLang="en-US" sz="2400" b="1" dirty="0" smtClean="0">
                <a:latin typeface="Kaiti SC" charset="-122"/>
                <a:ea typeface="Kaiti SC" charset="-122"/>
                <a:cs typeface="Kaiti SC" charset="-122"/>
              </a:rPr>
              <a:t>代表</a:t>
            </a:r>
            <a:r>
              <a:rPr lang="zh-CN" altLang="en-US" sz="2400" b="1" dirty="0">
                <a:latin typeface="Kaiti SC" charset="-122"/>
                <a:ea typeface="Kaiti SC" charset="-122"/>
                <a:cs typeface="Kaiti SC" charset="-122"/>
              </a:rPr>
              <a:t>著作</a:t>
            </a:r>
            <a:r>
              <a:rPr lang="zh-CN" altLang="en-US" sz="2400" b="1" dirty="0" smtClean="0">
                <a:latin typeface="Kaiti SC" charset="-122"/>
                <a:ea typeface="Kaiti SC" charset="-122"/>
                <a:cs typeface="Kaiti SC" charset="-122"/>
              </a:rPr>
              <a:t>：</a:t>
            </a:r>
          </a:p>
          <a:p>
            <a:pPr algn="just">
              <a:lnSpc>
                <a:spcPct val="100000"/>
              </a:lnSpc>
            </a:pPr>
            <a:endParaRPr lang="zh-CN" altLang="en-US" sz="2400" b="1" dirty="0" smtClean="0">
              <a:solidFill>
                <a:srgbClr val="001E1D"/>
              </a:solidFill>
              <a:latin typeface="Kaiti SC" charset="-122"/>
              <a:ea typeface="Kaiti SC" charset="-122"/>
              <a:cs typeface="Kaiti SC" charset="-122"/>
            </a:endParaRPr>
          </a:p>
          <a:p>
            <a:pPr algn="just"/>
            <a:r>
              <a:rPr lang="zh-CN" altLang="en-US" sz="2400" b="1" dirty="0" smtClean="0">
                <a:solidFill>
                  <a:srgbClr val="001E1D"/>
                </a:solidFill>
                <a:latin typeface="Kaiti SC" charset="-122"/>
                <a:ea typeface="Kaiti SC" charset="-122"/>
                <a:cs typeface="Kaiti SC" charset="-122"/>
              </a:rPr>
              <a:t>总体</a:t>
            </a:r>
            <a:r>
              <a:rPr lang="zh-CN" altLang="en-US" sz="2400" b="1" dirty="0">
                <a:solidFill>
                  <a:srgbClr val="001E1D"/>
                </a:solidFill>
                <a:latin typeface="Kaiti SC" charset="-122"/>
                <a:ea typeface="Kaiti SC" charset="-122"/>
                <a:cs typeface="Kaiti SC" charset="-122"/>
              </a:rPr>
              <a:t>特点</a:t>
            </a:r>
            <a:r>
              <a:rPr lang="zh-CN" altLang="en-US" sz="2400" b="1" dirty="0" smtClean="0">
                <a:solidFill>
                  <a:srgbClr val="001E1D"/>
                </a:solidFill>
                <a:latin typeface="Kaiti SC" charset="-122"/>
                <a:ea typeface="Kaiti SC" charset="-122"/>
                <a:cs typeface="Kaiti SC" charset="-122"/>
              </a:rPr>
              <a:t>：</a:t>
            </a:r>
            <a:r>
              <a:rPr lang="zh-CN" altLang="en-US" sz="1600" dirty="0">
                <a:solidFill>
                  <a:srgbClr val="001E1D"/>
                </a:solidFill>
                <a:latin typeface="Kaiti SC" charset="-122"/>
                <a:ea typeface="Kaiti SC" charset="-122"/>
                <a:cs typeface="Kaiti SC" charset="-122"/>
              </a:rPr>
              <a:t>不仅不再采用虚幻的文学形式，而且也放弃了刻板的法律条文形式，更着重于理论论证的形式；不仅克服了莫尔时期更多着墨于对未来制度空想描写的特点，而且也基本剔除了</a:t>
            </a:r>
            <a:r>
              <a:rPr lang="en-US" altLang="zh-CN" sz="1600" dirty="0">
                <a:solidFill>
                  <a:srgbClr val="001E1D"/>
                </a:solidFill>
                <a:latin typeface="Kaiti SC" charset="-122"/>
                <a:ea typeface="Kaiti SC" charset="-122"/>
                <a:cs typeface="Kaiti SC" charset="-122"/>
              </a:rPr>
              <a:t>18</a:t>
            </a:r>
            <a:r>
              <a:rPr lang="zh-CN" altLang="en-US" sz="1600" dirty="0">
                <a:solidFill>
                  <a:srgbClr val="001E1D"/>
                </a:solidFill>
                <a:latin typeface="Kaiti SC" charset="-122"/>
                <a:ea typeface="Kaiti SC" charset="-122"/>
                <a:cs typeface="Kaiti SC" charset="-122"/>
              </a:rPr>
              <a:t>世纪空想家所普遍倡导的禁欲主义和平均主义；倾向于树立唯物主义的自然观以及含有唯物主义因素的社会历史观，倾向于把人类社会看作是一个连续的、上升的和进步的过程，认为资本主义必将被更合理的社会制度代替；没有把理想社会建立在小生产额水平上，而是以大工业为基础，以生产力的高度发达为基础来建构未来的理想制度；把批判的矛头直接对准资产阶级和资本主义，对准了资本主义社会的全部基础，就批判的深刻程度而言，远远超过了自莫尔以来的所有空想社会主义者；对未来社会的若干重大原则作了更有价值的猜测，提出了许多天才的思想。</a:t>
            </a:r>
            <a:endParaRPr lang="en-US" altLang="zh-CN" sz="1600" dirty="0">
              <a:solidFill>
                <a:srgbClr val="001E1D"/>
              </a:solidFill>
              <a:latin typeface="Kaiti SC" charset="-122"/>
              <a:ea typeface="Kaiti SC" charset="-122"/>
              <a:cs typeface="Kaiti SC" charset="-122"/>
            </a:endParaRPr>
          </a:p>
        </p:txBody>
      </p:sp>
      <p:sp>
        <p:nvSpPr>
          <p:cNvPr id="26" name="椭圆 25"/>
          <p:cNvSpPr/>
          <p:nvPr/>
        </p:nvSpPr>
        <p:spPr>
          <a:xfrm>
            <a:off x="2727371" y="2634821"/>
            <a:ext cx="2343708"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Kaiti SC" charset="-122"/>
                <a:ea typeface="Kaiti SC" charset="-122"/>
                <a:cs typeface="Kaiti SC" charset="-122"/>
              </a:rPr>
              <a:t>圣西门</a:t>
            </a:r>
            <a:endParaRPr kumimoji="1" lang="zh-CN" altLang="en-US" dirty="0">
              <a:solidFill>
                <a:schemeClr val="bg1"/>
              </a:solidFill>
            </a:endParaRPr>
          </a:p>
        </p:txBody>
      </p:sp>
      <p:sp>
        <p:nvSpPr>
          <p:cNvPr id="27" name="椭圆 26"/>
          <p:cNvSpPr/>
          <p:nvPr/>
        </p:nvSpPr>
        <p:spPr>
          <a:xfrm>
            <a:off x="5521370" y="2652615"/>
            <a:ext cx="2381671"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Kaiti SC" charset="-122"/>
                <a:ea typeface="Kaiti SC" charset="-122"/>
                <a:cs typeface="Kaiti SC" charset="-122"/>
              </a:rPr>
              <a:t>傅立叶</a:t>
            </a:r>
            <a:endParaRPr kumimoji="1" lang="zh-CN" altLang="en-US" dirty="0"/>
          </a:p>
        </p:txBody>
      </p:sp>
      <p:sp>
        <p:nvSpPr>
          <p:cNvPr id="28" name="椭圆 27"/>
          <p:cNvSpPr/>
          <p:nvPr/>
        </p:nvSpPr>
        <p:spPr>
          <a:xfrm>
            <a:off x="8353333" y="2634821"/>
            <a:ext cx="2315975"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Kaiti SC" charset="-122"/>
                <a:ea typeface="Kaiti SC" charset="-122"/>
                <a:cs typeface="Kaiti SC" charset="-122"/>
              </a:rPr>
              <a:t>欧文</a:t>
            </a:r>
            <a:endParaRPr kumimoji="1" lang="zh-CN" altLang="en-US" dirty="0">
              <a:latin typeface="Kaiti SC" charset="-122"/>
              <a:ea typeface="Kaiti SC" charset="-122"/>
              <a:cs typeface="Kaiti SC" charset="-122"/>
            </a:endParaRPr>
          </a:p>
        </p:txBody>
      </p:sp>
      <p:sp>
        <p:nvSpPr>
          <p:cNvPr id="29" name="椭圆 28"/>
          <p:cNvSpPr/>
          <p:nvPr/>
        </p:nvSpPr>
        <p:spPr>
          <a:xfrm>
            <a:off x="2772891" y="3296634"/>
            <a:ext cx="2298188"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Kaiti SC" charset="-122"/>
                <a:ea typeface="Kaiti SC" charset="-122"/>
                <a:cs typeface="Kaiti SC" charset="-122"/>
              </a:rPr>
              <a:t>《</a:t>
            </a:r>
            <a:r>
              <a:rPr lang="zh-CN" altLang="en-US" dirty="0" smtClean="0">
                <a:latin typeface="Kaiti SC" charset="-122"/>
                <a:ea typeface="Kaiti SC" charset="-122"/>
                <a:cs typeface="Kaiti SC" charset="-122"/>
              </a:rPr>
              <a:t>论实业体系</a:t>
            </a:r>
            <a:r>
              <a:rPr lang="en-US" altLang="zh-CN" dirty="0" smtClean="0">
                <a:latin typeface="Kaiti SC" charset="-122"/>
                <a:ea typeface="Kaiti SC" charset="-122"/>
                <a:cs typeface="Kaiti SC" charset="-122"/>
              </a:rPr>
              <a:t>》</a:t>
            </a:r>
            <a:endParaRPr kumimoji="1" lang="zh-CN" altLang="en-US" dirty="0"/>
          </a:p>
        </p:txBody>
      </p:sp>
      <p:sp>
        <p:nvSpPr>
          <p:cNvPr id="30" name="椭圆 29"/>
          <p:cNvSpPr/>
          <p:nvPr/>
        </p:nvSpPr>
        <p:spPr>
          <a:xfrm>
            <a:off x="5553593" y="3332222"/>
            <a:ext cx="2349448"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Kaiti SC" charset="-122"/>
                <a:ea typeface="Kaiti SC" charset="-122"/>
                <a:cs typeface="Kaiti SC" charset="-122"/>
              </a:rPr>
              <a:t>《</a:t>
            </a:r>
            <a:r>
              <a:rPr lang="zh-CN" altLang="en-US" dirty="0" smtClean="0">
                <a:latin typeface="Kaiti SC" charset="-122"/>
                <a:ea typeface="Kaiti SC" charset="-122"/>
                <a:cs typeface="Kaiti SC" charset="-122"/>
              </a:rPr>
              <a:t>新世界</a:t>
            </a:r>
            <a:r>
              <a:rPr lang="en-US" altLang="zh-CN" dirty="0" smtClean="0">
                <a:latin typeface="Kaiti SC" charset="-122"/>
                <a:ea typeface="Kaiti SC" charset="-122"/>
                <a:cs typeface="Kaiti SC" charset="-122"/>
              </a:rPr>
              <a:t>》</a:t>
            </a:r>
            <a:endParaRPr kumimoji="1" lang="zh-CN" altLang="en-US" dirty="0"/>
          </a:p>
        </p:txBody>
      </p:sp>
      <p:sp>
        <p:nvSpPr>
          <p:cNvPr id="2" name="矩形 1"/>
          <p:cNvSpPr/>
          <p:nvPr/>
        </p:nvSpPr>
        <p:spPr>
          <a:xfrm>
            <a:off x="1095300" y="1816061"/>
            <a:ext cx="9674299" cy="923330"/>
          </a:xfrm>
          <a:prstGeom prst="rect">
            <a:avLst/>
          </a:prstGeom>
        </p:spPr>
        <p:txBody>
          <a:bodyPr wrap="square">
            <a:spAutoFit/>
          </a:bodyPr>
          <a:lstStyle/>
          <a:p>
            <a:r>
              <a:rPr lang="en-US" altLang="zh-CN" dirty="0">
                <a:solidFill>
                  <a:srgbClr val="001E1D"/>
                </a:solidFill>
                <a:latin typeface="Kaiti SC" charset="-122"/>
                <a:ea typeface="Kaiti SC" charset="-122"/>
                <a:cs typeface="Kaiti SC" charset="-122"/>
              </a:rPr>
              <a:t>19</a:t>
            </a:r>
            <a:r>
              <a:rPr lang="zh-CN" altLang="en-US" dirty="0">
                <a:solidFill>
                  <a:srgbClr val="001E1D"/>
                </a:solidFill>
                <a:latin typeface="Kaiti SC" charset="-122"/>
                <a:ea typeface="Kaiti SC" charset="-122"/>
                <a:cs typeface="Kaiti SC" charset="-122"/>
              </a:rPr>
              <a:t>世纪初，经过英国产业革命和法国资产阶级革命，资本发展到了大机器阶段，资本主义有了长足的发展，随之而来的是社会危机的空前加剧，资本主义基本矛盾更进一步暴露，无产阶级的反抗斗争更加激烈。</a:t>
            </a:r>
            <a:endParaRPr lang="zh-CN" altLang="en-US" dirty="0"/>
          </a:p>
        </p:txBody>
      </p:sp>
      <p:sp>
        <p:nvSpPr>
          <p:cNvPr id="24" name="椭圆 23"/>
          <p:cNvSpPr/>
          <p:nvPr/>
        </p:nvSpPr>
        <p:spPr>
          <a:xfrm>
            <a:off x="8436657" y="3332222"/>
            <a:ext cx="2534349" cy="558800"/>
          </a:xfrm>
          <a:prstGeom prst="ellipse">
            <a:avLst/>
          </a:prstGeom>
          <a:solidFill>
            <a:srgbClr val="7F4980">
              <a:alpha val="76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Kaiti SC" charset="-122"/>
                <a:ea typeface="Kaiti SC" charset="-122"/>
                <a:cs typeface="Kaiti SC" charset="-122"/>
              </a:rPr>
              <a:t>《</a:t>
            </a:r>
            <a:r>
              <a:rPr lang="zh-CN" altLang="en-US" dirty="0" smtClean="0">
                <a:latin typeface="Kaiti SC" charset="-122"/>
                <a:ea typeface="Kaiti SC" charset="-122"/>
                <a:cs typeface="Kaiti SC" charset="-122"/>
              </a:rPr>
              <a:t>新道德世界书</a:t>
            </a:r>
            <a:r>
              <a:rPr lang="en-US" altLang="zh-CN" dirty="0" smtClean="0">
                <a:latin typeface="Kaiti SC" charset="-122"/>
                <a:ea typeface="Kaiti SC" charset="-122"/>
                <a:cs typeface="Kaiti SC" charset="-122"/>
              </a:rPr>
              <a:t>》</a:t>
            </a:r>
            <a:endParaRPr kumimoji="1" lang="zh-CN" altLang="en-US" dirty="0"/>
          </a:p>
        </p:txBody>
      </p:sp>
    </p:spTree>
    <p:extLst>
      <p:ext uri="{BB962C8B-B14F-4D97-AF65-F5344CB8AC3E}">
        <p14:creationId xmlns:p14="http://schemas.microsoft.com/office/powerpoint/2010/main" val="148458888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5981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早期空想社会主义者：圣西门</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17" y="889000"/>
            <a:ext cx="3410383" cy="4168246"/>
          </a:xfrm>
          <a:prstGeom prst="rect">
            <a:avLst/>
          </a:prstGeom>
          <a:effectLst>
            <a:softEdge rad="279400"/>
          </a:effectLst>
        </p:spPr>
      </p:pic>
      <p:sp>
        <p:nvSpPr>
          <p:cNvPr id="3" name="文本框 2"/>
          <p:cNvSpPr txBox="1"/>
          <p:nvPr/>
        </p:nvSpPr>
        <p:spPr>
          <a:xfrm>
            <a:off x="540671" y="5104081"/>
            <a:ext cx="3570209" cy="769441"/>
          </a:xfrm>
          <a:prstGeom prst="rect">
            <a:avLst/>
          </a:prstGeom>
          <a:noFill/>
        </p:spPr>
        <p:txBody>
          <a:bodyPr wrap="none" rtlCol="0">
            <a:spAutoFit/>
          </a:bodyPr>
          <a:lstStyle/>
          <a:p>
            <a:pPr algn="ctr"/>
            <a:r>
              <a:rPr kumimoji="1" lang="zh-CN" altLang="en-US" sz="2000" b="1" dirty="0" smtClean="0">
                <a:latin typeface="Kaiti SC" charset="-122"/>
                <a:ea typeface="Kaiti SC" charset="-122"/>
                <a:cs typeface="Kaiti SC" charset="-122"/>
              </a:rPr>
              <a:t>昂利</a:t>
            </a:r>
            <a:r>
              <a:rPr kumimoji="1" lang="en-US" altLang="zh-CN" sz="2000" b="1" dirty="0">
                <a:latin typeface="Kaiti SC" charset="-122"/>
                <a:ea typeface="Kaiti SC" charset="-122"/>
                <a:cs typeface="Kaiti SC" charset="-122"/>
              </a:rPr>
              <a:t>·</a:t>
            </a:r>
            <a:r>
              <a:rPr kumimoji="1" lang="zh-CN" altLang="en-US" sz="2000" b="1" dirty="0">
                <a:latin typeface="Kaiti SC" charset="-122"/>
                <a:ea typeface="Kaiti SC" charset="-122"/>
                <a:cs typeface="Kaiti SC" charset="-122"/>
              </a:rPr>
              <a:t>圣西门</a:t>
            </a:r>
            <a:r>
              <a:rPr kumimoji="1" lang="en-US" altLang="zh-CN" sz="2000" b="1" dirty="0">
                <a:latin typeface="Kaiti SC" charset="-122"/>
                <a:ea typeface="Kaiti SC" charset="-122"/>
                <a:cs typeface="Kaiti SC" charset="-122"/>
              </a:rPr>
              <a:t>(1760--1825</a:t>
            </a:r>
            <a:r>
              <a:rPr kumimoji="1" lang="en-US" altLang="zh-CN" sz="2000" b="1" dirty="0" smtClean="0">
                <a:latin typeface="Kaiti SC" charset="-122"/>
                <a:ea typeface="Kaiti SC" charset="-122"/>
                <a:cs typeface="Kaiti SC" charset="-122"/>
              </a:rPr>
              <a:t>)</a:t>
            </a:r>
            <a:endParaRPr kumimoji="1" lang="zh-CN" altLang="en-US" sz="2000" b="1" dirty="0" smtClean="0">
              <a:latin typeface="Kaiti SC" charset="-122"/>
              <a:ea typeface="Kaiti SC" charset="-122"/>
              <a:cs typeface="Kaiti SC" charset="-122"/>
            </a:endParaRPr>
          </a:p>
          <a:p>
            <a:pPr algn="ctr"/>
            <a:r>
              <a:rPr kumimoji="1" lang="zh-CN" altLang="en-US" sz="2400" b="1" dirty="0" smtClean="0">
                <a:latin typeface="Kaiti SC" charset="-122"/>
                <a:ea typeface="Kaiti SC" charset="-122"/>
                <a:cs typeface="Kaiti SC" charset="-122"/>
              </a:rPr>
              <a:t>法国</a:t>
            </a:r>
            <a:r>
              <a:rPr kumimoji="1" lang="zh-CN" altLang="en-US" sz="2400" b="1" dirty="0">
                <a:latin typeface="Kaiti SC" charset="-122"/>
                <a:ea typeface="Kaiti SC" charset="-122"/>
                <a:cs typeface="Kaiti SC" charset="-122"/>
              </a:rPr>
              <a:t>空想社会主义</a:t>
            </a:r>
            <a:r>
              <a:rPr kumimoji="1" lang="zh-CN" altLang="en-US" sz="2400" b="1" dirty="0" smtClean="0">
                <a:latin typeface="Kaiti SC" charset="-122"/>
                <a:ea typeface="Kaiti SC" charset="-122"/>
                <a:cs typeface="Kaiti SC" charset="-122"/>
              </a:rPr>
              <a:t>思想家</a:t>
            </a:r>
            <a:endParaRPr kumimoji="1" lang="en-US" altLang="zh-CN" sz="2400" b="1" dirty="0">
              <a:latin typeface="Kaiti SC" charset="-122"/>
              <a:ea typeface="Kaiti SC" charset="-122"/>
              <a:cs typeface="Kaiti SC" charset="-122"/>
            </a:endParaRPr>
          </a:p>
        </p:txBody>
      </p:sp>
      <p:sp>
        <p:nvSpPr>
          <p:cNvPr id="6" name="矩形 5"/>
          <p:cNvSpPr/>
          <p:nvPr/>
        </p:nvSpPr>
        <p:spPr>
          <a:xfrm>
            <a:off x="540671" y="5920357"/>
            <a:ext cx="10317800" cy="400110"/>
          </a:xfrm>
          <a:prstGeom prst="rect">
            <a:avLst/>
          </a:prstGeom>
        </p:spPr>
        <p:txBody>
          <a:bodyPr wrap="square">
            <a:spAutoFit/>
          </a:bodyPr>
          <a:lstStyle/>
          <a:p>
            <a:r>
              <a:rPr lang="zh-CN" altLang="en-US" sz="2000" b="1" dirty="0">
                <a:solidFill>
                  <a:srgbClr val="001E1D"/>
                </a:solidFill>
                <a:latin typeface="Kaiti SC" charset="-122"/>
                <a:ea typeface="Kaiti SC" charset="-122"/>
                <a:cs typeface="Kaiti SC" charset="-122"/>
              </a:rPr>
              <a:t>主要著作：</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一个日内瓦居民给当代人的信</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论实业体系</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新基督教</a:t>
            </a:r>
            <a:r>
              <a:rPr lang="en-US" altLang="zh-CN" sz="2000" b="1" dirty="0">
                <a:solidFill>
                  <a:srgbClr val="001E1D"/>
                </a:solidFill>
                <a:latin typeface="Kaiti SC" charset="-122"/>
                <a:ea typeface="Kaiti SC" charset="-122"/>
                <a:cs typeface="Kaiti SC" charset="-122"/>
              </a:rPr>
              <a:t>》</a:t>
            </a:r>
            <a:r>
              <a:rPr lang="zh-CN" altLang="en-US" sz="2000" b="1" dirty="0" smtClean="0">
                <a:solidFill>
                  <a:srgbClr val="001E1D"/>
                </a:solidFill>
                <a:latin typeface="Kaiti SC" charset="-122"/>
                <a:ea typeface="Kaiti SC" charset="-122"/>
                <a:cs typeface="Kaiti SC" charset="-122"/>
              </a:rPr>
              <a:t>等。</a:t>
            </a:r>
            <a:endParaRPr lang="zh-CN" altLang="en-US" sz="2000" b="1" dirty="0">
              <a:solidFill>
                <a:srgbClr val="001E1D"/>
              </a:solidFill>
              <a:latin typeface="Kaiti SC" charset="-122"/>
              <a:ea typeface="Kaiti SC" charset="-122"/>
              <a:cs typeface="Kaiti SC" charset="-122"/>
            </a:endParaRPr>
          </a:p>
        </p:txBody>
      </p:sp>
      <p:grpSp>
        <p:nvGrpSpPr>
          <p:cNvPr id="7" name="组合 59"/>
          <p:cNvGrpSpPr/>
          <p:nvPr/>
        </p:nvGrpSpPr>
        <p:grpSpPr>
          <a:xfrm>
            <a:off x="4318000" y="889001"/>
            <a:ext cx="6985000" cy="4724400"/>
            <a:chOff x="1264428" y="1152525"/>
            <a:chExt cx="6847285" cy="2795588"/>
          </a:xfrm>
        </p:grpSpPr>
        <p:sp>
          <p:nvSpPr>
            <p:cNvPr id="8" name="圆角矩形 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9" name="圆角矩形 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0" name="矩形 9"/>
          <p:cNvSpPr/>
          <p:nvPr/>
        </p:nvSpPr>
        <p:spPr>
          <a:xfrm>
            <a:off x="4622800" y="1221701"/>
            <a:ext cx="6400799" cy="3785652"/>
          </a:xfrm>
          <a:prstGeom prst="rect">
            <a:avLst/>
          </a:prstGeom>
        </p:spPr>
        <p:txBody>
          <a:bodyPr wrap="square">
            <a:spAutoFit/>
          </a:bodyPr>
          <a:lstStyle/>
          <a:p>
            <a:pPr algn="just"/>
            <a:r>
              <a:rPr lang="en-US" altLang="zh-CN" sz="2400" b="1" dirty="0">
                <a:solidFill>
                  <a:srgbClr val="001E1D"/>
                </a:solidFill>
                <a:latin typeface="Kaiti SC" charset="-122"/>
                <a:ea typeface="Kaiti SC" charset="-122"/>
                <a:cs typeface="Kaiti SC" charset="-122"/>
              </a:rPr>
              <a:t> </a:t>
            </a:r>
            <a:r>
              <a:rPr lang="zh-CN" altLang="en-US" sz="2400" b="1" dirty="0" smtClean="0">
                <a:solidFill>
                  <a:srgbClr val="001E1D"/>
                </a:solidFill>
                <a:latin typeface="Kaiti SC" charset="-122"/>
                <a:ea typeface="Kaiti SC" charset="-122"/>
                <a:cs typeface="Kaiti SC" charset="-122"/>
              </a:rPr>
              <a:t>主要观点：</a:t>
            </a:r>
          </a:p>
          <a:p>
            <a:pPr marL="285750" indent="-285750" algn="just">
              <a:buClr>
                <a:srgbClr val="804A81"/>
              </a:buClr>
              <a:buFont typeface="ZapfDingbatsITC" charset="0"/>
              <a:buChar char="✤"/>
            </a:pPr>
            <a:r>
              <a:rPr lang="zh-CN" altLang="en-US" dirty="0" smtClean="0">
                <a:solidFill>
                  <a:srgbClr val="001E1D"/>
                </a:solidFill>
                <a:latin typeface="Kaiti SC" charset="-122"/>
                <a:ea typeface="Kaiti SC" charset="-122"/>
                <a:cs typeface="Kaiti SC" charset="-122"/>
              </a:rPr>
              <a:t>圣西门</a:t>
            </a:r>
            <a:r>
              <a:rPr lang="zh-CN" altLang="en-US" dirty="0">
                <a:solidFill>
                  <a:srgbClr val="001E1D"/>
                </a:solidFill>
                <a:latin typeface="Kaiti SC" charset="-122"/>
                <a:ea typeface="Kaiti SC" charset="-122"/>
                <a:cs typeface="Kaiti SC" charset="-122"/>
              </a:rPr>
              <a:t>认为人类历史发展是有规律的</a:t>
            </a:r>
            <a:r>
              <a:rPr lang="zh-CN" altLang="en-US" dirty="0" smtClean="0">
                <a:solidFill>
                  <a:srgbClr val="001E1D"/>
                </a:solidFill>
                <a:latin typeface="Kaiti SC" charset="-122"/>
                <a:ea typeface="Kaiti SC" charset="-122"/>
                <a:cs typeface="Kaiti SC" charset="-122"/>
              </a:rPr>
              <a:t>。</a:t>
            </a:r>
          </a:p>
          <a:p>
            <a:pPr marL="285750" indent="-285750" algn="just">
              <a:buClr>
                <a:srgbClr val="804A81"/>
              </a:buClr>
              <a:buFont typeface="ZapfDingbatsITC" charset="0"/>
              <a:buChar char="✤"/>
            </a:pPr>
            <a:r>
              <a:rPr lang="zh-CN" altLang="en-US" dirty="0" smtClean="0">
                <a:solidFill>
                  <a:srgbClr val="001E1D"/>
                </a:solidFill>
                <a:latin typeface="Kaiti SC" charset="-122"/>
                <a:ea typeface="Kaiti SC" charset="-122"/>
                <a:cs typeface="Kaiti SC" charset="-122"/>
              </a:rPr>
              <a:t>圣西门</a:t>
            </a:r>
            <a:r>
              <a:rPr lang="zh-CN" altLang="en-US" dirty="0">
                <a:solidFill>
                  <a:srgbClr val="001E1D"/>
                </a:solidFill>
                <a:latin typeface="Kaiti SC" charset="-122"/>
                <a:ea typeface="Kaiti SC" charset="-122"/>
                <a:cs typeface="Kaiti SC" charset="-122"/>
              </a:rPr>
              <a:t>将自己设计的理想社会制度称之为“实业制度”。在实业制度下，教育科学等权利交给学者，行政、生产等世俗权利交给实业家，分别组成最高科学委员会和最高行政委员会，成为最高管理机构</a:t>
            </a:r>
            <a:r>
              <a:rPr lang="zh-CN" altLang="en-US" dirty="0" smtClean="0">
                <a:solidFill>
                  <a:srgbClr val="001E1D"/>
                </a:solidFill>
                <a:latin typeface="Kaiti SC" charset="-122"/>
                <a:ea typeface="Kaiti SC" charset="-122"/>
                <a:cs typeface="Kaiti SC" charset="-122"/>
              </a:rPr>
              <a:t>。</a:t>
            </a:r>
          </a:p>
          <a:p>
            <a:pPr marL="285750" indent="-285750" algn="just">
              <a:buClr>
                <a:srgbClr val="804A81"/>
              </a:buClr>
              <a:buFont typeface="ZapfDingbatsITC" charset="0"/>
              <a:buChar char="✤"/>
            </a:pPr>
            <a:r>
              <a:rPr lang="zh-CN" altLang="en-US" dirty="0" smtClean="0">
                <a:solidFill>
                  <a:srgbClr val="001E1D"/>
                </a:solidFill>
                <a:latin typeface="Kaiti SC" charset="-122"/>
                <a:ea typeface="Kaiti SC" charset="-122"/>
                <a:cs typeface="Kaiti SC" charset="-122"/>
              </a:rPr>
              <a:t>在</a:t>
            </a:r>
            <a:r>
              <a:rPr lang="zh-CN" altLang="en-US" dirty="0">
                <a:solidFill>
                  <a:srgbClr val="001E1D"/>
                </a:solidFill>
                <a:latin typeface="Kaiti SC" charset="-122"/>
                <a:ea typeface="Kaiti SC" charset="-122"/>
                <a:cs typeface="Kaiti SC" charset="-122"/>
              </a:rPr>
              <a:t>这种制度下，“一切人都应当劳动”，要有计划地组织生产并在社会生活各方面制定工作计划；人们分工协作，其收入与贡献成正比；人人平等自由，妇女享有同等的政治权利；反对禁欲主义，人们享有很高生活水平等</a:t>
            </a:r>
            <a:r>
              <a:rPr lang="zh-CN" altLang="en-US" dirty="0" smtClean="0">
                <a:solidFill>
                  <a:srgbClr val="001E1D"/>
                </a:solidFill>
                <a:latin typeface="Kaiti SC" charset="-122"/>
                <a:ea typeface="Kaiti SC" charset="-122"/>
                <a:cs typeface="Kaiti SC" charset="-122"/>
              </a:rPr>
              <a:t>。</a:t>
            </a:r>
          </a:p>
          <a:p>
            <a:pPr marL="285750" indent="-285750" algn="just">
              <a:buClr>
                <a:srgbClr val="804A81"/>
              </a:buClr>
              <a:buFont typeface="ZapfDingbatsITC" charset="0"/>
              <a:buChar char="✤"/>
            </a:pPr>
            <a:r>
              <a:rPr lang="en-US" altLang="zh-CN" dirty="0" smtClean="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新基督教</a:t>
            </a:r>
            <a:r>
              <a:rPr lang="en-US" altLang="zh-CN" dirty="0">
                <a:solidFill>
                  <a:srgbClr val="001E1D"/>
                </a:solidFill>
                <a:latin typeface="Kaiti SC" charset="-122"/>
                <a:ea typeface="Kaiti SC" charset="-122"/>
                <a:cs typeface="Kaiti SC" charset="-122"/>
              </a:rPr>
              <a:t>》</a:t>
            </a:r>
            <a:r>
              <a:rPr lang="zh-CN" altLang="en-US" dirty="0">
                <a:solidFill>
                  <a:srgbClr val="001E1D"/>
                </a:solidFill>
                <a:latin typeface="Kaiti SC" charset="-122"/>
                <a:ea typeface="Kaiti SC" charset="-122"/>
                <a:cs typeface="Kaiti SC" charset="-122"/>
              </a:rPr>
              <a:t>是圣西门逝世前发表的最后一篇重要著作。在这篇著作中，他第一次直接作为无产阶级的代言人出现，宣告他努力的最终目的是为了工人阶级的解放。 </a:t>
            </a:r>
          </a:p>
        </p:txBody>
      </p:sp>
    </p:spTree>
    <p:extLst>
      <p:ext uri="{BB962C8B-B14F-4D97-AF65-F5344CB8AC3E}">
        <p14:creationId xmlns:p14="http://schemas.microsoft.com/office/powerpoint/2010/main" val="1672083483"/>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5981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早期空想社会主义者：傅立叶</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691197"/>
            <a:ext cx="3213101" cy="3824789"/>
          </a:xfrm>
          <a:prstGeom prst="rect">
            <a:avLst/>
          </a:prstGeom>
          <a:effectLst>
            <a:softEdge rad="304800"/>
          </a:effectLst>
        </p:spPr>
      </p:pic>
      <p:sp>
        <p:nvSpPr>
          <p:cNvPr id="3" name="矩形 2"/>
          <p:cNvSpPr/>
          <p:nvPr/>
        </p:nvSpPr>
        <p:spPr>
          <a:xfrm>
            <a:off x="114014" y="4384078"/>
            <a:ext cx="3570209" cy="769441"/>
          </a:xfrm>
          <a:prstGeom prst="rect">
            <a:avLst/>
          </a:prstGeom>
        </p:spPr>
        <p:txBody>
          <a:bodyPr wrap="none">
            <a:spAutoFit/>
          </a:bodyPr>
          <a:lstStyle/>
          <a:p>
            <a:pPr algn="ctr"/>
            <a:r>
              <a:rPr lang="zh-CN" altLang="en-US" sz="2000" b="1" dirty="0">
                <a:solidFill>
                  <a:srgbClr val="001E1D"/>
                </a:solidFill>
                <a:latin typeface="Kaiti SC" charset="-122"/>
                <a:ea typeface="Kaiti SC" charset="-122"/>
                <a:cs typeface="Kaiti SC" charset="-122"/>
              </a:rPr>
              <a:t>沙尔</a:t>
            </a:r>
            <a:r>
              <a:rPr lang="en-US" altLang="zh-CN" sz="2000" b="1" dirty="0">
                <a:solidFill>
                  <a:srgbClr val="001E1D"/>
                </a:solidFill>
                <a:latin typeface="Kaiti SC" charset="-122"/>
                <a:ea typeface="Kaiti SC" charset="-122"/>
                <a:cs typeface="Kaiti SC" charset="-122"/>
              </a:rPr>
              <a:t>·</a:t>
            </a:r>
            <a:r>
              <a:rPr lang="zh-CN" altLang="en-US" sz="2000" b="1" dirty="0">
                <a:solidFill>
                  <a:srgbClr val="001E1D"/>
                </a:solidFill>
                <a:latin typeface="Kaiti SC" charset="-122"/>
                <a:ea typeface="Kaiti SC" charset="-122"/>
                <a:cs typeface="Kaiti SC" charset="-122"/>
              </a:rPr>
              <a:t>傅立叶（</a:t>
            </a:r>
            <a:r>
              <a:rPr lang="en-US" altLang="zh-CN" sz="2000" b="1" dirty="0">
                <a:solidFill>
                  <a:srgbClr val="001E1D"/>
                </a:solidFill>
                <a:latin typeface="Kaiti SC" charset="-122"/>
                <a:ea typeface="Kaiti SC" charset="-122"/>
                <a:cs typeface="Kaiti SC" charset="-122"/>
              </a:rPr>
              <a:t>1772--1837</a:t>
            </a:r>
            <a:r>
              <a:rPr lang="zh-CN" altLang="en-US" sz="2000" b="1" dirty="0" smtClean="0">
                <a:solidFill>
                  <a:srgbClr val="001E1D"/>
                </a:solidFill>
                <a:latin typeface="Kaiti SC" charset="-122"/>
                <a:ea typeface="Kaiti SC" charset="-122"/>
                <a:cs typeface="Kaiti SC" charset="-122"/>
              </a:rPr>
              <a:t>）</a:t>
            </a:r>
          </a:p>
          <a:p>
            <a:pPr algn="ctr"/>
            <a:r>
              <a:rPr lang="zh-CN" altLang="en-US" sz="2400" b="1" dirty="0" smtClean="0">
                <a:solidFill>
                  <a:srgbClr val="001E1D"/>
                </a:solidFill>
                <a:latin typeface="Kaiti SC" charset="-122"/>
                <a:ea typeface="Kaiti SC" charset="-122"/>
                <a:cs typeface="Kaiti SC" charset="-122"/>
              </a:rPr>
              <a:t>法国</a:t>
            </a:r>
            <a:r>
              <a:rPr lang="zh-CN" altLang="en-US" sz="2400" b="1" dirty="0">
                <a:solidFill>
                  <a:srgbClr val="001E1D"/>
                </a:solidFill>
                <a:latin typeface="Kaiti SC" charset="-122"/>
                <a:ea typeface="Kaiti SC" charset="-122"/>
                <a:cs typeface="Kaiti SC" charset="-122"/>
              </a:rPr>
              <a:t>空想社会主义思想家</a:t>
            </a:r>
          </a:p>
        </p:txBody>
      </p:sp>
      <p:grpSp>
        <p:nvGrpSpPr>
          <p:cNvPr id="7" name="组合 59"/>
          <p:cNvGrpSpPr/>
          <p:nvPr/>
        </p:nvGrpSpPr>
        <p:grpSpPr>
          <a:xfrm>
            <a:off x="3862309" y="2636291"/>
            <a:ext cx="8113791" cy="2361111"/>
            <a:chOff x="1264428" y="1152525"/>
            <a:chExt cx="6847285" cy="2795588"/>
          </a:xfrm>
        </p:grpSpPr>
        <p:sp>
          <p:nvSpPr>
            <p:cNvPr id="8" name="圆角矩形 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9" name="圆角矩形 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5" name="矩形 4"/>
          <p:cNvSpPr/>
          <p:nvPr/>
        </p:nvSpPr>
        <p:spPr>
          <a:xfrm>
            <a:off x="4301780" y="3001238"/>
            <a:ext cx="7247924" cy="1631216"/>
          </a:xfrm>
          <a:prstGeom prst="rect">
            <a:avLst/>
          </a:prstGeom>
        </p:spPr>
        <p:txBody>
          <a:bodyPr wrap="square">
            <a:spAutoFit/>
          </a:bodyPr>
          <a:lstStyle/>
          <a:p>
            <a:pPr algn="just"/>
            <a:r>
              <a:rPr lang="zh-CN" altLang="en-US" sz="2000" b="1" dirty="0">
                <a:solidFill>
                  <a:srgbClr val="001E1D"/>
                </a:solidFill>
                <a:latin typeface="Kaiti SC" charset="-122"/>
                <a:ea typeface="Kaiti SC" charset="-122"/>
                <a:cs typeface="Kaiti SC" charset="-122"/>
              </a:rPr>
              <a:t>傅立叶比圣西门更尖锐更深刻地揭露资本主义社会的混乱和罪恶，把对资本主义的批判提到了前所未有的高度。 他以辛辣的语言，对资本主义生产方式、无限制的竞争和经济危机、资本主义的婚姻关系、资产阶级民主的虚伪性、道德的沦丧等进行无情的鞭挞。</a:t>
            </a:r>
            <a:endParaRPr lang="en-US" altLang="zh-CN" sz="2000" b="1" dirty="0">
              <a:solidFill>
                <a:srgbClr val="001E1D"/>
              </a:solidFill>
              <a:latin typeface="Kaiti SC" charset="-122"/>
              <a:ea typeface="Kaiti SC" charset="-122"/>
              <a:cs typeface="Kaiti SC" charset="-122"/>
            </a:endParaRPr>
          </a:p>
        </p:txBody>
      </p:sp>
      <p:grpSp>
        <p:nvGrpSpPr>
          <p:cNvPr id="11" name="组合 59"/>
          <p:cNvGrpSpPr/>
          <p:nvPr/>
        </p:nvGrpSpPr>
        <p:grpSpPr>
          <a:xfrm>
            <a:off x="3086100" y="1384846"/>
            <a:ext cx="7823200" cy="1054100"/>
            <a:chOff x="1264428" y="1152525"/>
            <a:chExt cx="6847285" cy="2795588"/>
          </a:xfrm>
        </p:grpSpPr>
        <p:sp>
          <p:nvSpPr>
            <p:cNvPr id="12" name="圆角矩形 11"/>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3" name="圆角矩形 12"/>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4" name="内容占位符 2"/>
          <p:cNvSpPr txBox="1">
            <a:spLocks/>
          </p:cNvSpPr>
          <p:nvPr/>
        </p:nvSpPr>
        <p:spPr>
          <a:xfrm>
            <a:off x="3505201" y="1490526"/>
            <a:ext cx="7164682" cy="9484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sz="1800" b="1" dirty="0" smtClean="0">
                <a:solidFill>
                  <a:schemeClr val="bg2">
                    <a:lumMod val="25000"/>
                  </a:schemeClr>
                </a:solidFill>
                <a:latin typeface="Kaiti SC" charset="-122"/>
                <a:ea typeface="Kaiti SC" charset="-122"/>
                <a:cs typeface="Kaiti SC" charset="-122"/>
              </a:rPr>
              <a:t>主要著作：</a:t>
            </a:r>
          </a:p>
          <a:p>
            <a:pPr marL="0" indent="0">
              <a:lnSpc>
                <a:spcPct val="100000"/>
              </a:lnSpc>
              <a:buClr>
                <a:srgbClr val="804A81"/>
              </a:buClr>
              <a:buNone/>
            </a:pPr>
            <a:r>
              <a:rPr lang="en-US" altLang="zh-CN" sz="1800" b="1" dirty="0" smtClean="0">
                <a:solidFill>
                  <a:schemeClr val="bg2">
                    <a:lumMod val="25000"/>
                  </a:schemeClr>
                </a:solidFill>
                <a:latin typeface="Kaiti SC" charset="-122"/>
                <a:ea typeface="Kaiti SC" charset="-122"/>
                <a:cs typeface="Kaiti SC" charset="-122"/>
              </a:rPr>
              <a:t>《</a:t>
            </a:r>
            <a:r>
              <a:rPr lang="zh-CN" altLang="en-US" sz="1800" b="1" dirty="0" smtClean="0">
                <a:solidFill>
                  <a:schemeClr val="bg2">
                    <a:lumMod val="25000"/>
                  </a:schemeClr>
                </a:solidFill>
                <a:latin typeface="Kaiti SC" charset="-122"/>
                <a:ea typeface="Kaiti SC" charset="-122"/>
                <a:cs typeface="Kaiti SC" charset="-122"/>
              </a:rPr>
              <a:t>四种运动论</a:t>
            </a:r>
            <a:r>
              <a:rPr lang="en-US" altLang="zh-CN" sz="1800" b="1" dirty="0" smtClean="0">
                <a:solidFill>
                  <a:schemeClr val="bg2">
                    <a:lumMod val="25000"/>
                  </a:schemeClr>
                </a:solidFill>
                <a:latin typeface="Kaiti SC" charset="-122"/>
                <a:ea typeface="Kaiti SC" charset="-122"/>
                <a:cs typeface="Kaiti SC" charset="-122"/>
              </a:rPr>
              <a:t>》</a:t>
            </a:r>
            <a:r>
              <a:rPr lang="zh-CN" altLang="en-US" sz="1800" b="1" dirty="0">
                <a:solidFill>
                  <a:schemeClr val="bg2">
                    <a:lumMod val="25000"/>
                  </a:schemeClr>
                </a:solidFill>
                <a:latin typeface="Kaiti SC" charset="-122"/>
                <a:ea typeface="Kaiti SC" charset="-122"/>
                <a:cs typeface="Kaiti SC" charset="-122"/>
              </a:rPr>
              <a:t>、</a:t>
            </a:r>
            <a:r>
              <a:rPr lang="en-US" altLang="zh-CN" sz="1800" b="1" dirty="0" smtClean="0">
                <a:solidFill>
                  <a:schemeClr val="bg2">
                    <a:lumMod val="25000"/>
                  </a:schemeClr>
                </a:solidFill>
                <a:latin typeface="Kaiti SC" charset="-122"/>
                <a:ea typeface="Kaiti SC" charset="-122"/>
                <a:cs typeface="Kaiti SC" charset="-122"/>
              </a:rPr>
              <a:t>《</a:t>
            </a:r>
            <a:r>
              <a:rPr lang="zh-CN" altLang="en-US" sz="1800" b="1" dirty="0" smtClean="0">
                <a:solidFill>
                  <a:schemeClr val="bg2">
                    <a:lumMod val="25000"/>
                  </a:schemeClr>
                </a:solidFill>
                <a:latin typeface="Kaiti SC" charset="-122"/>
                <a:ea typeface="Kaiti SC" charset="-122"/>
                <a:cs typeface="Kaiti SC" charset="-122"/>
              </a:rPr>
              <a:t>宇宙统一论</a:t>
            </a:r>
            <a:r>
              <a:rPr lang="en-US" altLang="zh-CN" sz="1800" b="1" dirty="0" smtClean="0">
                <a:solidFill>
                  <a:schemeClr val="bg2">
                    <a:lumMod val="25000"/>
                  </a:schemeClr>
                </a:solidFill>
                <a:latin typeface="Kaiti SC" charset="-122"/>
                <a:ea typeface="Kaiti SC" charset="-122"/>
                <a:cs typeface="Kaiti SC" charset="-122"/>
              </a:rPr>
              <a:t>》</a:t>
            </a:r>
            <a:r>
              <a:rPr lang="zh-CN" altLang="en-US" sz="1800" b="1" dirty="0" smtClean="0">
                <a:solidFill>
                  <a:schemeClr val="bg2">
                    <a:lumMod val="25000"/>
                  </a:schemeClr>
                </a:solidFill>
                <a:latin typeface="Kaiti SC" charset="-122"/>
                <a:ea typeface="Kaiti SC" charset="-122"/>
                <a:cs typeface="Kaiti SC" charset="-122"/>
              </a:rPr>
              <a:t>、</a:t>
            </a:r>
            <a:r>
              <a:rPr lang="en-US" altLang="zh-CN" sz="1800" b="1" dirty="0" smtClean="0">
                <a:solidFill>
                  <a:schemeClr val="bg2">
                    <a:lumMod val="25000"/>
                  </a:schemeClr>
                </a:solidFill>
                <a:latin typeface="Kaiti SC" charset="-122"/>
                <a:ea typeface="Kaiti SC" charset="-122"/>
                <a:cs typeface="Kaiti SC" charset="-122"/>
              </a:rPr>
              <a:t>《</a:t>
            </a:r>
            <a:r>
              <a:rPr lang="zh-CN" altLang="en-US" sz="1800" b="1" dirty="0" smtClean="0">
                <a:solidFill>
                  <a:schemeClr val="bg2">
                    <a:lumMod val="25000"/>
                  </a:schemeClr>
                </a:solidFill>
                <a:latin typeface="Kaiti SC" charset="-122"/>
                <a:ea typeface="Kaiti SC" charset="-122"/>
                <a:cs typeface="Kaiti SC" charset="-122"/>
              </a:rPr>
              <a:t>新世界</a:t>
            </a:r>
            <a:r>
              <a:rPr lang="en-US" altLang="zh-CN" sz="1800" b="1" dirty="0" smtClean="0">
                <a:solidFill>
                  <a:schemeClr val="bg2">
                    <a:lumMod val="25000"/>
                  </a:schemeClr>
                </a:solidFill>
                <a:latin typeface="Kaiti SC" charset="-122"/>
                <a:ea typeface="Kaiti SC" charset="-122"/>
                <a:cs typeface="Kaiti SC" charset="-122"/>
              </a:rPr>
              <a:t>》</a:t>
            </a:r>
            <a:r>
              <a:rPr lang="zh-CN" altLang="en-US" sz="1800" b="1" dirty="0" smtClean="0">
                <a:solidFill>
                  <a:schemeClr val="bg2">
                    <a:lumMod val="25000"/>
                  </a:schemeClr>
                </a:solidFill>
                <a:latin typeface="Kaiti SC" charset="-122"/>
                <a:ea typeface="Kaiti SC" charset="-122"/>
                <a:cs typeface="Kaiti SC" charset="-122"/>
              </a:rPr>
              <a:t>、</a:t>
            </a:r>
            <a:r>
              <a:rPr lang="en-US" altLang="zh-CN" sz="1800" b="1" dirty="0" smtClean="0">
                <a:solidFill>
                  <a:schemeClr val="bg2">
                    <a:lumMod val="25000"/>
                  </a:schemeClr>
                </a:solidFill>
                <a:latin typeface="Kaiti SC" charset="-122"/>
                <a:ea typeface="Kaiti SC" charset="-122"/>
                <a:cs typeface="Kaiti SC" charset="-122"/>
              </a:rPr>
              <a:t>《</a:t>
            </a:r>
            <a:r>
              <a:rPr lang="zh-CN" altLang="en-US" sz="1800" b="1" dirty="0" smtClean="0">
                <a:solidFill>
                  <a:schemeClr val="bg2">
                    <a:lumMod val="25000"/>
                  </a:schemeClr>
                </a:solidFill>
                <a:latin typeface="Kaiti SC" charset="-122"/>
                <a:ea typeface="Kaiti SC" charset="-122"/>
                <a:cs typeface="Kaiti SC" charset="-122"/>
              </a:rPr>
              <a:t>全世界和谐</a:t>
            </a:r>
            <a:r>
              <a:rPr lang="en-US" altLang="zh-CN" sz="1800" b="1" dirty="0" smtClean="0">
                <a:solidFill>
                  <a:schemeClr val="bg2">
                    <a:lumMod val="25000"/>
                  </a:schemeClr>
                </a:solidFill>
                <a:latin typeface="Kaiti SC" charset="-122"/>
                <a:ea typeface="Kaiti SC" charset="-122"/>
                <a:cs typeface="Kaiti SC" charset="-122"/>
              </a:rPr>
              <a:t>》</a:t>
            </a:r>
            <a:r>
              <a:rPr lang="zh-CN" altLang="en-US" sz="1800" b="1" dirty="0" smtClean="0">
                <a:solidFill>
                  <a:schemeClr val="bg2">
                    <a:lumMod val="25000"/>
                  </a:schemeClr>
                </a:solidFill>
                <a:latin typeface="Kaiti SC" charset="-122"/>
                <a:ea typeface="Kaiti SC" charset="-122"/>
                <a:cs typeface="Kaiti SC" charset="-122"/>
              </a:rPr>
              <a:t>等</a:t>
            </a:r>
            <a:endParaRPr lang="zh-CN" altLang="en-US" sz="1800" b="1" dirty="0">
              <a:solidFill>
                <a:schemeClr val="bg2">
                  <a:lumMod val="25000"/>
                </a:schemeClr>
              </a:solidFill>
              <a:latin typeface="Kaiti SC" charset="-122"/>
              <a:ea typeface="Kaiti SC" charset="-122"/>
              <a:cs typeface="Kaiti SC" charset="-122"/>
            </a:endParaRPr>
          </a:p>
        </p:txBody>
      </p:sp>
      <p:sp>
        <p:nvSpPr>
          <p:cNvPr id="6" name="矩形 5"/>
          <p:cNvSpPr/>
          <p:nvPr/>
        </p:nvSpPr>
        <p:spPr>
          <a:xfrm>
            <a:off x="521641" y="5309636"/>
            <a:ext cx="10920117" cy="769441"/>
          </a:xfrm>
          <a:prstGeom prst="rect">
            <a:avLst/>
          </a:prstGeom>
        </p:spPr>
        <p:txBody>
          <a:bodyPr wrap="square">
            <a:spAutoFit/>
          </a:bodyPr>
          <a:lstStyle/>
          <a:p>
            <a:r>
              <a:rPr lang="zh-CN" altLang="en-US" sz="2400" b="1" dirty="0">
                <a:solidFill>
                  <a:srgbClr val="804A81"/>
                </a:solidFill>
                <a:latin typeface="Kaiti SC" charset="-122"/>
                <a:ea typeface="Kaiti SC" charset="-122"/>
                <a:cs typeface="Kaiti SC" charset="-122"/>
              </a:rPr>
              <a:t>“所谓臻于完善境界的文明制度只不过是一种人间地狱。”“是恢复了的</a:t>
            </a:r>
            <a:r>
              <a:rPr lang="zh-CN" altLang="en-US" sz="2400" b="1" dirty="0" smtClean="0">
                <a:solidFill>
                  <a:srgbClr val="804A81"/>
                </a:solidFill>
                <a:latin typeface="Kaiti SC" charset="-122"/>
                <a:ea typeface="Kaiti SC" charset="-122"/>
                <a:cs typeface="Kaiti SC" charset="-122"/>
              </a:rPr>
              <a:t>奴隶制度</a:t>
            </a:r>
            <a:r>
              <a:rPr lang="zh-CN" altLang="en-US" sz="2400" b="1" dirty="0">
                <a:solidFill>
                  <a:srgbClr val="804A81"/>
                </a:solidFill>
                <a:latin typeface="Kaiti SC" charset="-122"/>
                <a:ea typeface="Kaiti SC" charset="-122"/>
                <a:cs typeface="Kaiti SC" charset="-122"/>
              </a:rPr>
              <a:t>。</a:t>
            </a:r>
            <a:r>
              <a:rPr lang="zh-CN" altLang="en-US" sz="2400" b="1" dirty="0" smtClean="0">
                <a:solidFill>
                  <a:srgbClr val="804A81"/>
                </a:solidFill>
                <a:latin typeface="Kaiti SC" charset="-122"/>
                <a:ea typeface="Kaiti SC" charset="-122"/>
                <a:cs typeface="Kaiti SC" charset="-122"/>
              </a:rPr>
              <a:t>”</a:t>
            </a:r>
          </a:p>
          <a:p>
            <a:pPr algn="r"/>
            <a:r>
              <a:rPr lang="en-US" altLang="zh-CN" sz="2000" b="1" dirty="0" smtClean="0">
                <a:solidFill>
                  <a:srgbClr val="804A81"/>
                </a:solidFill>
                <a:latin typeface="Kaiti SC" charset="-122"/>
                <a:ea typeface="Kaiti SC" charset="-122"/>
                <a:cs typeface="Kaiti SC" charset="-122"/>
              </a:rPr>
              <a:t>——《</a:t>
            </a:r>
            <a:r>
              <a:rPr lang="zh-CN" altLang="en-US" sz="2000" b="1" dirty="0">
                <a:solidFill>
                  <a:srgbClr val="804A81"/>
                </a:solidFill>
                <a:latin typeface="Kaiti SC" charset="-122"/>
                <a:ea typeface="Kaiti SC" charset="-122"/>
                <a:cs typeface="Kaiti SC" charset="-122"/>
              </a:rPr>
              <a:t>傅立叶选集</a:t>
            </a:r>
            <a:r>
              <a:rPr lang="en-US" altLang="zh-CN" sz="2000" b="1" dirty="0">
                <a:solidFill>
                  <a:srgbClr val="804A81"/>
                </a:solidFill>
                <a:latin typeface="Kaiti SC" charset="-122"/>
                <a:ea typeface="Kaiti SC" charset="-122"/>
                <a:cs typeface="Kaiti SC" charset="-122"/>
              </a:rPr>
              <a:t>》</a:t>
            </a:r>
            <a:endParaRPr lang="zh-CN" altLang="en-US" sz="2000" b="1" dirty="0">
              <a:solidFill>
                <a:srgbClr val="804A81"/>
              </a:solidFill>
              <a:latin typeface="Kaiti SC" charset="-122"/>
              <a:ea typeface="Kaiti SC" charset="-122"/>
              <a:cs typeface="Kaiti SC" charset="-122"/>
            </a:endParaRPr>
          </a:p>
        </p:txBody>
      </p:sp>
    </p:spTree>
    <p:extLst>
      <p:ext uri="{BB962C8B-B14F-4D97-AF65-F5344CB8AC3E}">
        <p14:creationId xmlns:p14="http://schemas.microsoft.com/office/powerpoint/2010/main" val="1952510093"/>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0"/>
            <a:ext cx="5981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早期空想社会主义者：傅立叶</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846" y="1587498"/>
            <a:ext cx="4630058" cy="3241041"/>
          </a:xfrm>
          <a:prstGeom prst="rect">
            <a:avLst/>
          </a:prstGeom>
        </p:spPr>
      </p:pic>
      <p:sp>
        <p:nvSpPr>
          <p:cNvPr id="4" name="文本框 3"/>
          <p:cNvSpPr txBox="1"/>
          <p:nvPr/>
        </p:nvSpPr>
        <p:spPr>
          <a:xfrm>
            <a:off x="5258229" y="4815840"/>
            <a:ext cx="1261884" cy="523220"/>
          </a:xfrm>
          <a:prstGeom prst="rect">
            <a:avLst/>
          </a:prstGeom>
          <a:noFill/>
        </p:spPr>
        <p:txBody>
          <a:bodyPr wrap="none" rtlCol="0">
            <a:spAutoFit/>
          </a:bodyPr>
          <a:lstStyle/>
          <a:p>
            <a:r>
              <a:rPr kumimoji="1" lang="zh-CN" altLang="en-US" sz="2800" b="1" dirty="0" smtClean="0">
                <a:latin typeface="Kaiti SC" charset="-122"/>
                <a:ea typeface="Kaiti SC" charset="-122"/>
                <a:cs typeface="Kaiti SC" charset="-122"/>
              </a:rPr>
              <a:t>法朗吉</a:t>
            </a:r>
            <a:endParaRPr kumimoji="1" lang="zh-CN" altLang="en-US" sz="2800" b="1" dirty="0">
              <a:latin typeface="Kaiti SC" charset="-122"/>
              <a:ea typeface="Kaiti SC" charset="-122"/>
              <a:cs typeface="Kaiti SC" charset="-122"/>
            </a:endParaRPr>
          </a:p>
        </p:txBody>
      </p:sp>
      <p:sp>
        <p:nvSpPr>
          <p:cNvPr id="5" name="矩形 4"/>
          <p:cNvSpPr/>
          <p:nvPr/>
        </p:nvSpPr>
        <p:spPr>
          <a:xfrm>
            <a:off x="4504372" y="940602"/>
            <a:ext cx="2954655" cy="461665"/>
          </a:xfrm>
          <a:prstGeom prst="rect">
            <a:avLst/>
          </a:prstGeom>
        </p:spPr>
        <p:txBody>
          <a:bodyPr wrap="none">
            <a:spAutoFit/>
          </a:bodyPr>
          <a:lstStyle/>
          <a:p>
            <a:r>
              <a:rPr lang="zh-CN" altLang="zh-CN" sz="2400" b="1" dirty="0">
                <a:solidFill>
                  <a:srgbClr val="804A81"/>
                </a:solidFill>
                <a:latin typeface="Kaiti SC" charset="-122"/>
                <a:ea typeface="Kaiti SC" charset="-122"/>
                <a:cs typeface="Kaiti SC" charset="-122"/>
              </a:rPr>
              <a:t>如何改造这个社会？</a:t>
            </a:r>
            <a:endParaRPr lang="zh-CN" altLang="en-US" sz="2400" b="1" dirty="0">
              <a:solidFill>
                <a:srgbClr val="804A81"/>
              </a:solidFill>
            </a:endParaRPr>
          </a:p>
        </p:txBody>
      </p:sp>
      <p:sp>
        <p:nvSpPr>
          <p:cNvPr id="6" name="矩形 5"/>
          <p:cNvSpPr/>
          <p:nvPr/>
        </p:nvSpPr>
        <p:spPr>
          <a:xfrm>
            <a:off x="211968" y="1368742"/>
            <a:ext cx="3465976" cy="3970318"/>
          </a:xfrm>
          <a:prstGeom prst="rect">
            <a:avLst/>
          </a:prstGeom>
        </p:spPr>
        <p:txBody>
          <a:bodyPr wrap="square">
            <a:spAutoFit/>
          </a:bodyPr>
          <a:lstStyle/>
          <a:p>
            <a:pPr algn="just"/>
            <a:r>
              <a:rPr lang="zh-CN" altLang="en-US" b="1" dirty="0" smtClean="0">
                <a:solidFill>
                  <a:srgbClr val="001E1D"/>
                </a:solidFill>
                <a:latin typeface="Kaiti SC" charset="-122"/>
                <a:ea typeface="Kaiti SC" charset="-122"/>
                <a:cs typeface="Kaiti SC" charset="-122"/>
              </a:rPr>
              <a:t>（</a:t>
            </a:r>
            <a:r>
              <a:rPr lang="en-US" altLang="zh-CN" b="1" dirty="0" smtClean="0">
                <a:solidFill>
                  <a:srgbClr val="001E1D"/>
                </a:solidFill>
                <a:latin typeface="Kaiti SC" charset="-122"/>
                <a:ea typeface="Kaiti SC" charset="-122"/>
                <a:cs typeface="Kaiti SC" charset="-122"/>
              </a:rPr>
              <a:t>1</a:t>
            </a:r>
            <a:r>
              <a:rPr lang="zh-CN" altLang="en-US" b="1" dirty="0" smtClean="0">
                <a:solidFill>
                  <a:srgbClr val="001E1D"/>
                </a:solidFill>
                <a:latin typeface="Kaiti SC" charset="-122"/>
                <a:ea typeface="Kaiti SC" charset="-122"/>
                <a:cs typeface="Kaiti SC" charset="-122"/>
              </a:rPr>
              <a:t>）</a:t>
            </a:r>
            <a:r>
              <a:rPr lang="zh-CN" altLang="zh-CN" b="1" dirty="0" smtClean="0">
                <a:solidFill>
                  <a:srgbClr val="001E1D"/>
                </a:solidFill>
                <a:latin typeface="Kaiti SC" charset="-122"/>
                <a:ea typeface="Kaiti SC" charset="-122"/>
                <a:cs typeface="Kaiti SC" charset="-122"/>
              </a:rPr>
              <a:t>他</a:t>
            </a:r>
            <a:r>
              <a:rPr lang="zh-CN" altLang="zh-CN" b="1" dirty="0">
                <a:solidFill>
                  <a:srgbClr val="001E1D"/>
                </a:solidFill>
                <a:latin typeface="Kaiti SC" charset="-122"/>
                <a:ea typeface="Kaiti SC" charset="-122"/>
                <a:cs typeface="Kaiti SC" charset="-122"/>
              </a:rPr>
              <a:t>主张消灭文明制度，建立和谐制度。在和谐制度中，人民按性格组成协作社即“法朗吉”，人人可按兴趣爱好从事工作，而且可以随时变换工作</a:t>
            </a:r>
            <a:r>
              <a:rPr lang="zh-CN" altLang="zh-CN" b="1" dirty="0" smtClean="0">
                <a:solidFill>
                  <a:srgbClr val="001E1D"/>
                </a:solidFill>
                <a:latin typeface="Kaiti SC" charset="-122"/>
                <a:ea typeface="Kaiti SC" charset="-122"/>
                <a:cs typeface="Kaiti SC" charset="-122"/>
              </a:rPr>
              <a:t>。法郎</a:t>
            </a:r>
            <a:r>
              <a:rPr lang="zh-CN" altLang="zh-CN" b="1" dirty="0">
                <a:solidFill>
                  <a:srgbClr val="001E1D"/>
                </a:solidFill>
                <a:latin typeface="Kaiti SC" charset="-122"/>
                <a:ea typeface="Kaiti SC" charset="-122"/>
                <a:cs typeface="Kaiti SC" charset="-122"/>
              </a:rPr>
              <a:t>吉的产品按劳动、资本和才能分配，人人都可入股成为资本家从而消灭阶级对立</a:t>
            </a:r>
            <a:r>
              <a:rPr lang="zh-CN" altLang="zh-CN" b="1" dirty="0" smtClean="0">
                <a:solidFill>
                  <a:srgbClr val="001E1D"/>
                </a:solidFill>
                <a:latin typeface="Kaiti SC" charset="-122"/>
                <a:ea typeface="Kaiti SC" charset="-122"/>
                <a:cs typeface="Kaiti SC" charset="-122"/>
              </a:rPr>
              <a:t>。</a:t>
            </a:r>
            <a:endParaRPr lang="zh-CN" altLang="en-US" b="1" dirty="0" smtClean="0">
              <a:solidFill>
                <a:srgbClr val="001E1D"/>
              </a:solidFill>
              <a:latin typeface="Kaiti SC" charset="-122"/>
              <a:ea typeface="Kaiti SC" charset="-122"/>
              <a:cs typeface="Kaiti SC" charset="-122"/>
            </a:endParaRPr>
          </a:p>
          <a:p>
            <a:pPr algn="just"/>
            <a:endParaRPr lang="zh-CN" altLang="en-US" b="1" dirty="0">
              <a:solidFill>
                <a:srgbClr val="001E1D"/>
              </a:solidFill>
              <a:latin typeface="Kaiti SC" charset="-122"/>
              <a:ea typeface="Kaiti SC" charset="-122"/>
              <a:cs typeface="Kaiti SC" charset="-122"/>
            </a:endParaRPr>
          </a:p>
          <a:p>
            <a:pPr algn="just"/>
            <a:r>
              <a:rPr lang="zh-CN" altLang="en-US" b="1" dirty="0" smtClean="0">
                <a:solidFill>
                  <a:srgbClr val="001E1D"/>
                </a:solidFill>
                <a:latin typeface="Kaiti SC" charset="-122"/>
                <a:ea typeface="Kaiti SC" charset="-122"/>
                <a:cs typeface="Kaiti SC" charset="-122"/>
              </a:rPr>
              <a:t>（</a:t>
            </a:r>
            <a:r>
              <a:rPr lang="en-US" altLang="zh-CN" b="1" dirty="0" smtClean="0">
                <a:solidFill>
                  <a:srgbClr val="001E1D"/>
                </a:solidFill>
                <a:latin typeface="Kaiti SC" charset="-122"/>
                <a:ea typeface="Kaiti SC" charset="-122"/>
                <a:cs typeface="Kaiti SC" charset="-122"/>
              </a:rPr>
              <a:t>2</a:t>
            </a:r>
            <a:r>
              <a:rPr lang="zh-CN" altLang="en-US" b="1" dirty="0" smtClean="0">
                <a:solidFill>
                  <a:srgbClr val="001E1D"/>
                </a:solidFill>
                <a:latin typeface="Kaiti SC" charset="-122"/>
                <a:ea typeface="Kaiti SC" charset="-122"/>
                <a:cs typeface="Kaiti SC" charset="-122"/>
              </a:rPr>
              <a:t>）</a:t>
            </a:r>
            <a:r>
              <a:rPr lang="zh-CN" altLang="zh-CN" b="1" dirty="0" smtClean="0">
                <a:solidFill>
                  <a:srgbClr val="001E1D"/>
                </a:solidFill>
                <a:latin typeface="Kaiti SC" charset="-122"/>
                <a:ea typeface="Kaiti SC" charset="-122"/>
                <a:cs typeface="Kaiti SC" charset="-122"/>
              </a:rPr>
              <a:t>协作</a:t>
            </a:r>
            <a:r>
              <a:rPr lang="zh-CN" altLang="zh-CN" b="1" dirty="0">
                <a:solidFill>
                  <a:srgbClr val="001E1D"/>
                </a:solidFill>
                <a:latin typeface="Kaiti SC" charset="-122"/>
                <a:ea typeface="Kaiti SC" charset="-122"/>
                <a:cs typeface="Kaiti SC" charset="-122"/>
              </a:rPr>
              <a:t>制度将把教育与生产劳动结合起来，妇女将获得完全解放，城乡差别和对立也将消失。但傅立叶不主张实行社会革命而只是期待富人慷慨解囊</a:t>
            </a:r>
            <a:r>
              <a:rPr lang="zh-CN" altLang="zh-CN" dirty="0">
                <a:solidFill>
                  <a:srgbClr val="001E1D"/>
                </a:solidFill>
                <a:latin typeface="Kaiti SC" charset="-122"/>
                <a:ea typeface="Kaiti SC" charset="-122"/>
                <a:cs typeface="Kaiti SC" charset="-122"/>
              </a:rPr>
              <a:t>。 </a:t>
            </a:r>
            <a:endParaRPr lang="zh-CN" altLang="en-US" dirty="0"/>
          </a:p>
        </p:txBody>
      </p:sp>
      <p:sp>
        <p:nvSpPr>
          <p:cNvPr id="7" name="矩形 6"/>
          <p:cNvSpPr/>
          <p:nvPr/>
        </p:nvSpPr>
        <p:spPr>
          <a:xfrm>
            <a:off x="8657508" y="1402267"/>
            <a:ext cx="3267791" cy="2585323"/>
          </a:xfrm>
          <a:prstGeom prst="rect">
            <a:avLst/>
          </a:prstGeom>
        </p:spPr>
        <p:txBody>
          <a:bodyPr wrap="square">
            <a:spAutoFit/>
          </a:bodyPr>
          <a:lstStyle/>
          <a:p>
            <a:pPr algn="just">
              <a:lnSpc>
                <a:spcPct val="90000"/>
              </a:lnSpc>
            </a:pPr>
            <a:r>
              <a:rPr lang="zh-CN" altLang="en-US" b="1" dirty="0" smtClean="0">
                <a:solidFill>
                  <a:srgbClr val="001E1D"/>
                </a:solidFill>
                <a:latin typeface="Kaiti SC" charset="-122"/>
                <a:ea typeface="Kaiti SC" charset="-122"/>
                <a:cs typeface="Kaiti SC" charset="-122"/>
              </a:rPr>
              <a:t>（</a:t>
            </a:r>
            <a:r>
              <a:rPr lang="en-US" altLang="zh-CN" b="1" dirty="0" smtClean="0">
                <a:solidFill>
                  <a:srgbClr val="001E1D"/>
                </a:solidFill>
                <a:latin typeface="Kaiti SC" charset="-122"/>
                <a:ea typeface="Kaiti SC" charset="-122"/>
                <a:cs typeface="Kaiti SC" charset="-122"/>
              </a:rPr>
              <a:t>3</a:t>
            </a:r>
            <a:r>
              <a:rPr lang="zh-CN" altLang="en-US" b="1" dirty="0" smtClean="0">
                <a:solidFill>
                  <a:srgbClr val="001E1D"/>
                </a:solidFill>
                <a:latin typeface="Kaiti SC" charset="-122"/>
                <a:ea typeface="Kaiti SC" charset="-122"/>
                <a:cs typeface="Kaiti SC" charset="-122"/>
              </a:rPr>
              <a:t>）</a:t>
            </a:r>
            <a:r>
              <a:rPr lang="zh-CN" altLang="zh-CN" b="1" dirty="0" smtClean="0">
                <a:solidFill>
                  <a:srgbClr val="001E1D"/>
                </a:solidFill>
                <a:latin typeface="Kaiti SC" charset="-122"/>
                <a:ea typeface="Kaiti SC" charset="-122"/>
                <a:cs typeface="Kaiti SC" charset="-122"/>
              </a:rPr>
              <a:t>他</a:t>
            </a:r>
            <a:r>
              <a:rPr lang="zh-CN" altLang="zh-CN" b="1" dirty="0">
                <a:solidFill>
                  <a:srgbClr val="001E1D"/>
                </a:solidFill>
                <a:latin typeface="Kaiti SC" charset="-122"/>
                <a:ea typeface="Kaiti SC" charset="-122"/>
                <a:cs typeface="Kaiti SC" charset="-122"/>
              </a:rPr>
              <a:t>认为要实现和谐制度，必须具备两个条件：“第一，要创造大规模的生产、高度的科学和优美</a:t>
            </a:r>
            <a:r>
              <a:rPr lang="zh-CN" altLang="zh-CN" b="1" dirty="0" smtClean="0">
                <a:solidFill>
                  <a:srgbClr val="001E1D"/>
                </a:solidFill>
                <a:latin typeface="Kaiti SC" charset="-122"/>
                <a:ea typeface="Kaiti SC" charset="-122"/>
                <a:cs typeface="Kaiti SC" charset="-122"/>
              </a:rPr>
              <a:t>的艺术</a:t>
            </a:r>
            <a:r>
              <a:rPr lang="zh-CN" altLang="zh-CN" b="1" dirty="0">
                <a:solidFill>
                  <a:srgbClr val="001E1D"/>
                </a:solidFill>
                <a:latin typeface="Kaiti SC" charset="-122"/>
                <a:ea typeface="Kaiti SC" charset="-122"/>
                <a:cs typeface="Kaiti SC" charset="-122"/>
              </a:rPr>
              <a:t>；第二，要发明这种与分散经营相反的协作机构，即经济的新世界”</a:t>
            </a:r>
            <a:r>
              <a:rPr lang="zh-CN" altLang="zh-CN" b="1" dirty="0" smtClean="0">
                <a:solidFill>
                  <a:srgbClr val="001E1D"/>
                </a:solidFill>
                <a:latin typeface="Kaiti SC" charset="-122"/>
                <a:ea typeface="Kaiti SC" charset="-122"/>
                <a:cs typeface="Kaiti SC" charset="-122"/>
              </a:rPr>
              <a:t>。</a:t>
            </a:r>
            <a:r>
              <a:rPr lang="zh-CN" altLang="zh-CN" b="1" dirty="0">
                <a:solidFill>
                  <a:srgbClr val="001E1D"/>
                </a:solidFill>
                <a:latin typeface="Kaiti SC" charset="-122"/>
                <a:ea typeface="Kaiti SC" charset="-122"/>
                <a:cs typeface="Kaiti SC" charset="-122"/>
              </a:rPr>
              <a:t>其中第一个条件已经做到，已经为和谐制度准备了必须的条件。而他的历史任务便是创造第二个条件。</a:t>
            </a:r>
          </a:p>
        </p:txBody>
      </p:sp>
      <p:sp>
        <p:nvSpPr>
          <p:cNvPr id="8" name="矩形 7"/>
          <p:cNvSpPr/>
          <p:nvPr/>
        </p:nvSpPr>
        <p:spPr>
          <a:xfrm>
            <a:off x="8627095" y="4220340"/>
            <a:ext cx="3191591" cy="840230"/>
          </a:xfrm>
          <a:prstGeom prst="rect">
            <a:avLst/>
          </a:prstGeom>
        </p:spPr>
        <p:txBody>
          <a:bodyPr wrap="square">
            <a:spAutoFit/>
          </a:bodyPr>
          <a:lstStyle/>
          <a:p>
            <a:pPr algn="just">
              <a:lnSpc>
                <a:spcPct val="90000"/>
              </a:lnSpc>
            </a:pPr>
            <a:r>
              <a:rPr lang="zh-CN" altLang="en-US" b="1" dirty="0" smtClean="0">
                <a:solidFill>
                  <a:srgbClr val="001E1D"/>
                </a:solidFill>
                <a:latin typeface="Kaiti SC" charset="-122"/>
                <a:ea typeface="Kaiti SC" charset="-122"/>
                <a:cs typeface="Kaiti SC" charset="-122"/>
              </a:rPr>
              <a:t>（</a:t>
            </a:r>
            <a:r>
              <a:rPr lang="en-US" altLang="zh-CN" b="1" dirty="0" smtClean="0">
                <a:solidFill>
                  <a:srgbClr val="001E1D"/>
                </a:solidFill>
                <a:latin typeface="Kaiti SC" charset="-122"/>
                <a:ea typeface="Kaiti SC" charset="-122"/>
                <a:cs typeface="Kaiti SC" charset="-122"/>
              </a:rPr>
              <a:t>4</a:t>
            </a:r>
            <a:r>
              <a:rPr lang="zh-CN" altLang="en-US" b="1" dirty="0" smtClean="0">
                <a:solidFill>
                  <a:srgbClr val="001E1D"/>
                </a:solidFill>
                <a:latin typeface="Kaiti SC" charset="-122"/>
                <a:ea typeface="Kaiti SC" charset="-122"/>
                <a:cs typeface="Kaiti SC" charset="-122"/>
              </a:rPr>
              <a:t>）</a:t>
            </a:r>
            <a:r>
              <a:rPr lang="zh-CN" altLang="zh-CN" b="1" dirty="0" smtClean="0">
                <a:solidFill>
                  <a:srgbClr val="001E1D"/>
                </a:solidFill>
                <a:latin typeface="Kaiti SC" charset="-122"/>
                <a:ea typeface="Kaiti SC" charset="-122"/>
                <a:cs typeface="Kaiti SC" charset="-122"/>
              </a:rPr>
              <a:t>为此</a:t>
            </a:r>
            <a:r>
              <a:rPr lang="zh-CN" altLang="zh-CN" b="1" dirty="0">
                <a:solidFill>
                  <a:srgbClr val="001E1D"/>
                </a:solidFill>
                <a:latin typeface="Kaiti SC" charset="-122"/>
                <a:ea typeface="Kaiti SC" charset="-122"/>
                <a:cs typeface="Kaiti SC" charset="-122"/>
              </a:rPr>
              <a:t>，他怀着极大的热情详细规划并进行实验。但是由于其空想性，试验失败</a:t>
            </a:r>
            <a:r>
              <a:rPr lang="zh-CN" altLang="zh-CN" b="1" dirty="0" smtClean="0">
                <a:solidFill>
                  <a:srgbClr val="001E1D"/>
                </a:solidFill>
                <a:latin typeface="Kaiti SC" charset="-122"/>
                <a:ea typeface="Kaiti SC" charset="-122"/>
                <a:cs typeface="Kaiti SC" charset="-122"/>
              </a:rPr>
              <a:t>。</a:t>
            </a:r>
            <a:endParaRPr lang="zh-CN" altLang="zh-CN" b="1" dirty="0">
              <a:solidFill>
                <a:srgbClr val="001E1D"/>
              </a:solidFill>
              <a:latin typeface="Kaiti SC" charset="-122"/>
              <a:ea typeface="Kaiti SC" charset="-122"/>
              <a:cs typeface="Kaiti SC" charset="-122"/>
            </a:endParaRPr>
          </a:p>
        </p:txBody>
      </p:sp>
      <p:sp>
        <p:nvSpPr>
          <p:cNvPr id="9" name="矩形 8"/>
          <p:cNvSpPr/>
          <p:nvPr/>
        </p:nvSpPr>
        <p:spPr>
          <a:xfrm>
            <a:off x="3387377" y="5293320"/>
            <a:ext cx="5494995" cy="1200329"/>
          </a:xfrm>
          <a:prstGeom prst="rect">
            <a:avLst/>
          </a:prstGeom>
        </p:spPr>
        <p:txBody>
          <a:bodyPr wrap="square">
            <a:spAutoFit/>
          </a:bodyPr>
          <a:lstStyle/>
          <a:p>
            <a:pPr algn="just"/>
            <a:r>
              <a:rPr lang="zh-CN" altLang="en-US" b="1" dirty="0" smtClean="0">
                <a:solidFill>
                  <a:srgbClr val="001E1D"/>
                </a:solidFill>
                <a:latin typeface="Kaiti SC" charset="-122"/>
                <a:ea typeface="Kaiti SC" charset="-122"/>
                <a:cs typeface="Kaiti SC" charset="-122"/>
              </a:rPr>
              <a:t>（</a:t>
            </a:r>
            <a:r>
              <a:rPr lang="en-US" altLang="zh-CN" b="1" dirty="0" smtClean="0">
                <a:solidFill>
                  <a:srgbClr val="001E1D"/>
                </a:solidFill>
                <a:latin typeface="Kaiti SC" charset="-122"/>
                <a:ea typeface="Kaiti SC" charset="-122"/>
                <a:cs typeface="Kaiti SC" charset="-122"/>
              </a:rPr>
              <a:t>5</a:t>
            </a:r>
            <a:r>
              <a:rPr lang="zh-CN" altLang="en-US" b="1" dirty="0" smtClean="0">
                <a:solidFill>
                  <a:srgbClr val="001E1D"/>
                </a:solidFill>
                <a:latin typeface="Kaiti SC" charset="-122"/>
                <a:ea typeface="Kaiti SC" charset="-122"/>
                <a:cs typeface="Kaiti SC" charset="-122"/>
              </a:rPr>
              <a:t>）</a:t>
            </a:r>
            <a:r>
              <a:rPr lang="zh-CN" altLang="zh-CN" b="1" dirty="0" smtClean="0">
                <a:solidFill>
                  <a:srgbClr val="001E1D"/>
                </a:solidFill>
                <a:latin typeface="Kaiti SC" charset="-122"/>
                <a:ea typeface="Kaiti SC" charset="-122"/>
                <a:cs typeface="Kaiti SC" charset="-122"/>
              </a:rPr>
              <a:t>他</a:t>
            </a:r>
            <a:r>
              <a:rPr lang="zh-CN" altLang="zh-CN" b="1" dirty="0">
                <a:solidFill>
                  <a:srgbClr val="001E1D"/>
                </a:solidFill>
                <a:latin typeface="Kaiti SC" charset="-122"/>
                <a:ea typeface="Kaiti SC" charset="-122"/>
                <a:cs typeface="Kaiti SC" charset="-122"/>
              </a:rPr>
              <a:t>坚决反对禁欲主义和绝对平均主义，将妇女的解放程度作为衡量普遍解放的尺度，在人类历史中第一次预见到资本主义生产过剩而引起的经济危机。这些对于其他空想社会主义者来说是一个长足的进步。</a:t>
            </a:r>
            <a:endParaRPr lang="zh-CN" altLang="en-US" dirty="0"/>
          </a:p>
        </p:txBody>
      </p:sp>
    </p:spTree>
    <p:extLst>
      <p:ext uri="{BB962C8B-B14F-4D97-AF65-F5344CB8AC3E}">
        <p14:creationId xmlns:p14="http://schemas.microsoft.com/office/powerpoint/2010/main" val="139523244"/>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5981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早期空想社会主义者：欧文</a:t>
            </a:r>
            <a:endParaRPr kumimoji="1" lang="zh-CN" altLang="en-US" sz="3200" b="1" dirty="0">
              <a:latin typeface="Kaiti SC" charset="-122"/>
              <a:ea typeface="Kaiti SC" charset="-122"/>
              <a:cs typeface="Kaiti SC" charset="-122"/>
            </a:endParaRPr>
          </a:p>
        </p:txBody>
      </p:sp>
      <p:grpSp>
        <p:nvGrpSpPr>
          <p:cNvPr id="7" name="组合 59"/>
          <p:cNvGrpSpPr/>
          <p:nvPr/>
        </p:nvGrpSpPr>
        <p:grpSpPr>
          <a:xfrm>
            <a:off x="920750" y="1638697"/>
            <a:ext cx="10299700" cy="3038779"/>
            <a:chOff x="1264428" y="1152525"/>
            <a:chExt cx="6847285" cy="2795588"/>
          </a:xfrm>
        </p:grpSpPr>
        <p:sp>
          <p:nvSpPr>
            <p:cNvPr id="8" name="圆角矩形 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9" name="圆角矩形 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0" name="内容占位符 2"/>
          <p:cNvSpPr txBox="1">
            <a:spLocks/>
          </p:cNvSpPr>
          <p:nvPr/>
        </p:nvSpPr>
        <p:spPr>
          <a:xfrm>
            <a:off x="1343918" y="4028917"/>
            <a:ext cx="8481202" cy="828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0129" y="240653"/>
            <a:ext cx="2950188" cy="3633741"/>
          </a:xfrm>
          <a:prstGeom prst="rect">
            <a:avLst/>
          </a:prstGeom>
          <a:effectLst>
            <a:softEdge rad="584200"/>
          </a:effectLst>
        </p:spPr>
      </p:pic>
      <p:sp>
        <p:nvSpPr>
          <p:cNvPr id="5" name="矩形 4"/>
          <p:cNvSpPr/>
          <p:nvPr/>
        </p:nvSpPr>
        <p:spPr>
          <a:xfrm>
            <a:off x="1558990" y="1984977"/>
            <a:ext cx="7165910" cy="2492990"/>
          </a:xfrm>
          <a:prstGeom prst="rect">
            <a:avLst/>
          </a:prstGeom>
        </p:spPr>
        <p:txBody>
          <a:bodyPr wrap="square">
            <a:spAutoFit/>
          </a:bodyPr>
          <a:lstStyle/>
          <a:p>
            <a:pPr algn="just"/>
            <a:r>
              <a:rPr lang="zh-CN" altLang="en-US" sz="2400" b="1" dirty="0">
                <a:solidFill>
                  <a:srgbClr val="7F4980"/>
                </a:solidFill>
                <a:latin typeface="Kaiti SC" charset="-122"/>
                <a:ea typeface="Kaiti SC" charset="-122"/>
                <a:cs typeface="Kaiti SC" charset="-122"/>
              </a:rPr>
              <a:t>罗伯特</a:t>
            </a:r>
            <a:r>
              <a:rPr lang="en-US" altLang="zh-CN" sz="2400" b="1" dirty="0">
                <a:solidFill>
                  <a:srgbClr val="7F4980"/>
                </a:solidFill>
                <a:latin typeface="Kaiti SC" charset="-122"/>
                <a:ea typeface="Kaiti SC" charset="-122"/>
                <a:cs typeface="Kaiti SC" charset="-122"/>
              </a:rPr>
              <a:t>·</a:t>
            </a:r>
            <a:r>
              <a:rPr lang="zh-CN" altLang="en-US" sz="2400" b="1" dirty="0">
                <a:solidFill>
                  <a:srgbClr val="7F4980"/>
                </a:solidFill>
                <a:latin typeface="Kaiti SC" charset="-122"/>
                <a:ea typeface="Kaiti SC" charset="-122"/>
                <a:cs typeface="Kaiti SC" charset="-122"/>
              </a:rPr>
              <a:t>欧文</a:t>
            </a:r>
            <a:r>
              <a:rPr lang="en-US" altLang="zh-CN" sz="2000" b="1" dirty="0">
                <a:solidFill>
                  <a:srgbClr val="001E1D"/>
                </a:solidFill>
                <a:latin typeface="Kaiti SC" charset="-122"/>
                <a:ea typeface="Kaiti SC" charset="-122"/>
                <a:cs typeface="Kaiti SC" charset="-122"/>
              </a:rPr>
              <a:t>(</a:t>
            </a:r>
            <a:r>
              <a:rPr lang="en-US" altLang="zh-CN" sz="2000" b="1" dirty="0" smtClean="0">
                <a:solidFill>
                  <a:srgbClr val="001E1D"/>
                </a:solidFill>
                <a:latin typeface="Kaiti SC" charset="-122"/>
                <a:ea typeface="Kaiti SC" charset="-122"/>
                <a:cs typeface="Kaiti SC" charset="-122"/>
              </a:rPr>
              <a:t>1771—1858)</a:t>
            </a:r>
            <a:r>
              <a:rPr lang="zh-CN" altLang="en-US" sz="2000" b="1" dirty="0" smtClean="0">
                <a:solidFill>
                  <a:srgbClr val="001E1D"/>
                </a:solidFill>
                <a:latin typeface="Kaiti SC" charset="-122"/>
                <a:ea typeface="Kaiti SC" charset="-122"/>
                <a:cs typeface="Kaiti SC" charset="-122"/>
              </a:rPr>
              <a:t>是英国</a:t>
            </a:r>
            <a:r>
              <a:rPr lang="zh-CN" altLang="en-US" sz="2000" b="1" dirty="0">
                <a:solidFill>
                  <a:srgbClr val="001E1D"/>
                </a:solidFill>
                <a:latin typeface="Kaiti SC" charset="-122"/>
                <a:ea typeface="Kaiti SC" charset="-122"/>
                <a:cs typeface="Kaiti SC" charset="-122"/>
              </a:rPr>
              <a:t>著名的空想社会主义</a:t>
            </a:r>
            <a:r>
              <a:rPr lang="zh-CN" altLang="en-US" sz="2000" b="1" dirty="0" smtClean="0">
                <a:solidFill>
                  <a:srgbClr val="001E1D"/>
                </a:solidFill>
                <a:latin typeface="Kaiti SC" charset="-122"/>
                <a:ea typeface="Kaiti SC" charset="-122"/>
                <a:cs typeface="Kaiti SC" charset="-122"/>
              </a:rPr>
              <a:t>实践家。</a:t>
            </a:r>
          </a:p>
          <a:p>
            <a:pPr algn="just"/>
            <a:r>
              <a:rPr lang="zh-CN" altLang="en-US" sz="2000" b="1" dirty="0" smtClean="0">
                <a:solidFill>
                  <a:srgbClr val="001E1D"/>
                </a:solidFill>
                <a:latin typeface="Kaiti SC" charset="-122"/>
                <a:ea typeface="Kaiti SC" charset="-122"/>
                <a:cs typeface="Kaiti SC" charset="-122"/>
              </a:rPr>
              <a:t>他</a:t>
            </a:r>
            <a:r>
              <a:rPr lang="zh-CN" altLang="en-US" sz="2000" b="1" dirty="0">
                <a:solidFill>
                  <a:srgbClr val="001E1D"/>
                </a:solidFill>
                <a:latin typeface="Kaiti SC" charset="-122"/>
                <a:ea typeface="Kaiti SC" charset="-122"/>
                <a:cs typeface="Kaiti SC" charset="-122"/>
              </a:rPr>
              <a:t>的思想是在实践中形成的，这使得他对资本主义的批判触及到了制度的根基</a:t>
            </a:r>
            <a:r>
              <a:rPr lang="zh-CN" altLang="en-US" sz="2000" b="1" dirty="0" smtClean="0">
                <a:solidFill>
                  <a:srgbClr val="001E1D"/>
                </a:solidFill>
                <a:latin typeface="Kaiti SC" charset="-122"/>
                <a:ea typeface="Kaiti SC" charset="-122"/>
                <a:cs typeface="Kaiti SC" charset="-122"/>
              </a:rPr>
              <a:t>。</a:t>
            </a:r>
          </a:p>
          <a:p>
            <a:pPr marL="342900" indent="-342900" algn="just">
              <a:buClr>
                <a:srgbClr val="804A81"/>
              </a:buClr>
              <a:buFont typeface="Wingdings" charset="2"/>
              <a:buChar char="Ø"/>
            </a:pPr>
            <a:r>
              <a:rPr lang="en-US" altLang="zh-CN" b="1" dirty="0" smtClean="0">
                <a:solidFill>
                  <a:srgbClr val="001E1D"/>
                </a:solidFill>
                <a:latin typeface="Kaiti SC" charset="-122"/>
                <a:ea typeface="Kaiti SC" charset="-122"/>
                <a:cs typeface="Kaiti SC" charset="-122"/>
              </a:rPr>
              <a:t>《</a:t>
            </a:r>
            <a:r>
              <a:rPr lang="zh-CN" altLang="en-US" b="1" dirty="0">
                <a:solidFill>
                  <a:srgbClr val="001E1D"/>
                </a:solidFill>
                <a:latin typeface="Kaiti SC" charset="-122"/>
                <a:ea typeface="Kaiti SC" charset="-122"/>
                <a:cs typeface="Kaiti SC" charset="-122"/>
              </a:rPr>
              <a:t>致拉纳克郡报告</a:t>
            </a:r>
            <a:r>
              <a:rPr lang="en-US" altLang="zh-CN" b="1" dirty="0" smtClean="0">
                <a:solidFill>
                  <a:srgbClr val="001E1D"/>
                </a:solidFill>
                <a:latin typeface="Kaiti SC" charset="-122"/>
                <a:ea typeface="Kaiti SC" charset="-122"/>
                <a:cs typeface="Kaiti SC" charset="-122"/>
              </a:rPr>
              <a:t>》</a:t>
            </a:r>
            <a:endParaRPr lang="zh-CN" altLang="en-US" b="1" dirty="0" smtClean="0">
              <a:solidFill>
                <a:srgbClr val="001E1D"/>
              </a:solidFill>
              <a:latin typeface="Kaiti SC" charset="-122"/>
              <a:ea typeface="Kaiti SC" charset="-122"/>
              <a:cs typeface="Kaiti SC" charset="-122"/>
            </a:endParaRPr>
          </a:p>
          <a:p>
            <a:pPr marL="342900" indent="-342900" algn="just">
              <a:buClr>
                <a:srgbClr val="804A81"/>
              </a:buClr>
              <a:buFont typeface="Wingdings" charset="2"/>
              <a:buChar char="Ø"/>
            </a:pPr>
            <a:r>
              <a:rPr lang="en-US" altLang="zh-CN" b="1" dirty="0" smtClean="0">
                <a:solidFill>
                  <a:srgbClr val="001E1D"/>
                </a:solidFill>
                <a:latin typeface="Kaiti SC" charset="-122"/>
                <a:ea typeface="Kaiti SC" charset="-122"/>
                <a:cs typeface="Kaiti SC" charset="-122"/>
              </a:rPr>
              <a:t>《</a:t>
            </a:r>
            <a:r>
              <a:rPr lang="zh-CN" altLang="en-US" b="1" dirty="0">
                <a:solidFill>
                  <a:srgbClr val="001E1D"/>
                </a:solidFill>
                <a:latin typeface="Kaiti SC" charset="-122"/>
                <a:ea typeface="Kaiti SC" charset="-122"/>
                <a:cs typeface="Kaiti SC" charset="-122"/>
              </a:rPr>
              <a:t>新世界观，或人类性格的形成</a:t>
            </a:r>
            <a:r>
              <a:rPr lang="en-US" altLang="zh-CN" b="1" dirty="0" smtClean="0">
                <a:solidFill>
                  <a:srgbClr val="001E1D"/>
                </a:solidFill>
                <a:latin typeface="Kaiti SC" charset="-122"/>
                <a:ea typeface="Kaiti SC" charset="-122"/>
                <a:cs typeface="Kaiti SC" charset="-122"/>
              </a:rPr>
              <a:t>》</a:t>
            </a:r>
            <a:endParaRPr lang="zh-CN" altLang="en-US" b="1" dirty="0" smtClean="0">
              <a:solidFill>
                <a:srgbClr val="001E1D"/>
              </a:solidFill>
              <a:latin typeface="Kaiti SC" charset="-122"/>
              <a:ea typeface="Kaiti SC" charset="-122"/>
              <a:cs typeface="Kaiti SC" charset="-122"/>
            </a:endParaRPr>
          </a:p>
          <a:p>
            <a:pPr marL="342900" indent="-342900" algn="just">
              <a:buClr>
                <a:srgbClr val="804A81"/>
              </a:buClr>
              <a:buFont typeface="Wingdings" charset="2"/>
              <a:buChar char="Ø"/>
            </a:pPr>
            <a:r>
              <a:rPr lang="en-US" altLang="zh-CN" b="1" dirty="0" smtClean="0">
                <a:solidFill>
                  <a:srgbClr val="001E1D"/>
                </a:solidFill>
                <a:latin typeface="Kaiti SC" charset="-122"/>
                <a:ea typeface="Kaiti SC" charset="-122"/>
                <a:cs typeface="Kaiti SC" charset="-122"/>
              </a:rPr>
              <a:t>《</a:t>
            </a:r>
            <a:r>
              <a:rPr lang="zh-CN" altLang="en-US" b="1" dirty="0">
                <a:solidFill>
                  <a:srgbClr val="001E1D"/>
                </a:solidFill>
                <a:latin typeface="Kaiti SC" charset="-122"/>
                <a:ea typeface="Kaiti SC" charset="-122"/>
                <a:cs typeface="Kaiti SC" charset="-122"/>
              </a:rPr>
              <a:t>新道德世界书</a:t>
            </a:r>
            <a:r>
              <a:rPr lang="en-US" altLang="zh-CN" b="1" dirty="0">
                <a:solidFill>
                  <a:srgbClr val="001E1D"/>
                </a:solidFill>
                <a:latin typeface="Kaiti SC" charset="-122"/>
                <a:ea typeface="Kaiti SC" charset="-122"/>
                <a:cs typeface="Kaiti SC" charset="-122"/>
              </a:rPr>
              <a:t>》 </a:t>
            </a:r>
            <a:endParaRPr lang="zh-CN" altLang="en-US" b="1" dirty="0" smtClean="0">
              <a:solidFill>
                <a:srgbClr val="001E1D"/>
              </a:solidFill>
              <a:latin typeface="Kaiti SC" charset="-122"/>
              <a:ea typeface="Kaiti SC" charset="-122"/>
              <a:cs typeface="Kaiti SC" charset="-122"/>
            </a:endParaRPr>
          </a:p>
          <a:p>
            <a:pPr marL="342900" indent="-342900" algn="just">
              <a:buClr>
                <a:srgbClr val="804A81"/>
              </a:buClr>
              <a:buFont typeface="Wingdings" charset="2"/>
              <a:buChar char="Ø"/>
            </a:pPr>
            <a:r>
              <a:rPr lang="en-US" altLang="zh-CN" b="1" dirty="0" smtClean="0">
                <a:solidFill>
                  <a:srgbClr val="001E1D"/>
                </a:solidFill>
                <a:latin typeface="Kaiti SC" charset="-122"/>
                <a:ea typeface="Kaiti SC" charset="-122"/>
                <a:cs typeface="Kaiti SC" charset="-122"/>
              </a:rPr>
              <a:t>《</a:t>
            </a:r>
            <a:r>
              <a:rPr lang="zh-CN" altLang="en-US" b="1" dirty="0">
                <a:solidFill>
                  <a:srgbClr val="001E1D"/>
                </a:solidFill>
                <a:latin typeface="Kaiti SC" charset="-122"/>
                <a:ea typeface="Kaiti SC" charset="-122"/>
                <a:cs typeface="Kaiti SC" charset="-122"/>
              </a:rPr>
              <a:t>人类思想和实践中的革命</a:t>
            </a:r>
            <a:r>
              <a:rPr lang="en-US" altLang="zh-CN" b="1" dirty="0">
                <a:solidFill>
                  <a:srgbClr val="001E1D"/>
                </a:solidFill>
                <a:latin typeface="Kaiti SC" charset="-122"/>
                <a:ea typeface="Kaiti SC" charset="-122"/>
                <a:cs typeface="Kaiti SC" charset="-122"/>
              </a:rPr>
              <a:t>》 </a:t>
            </a:r>
          </a:p>
          <a:p>
            <a:pPr algn="just"/>
            <a:endParaRPr lang="zh-CN" altLang="en-US" sz="2000" b="1" dirty="0">
              <a:solidFill>
                <a:srgbClr val="001E1D"/>
              </a:solidFill>
              <a:latin typeface="Kaiti SC" charset="-122"/>
              <a:ea typeface="Kaiti SC" charset="-122"/>
              <a:cs typeface="Kaiti SC" charset="-122"/>
            </a:endParaRPr>
          </a:p>
        </p:txBody>
      </p:sp>
      <p:sp>
        <p:nvSpPr>
          <p:cNvPr id="6" name="矩形 5"/>
          <p:cNvSpPr/>
          <p:nvPr/>
        </p:nvSpPr>
        <p:spPr>
          <a:xfrm>
            <a:off x="1516667" y="5012115"/>
            <a:ext cx="9388578" cy="1200329"/>
          </a:xfrm>
          <a:prstGeom prst="rect">
            <a:avLst/>
          </a:prstGeom>
        </p:spPr>
        <p:txBody>
          <a:bodyPr wrap="square">
            <a:spAutoFit/>
          </a:bodyPr>
          <a:lstStyle/>
          <a:p>
            <a:pPr algn="just"/>
            <a:r>
              <a:rPr lang="zh-CN" altLang="en-US" sz="2400" b="1" smtClean="0">
                <a:solidFill>
                  <a:srgbClr val="7F4980"/>
                </a:solidFill>
                <a:latin typeface="Kaiti SC" charset="-122"/>
                <a:ea typeface="Kaiti SC" charset="-122"/>
                <a:cs typeface="Kaiti SC" charset="-122"/>
              </a:rPr>
              <a:t>“</a:t>
            </a:r>
            <a:r>
              <a:rPr lang="zh-CN" altLang="en-US" sz="2400" b="1" dirty="0">
                <a:solidFill>
                  <a:srgbClr val="7F4980"/>
                </a:solidFill>
                <a:latin typeface="Kaiti SC" charset="-122"/>
                <a:ea typeface="Kaiti SC" charset="-122"/>
                <a:cs typeface="Kaiti SC" charset="-122"/>
              </a:rPr>
              <a:t>私有财产或私有制，过去和现在都是人们所犯的无数罪行和所遭的无数灾祸的原因”，它“使人变成魔鬼，使全世界变成地狱。</a:t>
            </a:r>
            <a:r>
              <a:rPr lang="zh-CN" altLang="en-US" sz="2400" b="1" dirty="0" smtClean="0">
                <a:solidFill>
                  <a:srgbClr val="7F4980"/>
                </a:solidFill>
                <a:latin typeface="Kaiti SC" charset="-122"/>
                <a:ea typeface="Kaiti SC" charset="-122"/>
                <a:cs typeface="Kaiti SC" charset="-122"/>
              </a:rPr>
              <a:t>”</a:t>
            </a:r>
          </a:p>
          <a:p>
            <a:pPr algn="r"/>
            <a:r>
              <a:rPr lang="en-US" altLang="zh-CN" sz="2400" b="1" dirty="0" smtClean="0">
                <a:solidFill>
                  <a:srgbClr val="7F4980"/>
                </a:solidFill>
                <a:latin typeface="Kaiti SC" charset="-122"/>
                <a:ea typeface="Kaiti SC" charset="-122"/>
                <a:cs typeface="Kaiti SC" charset="-122"/>
              </a:rPr>
              <a:t>——</a:t>
            </a:r>
            <a:r>
              <a:rPr lang="zh-CN" altLang="en-US" sz="2400" b="1" dirty="0" smtClean="0">
                <a:solidFill>
                  <a:srgbClr val="7F4980"/>
                </a:solidFill>
                <a:latin typeface="Kaiti SC" charset="-122"/>
                <a:ea typeface="Kaiti SC" charset="-122"/>
                <a:cs typeface="Kaiti SC" charset="-122"/>
              </a:rPr>
              <a:t>欧文</a:t>
            </a:r>
            <a:endParaRPr lang="zh-CN" altLang="en-US" sz="2400" b="1" dirty="0">
              <a:solidFill>
                <a:srgbClr val="7F4980"/>
              </a:solidFill>
            </a:endParaRPr>
          </a:p>
        </p:txBody>
      </p:sp>
    </p:spTree>
    <p:extLst>
      <p:ext uri="{BB962C8B-B14F-4D97-AF65-F5344CB8AC3E}">
        <p14:creationId xmlns:p14="http://schemas.microsoft.com/office/powerpoint/2010/main" val="1581227077"/>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5981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早期空想社会主义者：欧文</a:t>
            </a:r>
            <a:endParaRPr kumimoji="1" lang="zh-CN" altLang="en-US" sz="3200" b="1" dirty="0">
              <a:latin typeface="Kaiti SC" charset="-122"/>
              <a:ea typeface="Kaiti SC" charset="-122"/>
              <a:cs typeface="Kaiti SC" charset="-122"/>
            </a:endParaRPr>
          </a:p>
        </p:txBody>
      </p:sp>
      <p:sp>
        <p:nvSpPr>
          <p:cNvPr id="5" name="11 Rectángulo"/>
          <p:cNvSpPr/>
          <p:nvPr/>
        </p:nvSpPr>
        <p:spPr>
          <a:xfrm>
            <a:off x="5981700" y="1420512"/>
            <a:ext cx="2527300" cy="469866"/>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endParaRPr lang="es-ES" sz="2400" b="1" dirty="0">
              <a:solidFill>
                <a:schemeClr val="bg1"/>
              </a:solidFill>
              <a:latin typeface="Kaiti SC" charset="-122"/>
              <a:ea typeface="Kaiti SC" charset="-122"/>
              <a:cs typeface="Kaiti SC" charset="-122"/>
            </a:endParaRPr>
          </a:p>
        </p:txBody>
      </p:sp>
      <p:sp>
        <p:nvSpPr>
          <p:cNvPr id="6" name="矩形 5"/>
          <p:cNvSpPr/>
          <p:nvPr/>
        </p:nvSpPr>
        <p:spPr>
          <a:xfrm flipV="1">
            <a:off x="6146800" y="1465390"/>
            <a:ext cx="5410200" cy="4268660"/>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 name="矩形 1"/>
          <p:cNvSpPr/>
          <p:nvPr/>
        </p:nvSpPr>
        <p:spPr>
          <a:xfrm>
            <a:off x="6353175" y="1992184"/>
            <a:ext cx="4997450" cy="3083921"/>
          </a:xfrm>
          <a:prstGeom prst="rect">
            <a:avLst/>
          </a:prstGeom>
        </p:spPr>
        <p:txBody>
          <a:bodyPr wrap="square">
            <a:spAutoFit/>
          </a:bodyPr>
          <a:lstStyle/>
          <a:p>
            <a:pPr marL="285750" indent="-285750" algn="just">
              <a:lnSpc>
                <a:spcPct val="120000"/>
              </a:lnSpc>
              <a:buClr>
                <a:srgbClr val="7F4980"/>
              </a:buClr>
              <a:buFont typeface="ZapfDingbatsITC" charset="0"/>
              <a:buChar char="✤"/>
            </a:pPr>
            <a:r>
              <a:rPr lang="zh-CN" altLang="en-US" b="1" dirty="0">
                <a:solidFill>
                  <a:srgbClr val="001E1D"/>
                </a:solidFill>
                <a:latin typeface="Kaiti SC" charset="-122"/>
                <a:ea typeface="Kaiti SC" charset="-122"/>
                <a:cs typeface="Kaiti SC" charset="-122"/>
              </a:rPr>
              <a:t>他设计的理想社会是共产主义劳动公社联合体。以生产资料公有制为基础，完全消灭私有制。劳动公社是基层组织，基本原则是联合劳动、联合消费、联合保有财产和特权均等。公社按需分配；消除城乡对立等</a:t>
            </a:r>
            <a:r>
              <a:rPr lang="zh-CN" altLang="en-US" b="1" dirty="0" smtClean="0">
                <a:solidFill>
                  <a:srgbClr val="001E1D"/>
                </a:solidFill>
                <a:latin typeface="Kaiti SC" charset="-122"/>
                <a:ea typeface="Kaiti SC" charset="-122"/>
                <a:cs typeface="Kaiti SC" charset="-122"/>
              </a:rPr>
              <a:t>。</a:t>
            </a:r>
          </a:p>
          <a:p>
            <a:pPr marL="285750" indent="-285750" algn="just">
              <a:lnSpc>
                <a:spcPct val="120000"/>
              </a:lnSpc>
              <a:buClr>
                <a:srgbClr val="7F4980"/>
              </a:buClr>
              <a:buFont typeface="ZapfDingbatsITC" charset="0"/>
              <a:buChar char="✤"/>
            </a:pPr>
            <a:endParaRPr lang="zh-CN" altLang="en-US" b="1" dirty="0" smtClean="0">
              <a:solidFill>
                <a:srgbClr val="001E1D"/>
              </a:solidFill>
              <a:latin typeface="Kaiti SC" charset="-122"/>
              <a:ea typeface="Kaiti SC" charset="-122"/>
              <a:cs typeface="Kaiti SC" charset="-122"/>
            </a:endParaRPr>
          </a:p>
          <a:p>
            <a:pPr marL="285750" indent="-285750" algn="just">
              <a:lnSpc>
                <a:spcPct val="120000"/>
              </a:lnSpc>
              <a:buClr>
                <a:srgbClr val="7F4980"/>
              </a:buClr>
              <a:buFont typeface="ZapfDingbatsITC" charset="0"/>
              <a:buChar char="✤"/>
            </a:pPr>
            <a:r>
              <a:rPr lang="zh-CN" altLang="en-US" b="1" dirty="0" smtClean="0">
                <a:solidFill>
                  <a:srgbClr val="001E1D"/>
                </a:solidFill>
                <a:latin typeface="Kaiti SC" charset="-122"/>
                <a:ea typeface="Kaiti SC" charset="-122"/>
                <a:cs typeface="Kaiti SC" charset="-122"/>
              </a:rPr>
              <a:t>欧文</a:t>
            </a:r>
            <a:r>
              <a:rPr lang="zh-CN" altLang="en-US" b="1" dirty="0">
                <a:solidFill>
                  <a:srgbClr val="001E1D"/>
                </a:solidFill>
                <a:latin typeface="Kaiti SC" charset="-122"/>
                <a:ea typeface="Kaiti SC" charset="-122"/>
                <a:cs typeface="Kaiti SC" charset="-122"/>
              </a:rPr>
              <a:t>同时也是一位伟大的实践家，身体力行，积极进行共产主义的典型实验，在英国办工厂之后，又到美国办农场，建立和谐社会。</a:t>
            </a:r>
            <a:endParaRPr lang="en-US" altLang="zh-CN" b="1" dirty="0">
              <a:solidFill>
                <a:srgbClr val="001E1D"/>
              </a:solidFill>
              <a:latin typeface="Kaiti SC" charset="-122"/>
              <a:ea typeface="Kaiti SC" charset="-122"/>
              <a:cs typeface="Kaiti SC" charset="-122"/>
            </a:endParaRPr>
          </a:p>
        </p:txBody>
      </p:sp>
      <p:sp>
        <p:nvSpPr>
          <p:cNvPr id="7" name="文本框 6"/>
          <p:cNvSpPr txBox="1"/>
          <p:nvPr/>
        </p:nvSpPr>
        <p:spPr>
          <a:xfrm>
            <a:off x="6353175" y="1420512"/>
            <a:ext cx="1723549" cy="461665"/>
          </a:xfrm>
          <a:prstGeom prst="rect">
            <a:avLst/>
          </a:prstGeom>
          <a:noFill/>
        </p:spPr>
        <p:txBody>
          <a:bodyPr wrap="none" rtlCol="0">
            <a:spAutoFit/>
          </a:bodyPr>
          <a:lstStyle/>
          <a:p>
            <a:r>
              <a:rPr kumimoji="1" lang="zh-CN" altLang="en-US" sz="2400" b="1" dirty="0" smtClean="0">
                <a:solidFill>
                  <a:schemeClr val="bg1"/>
                </a:solidFill>
                <a:latin typeface="Kaiti SC" charset="-122"/>
                <a:ea typeface="Kaiti SC" charset="-122"/>
                <a:cs typeface="Kaiti SC" charset="-122"/>
              </a:rPr>
              <a:t>新和谐公社</a:t>
            </a:r>
            <a:endParaRPr kumimoji="1" lang="zh-CN" altLang="en-US" sz="2400" b="1" dirty="0">
              <a:solidFill>
                <a:schemeClr val="bg1"/>
              </a:solidFill>
              <a:latin typeface="Kaiti SC" charset="-122"/>
              <a:ea typeface="Kaiti SC" charset="-122"/>
              <a:cs typeface="Kaiti SC"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35" y="3683000"/>
            <a:ext cx="5403063" cy="205105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35" y="1465390"/>
            <a:ext cx="5403063" cy="2116010"/>
          </a:xfrm>
          <a:prstGeom prst="rect">
            <a:avLst/>
          </a:prstGeom>
        </p:spPr>
      </p:pic>
    </p:spTree>
    <p:extLst>
      <p:ext uri="{BB962C8B-B14F-4D97-AF65-F5344CB8AC3E}">
        <p14:creationId xmlns:p14="http://schemas.microsoft.com/office/powerpoint/2010/main" val="573351514"/>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51181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空想社会主义</a:t>
            </a:r>
            <a:r>
              <a:rPr kumimoji="1" lang="zh-CN" altLang="en-US" sz="3200" b="1" smtClean="0">
                <a:latin typeface="Kaiti SC" charset="-122"/>
                <a:ea typeface="Kaiti SC" charset="-122"/>
                <a:cs typeface="Kaiti SC" charset="-122"/>
              </a:rPr>
              <a:t>的科学因素</a:t>
            </a:r>
            <a:endParaRPr kumimoji="1" lang="zh-CN" altLang="en-US" sz="3200" b="1" dirty="0">
              <a:latin typeface="Kaiti SC" charset="-122"/>
              <a:ea typeface="Kaiti SC" charset="-122"/>
              <a:cs typeface="Kaiti SC" charset="-122"/>
            </a:endParaRPr>
          </a:p>
        </p:txBody>
      </p:sp>
      <p:grpSp>
        <p:nvGrpSpPr>
          <p:cNvPr id="3" name="组合 59"/>
          <p:cNvGrpSpPr/>
          <p:nvPr/>
        </p:nvGrpSpPr>
        <p:grpSpPr>
          <a:xfrm>
            <a:off x="675412" y="1621433"/>
            <a:ext cx="5344388" cy="4000103"/>
            <a:chOff x="1264428" y="1152525"/>
            <a:chExt cx="6847285" cy="2795588"/>
          </a:xfrm>
        </p:grpSpPr>
        <p:sp>
          <p:nvSpPr>
            <p:cNvPr id="4" name="圆角矩形 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 name="圆角矩形 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6" name="矩形 5"/>
          <p:cNvSpPr/>
          <p:nvPr/>
        </p:nvSpPr>
        <p:spPr>
          <a:xfrm>
            <a:off x="883611" y="2051088"/>
            <a:ext cx="4927988" cy="3170099"/>
          </a:xfrm>
          <a:prstGeom prst="rect">
            <a:avLst/>
          </a:prstGeom>
        </p:spPr>
        <p:txBody>
          <a:bodyPr wrap="square">
            <a:spAutoFit/>
          </a:bodyPr>
          <a:lstStyle/>
          <a:p>
            <a:pPr marL="342900" indent="-342900" algn="just">
              <a:buClr>
                <a:srgbClr val="7F4980"/>
              </a:buClr>
              <a:buFont typeface="Wingdings" charset="2"/>
              <a:buChar char="u"/>
            </a:pPr>
            <a:r>
              <a:rPr lang="zh-CN" altLang="en-US" sz="2000" b="1" dirty="0">
                <a:solidFill>
                  <a:srgbClr val="001E1D"/>
                </a:solidFill>
                <a:latin typeface="Kaiti SC" charset="-122"/>
                <a:ea typeface="Kaiti SC" charset="-122"/>
                <a:cs typeface="Kaiti SC" charset="-122"/>
              </a:rPr>
              <a:t>关于缩短工时的思想</a:t>
            </a:r>
            <a:r>
              <a:rPr lang="zh-CN" altLang="en-US" sz="2000" b="1" dirty="0" smtClean="0">
                <a:solidFill>
                  <a:srgbClr val="001E1D"/>
                </a:solidFill>
                <a:latin typeface="Kaiti SC" charset="-122"/>
                <a:ea typeface="Kaiti SC" charset="-122"/>
                <a:cs typeface="Kaiti SC" charset="-122"/>
              </a:rPr>
              <a:t>；</a:t>
            </a:r>
          </a:p>
          <a:p>
            <a:pPr marL="342900" indent="-342900" algn="just">
              <a:buClr>
                <a:srgbClr val="7F4980"/>
              </a:buClr>
              <a:buFont typeface="Wingdings" charset="2"/>
              <a:buChar char="u"/>
            </a:pPr>
            <a:r>
              <a:rPr lang="zh-CN" altLang="en-US" sz="2000" b="1" dirty="0" smtClean="0">
                <a:solidFill>
                  <a:srgbClr val="001E1D"/>
                </a:solidFill>
                <a:latin typeface="Kaiti SC" charset="-122"/>
                <a:ea typeface="Kaiti SC" charset="-122"/>
                <a:cs typeface="Kaiti SC" charset="-122"/>
              </a:rPr>
              <a:t>关于</a:t>
            </a:r>
            <a:r>
              <a:rPr lang="zh-CN" altLang="en-US" sz="2000" b="1" dirty="0">
                <a:solidFill>
                  <a:srgbClr val="001E1D"/>
                </a:solidFill>
                <a:latin typeface="Kaiti SC" charset="-122"/>
                <a:ea typeface="Kaiti SC" charset="-122"/>
                <a:cs typeface="Kaiti SC" charset="-122"/>
              </a:rPr>
              <a:t>民主政治的思想</a:t>
            </a:r>
            <a:r>
              <a:rPr lang="zh-CN" altLang="en-US" sz="2000" b="1" dirty="0" smtClean="0">
                <a:solidFill>
                  <a:srgbClr val="001E1D"/>
                </a:solidFill>
                <a:latin typeface="Kaiti SC" charset="-122"/>
                <a:ea typeface="Kaiti SC" charset="-122"/>
                <a:cs typeface="Kaiti SC" charset="-122"/>
              </a:rPr>
              <a:t>；</a:t>
            </a:r>
          </a:p>
          <a:p>
            <a:pPr marL="342900" indent="-342900" algn="just">
              <a:buClr>
                <a:srgbClr val="7F4980"/>
              </a:buClr>
              <a:buFont typeface="Wingdings" charset="2"/>
              <a:buChar char="u"/>
            </a:pPr>
            <a:r>
              <a:rPr lang="zh-CN" altLang="en-US" sz="2000" b="1" dirty="0" smtClean="0">
                <a:solidFill>
                  <a:srgbClr val="001E1D"/>
                </a:solidFill>
                <a:latin typeface="Kaiti SC" charset="-122"/>
                <a:ea typeface="Kaiti SC" charset="-122"/>
                <a:cs typeface="Kaiti SC" charset="-122"/>
              </a:rPr>
              <a:t>关于</a:t>
            </a:r>
            <a:r>
              <a:rPr lang="zh-CN" altLang="en-US" sz="2000" b="1" dirty="0">
                <a:solidFill>
                  <a:srgbClr val="001E1D"/>
                </a:solidFill>
                <a:latin typeface="Kaiti SC" charset="-122"/>
                <a:ea typeface="Kaiti SC" charset="-122"/>
                <a:cs typeface="Kaiti SC" charset="-122"/>
              </a:rPr>
              <a:t>法制建设的思想</a:t>
            </a:r>
            <a:r>
              <a:rPr lang="zh-CN" altLang="en-US" sz="2000" b="1" dirty="0" smtClean="0">
                <a:solidFill>
                  <a:srgbClr val="001E1D"/>
                </a:solidFill>
                <a:latin typeface="Kaiti SC" charset="-122"/>
                <a:ea typeface="Kaiti SC" charset="-122"/>
                <a:cs typeface="Kaiti SC" charset="-122"/>
              </a:rPr>
              <a:t>；</a:t>
            </a:r>
          </a:p>
          <a:p>
            <a:pPr marL="342900" indent="-342900" algn="just">
              <a:buClr>
                <a:srgbClr val="7F4980"/>
              </a:buClr>
              <a:buFont typeface="Wingdings" charset="2"/>
              <a:buChar char="u"/>
            </a:pPr>
            <a:r>
              <a:rPr lang="zh-CN" altLang="en-US" sz="2000" b="1" dirty="0" smtClean="0">
                <a:solidFill>
                  <a:srgbClr val="001E1D"/>
                </a:solidFill>
                <a:latin typeface="Kaiti SC" charset="-122"/>
                <a:ea typeface="Kaiti SC" charset="-122"/>
                <a:cs typeface="Kaiti SC" charset="-122"/>
              </a:rPr>
              <a:t>关于</a:t>
            </a:r>
            <a:r>
              <a:rPr lang="zh-CN" altLang="en-US" sz="2000" b="1" dirty="0">
                <a:solidFill>
                  <a:srgbClr val="001E1D"/>
                </a:solidFill>
                <a:latin typeface="Kaiti SC" charset="-122"/>
                <a:ea typeface="Kaiti SC" charset="-122"/>
                <a:cs typeface="Kaiti SC" charset="-122"/>
              </a:rPr>
              <a:t>社会发展规律的思想</a:t>
            </a:r>
            <a:r>
              <a:rPr lang="zh-CN" altLang="en-US" sz="2000" b="1" dirty="0" smtClean="0">
                <a:solidFill>
                  <a:srgbClr val="001E1D"/>
                </a:solidFill>
                <a:latin typeface="Kaiti SC" charset="-122"/>
                <a:ea typeface="Kaiti SC" charset="-122"/>
                <a:cs typeface="Kaiti SC" charset="-122"/>
              </a:rPr>
              <a:t>；</a:t>
            </a:r>
          </a:p>
          <a:p>
            <a:pPr marL="342900" indent="-342900" algn="just">
              <a:buClr>
                <a:srgbClr val="7F4980"/>
              </a:buClr>
              <a:buFont typeface="Wingdings" charset="2"/>
              <a:buChar char="u"/>
            </a:pPr>
            <a:r>
              <a:rPr lang="zh-CN" altLang="en-US" sz="2000" b="1" dirty="0" smtClean="0">
                <a:solidFill>
                  <a:srgbClr val="001E1D"/>
                </a:solidFill>
                <a:latin typeface="Kaiti SC" charset="-122"/>
                <a:ea typeface="Kaiti SC" charset="-122"/>
                <a:cs typeface="Kaiti SC" charset="-122"/>
              </a:rPr>
              <a:t>关于</a:t>
            </a:r>
            <a:r>
              <a:rPr lang="zh-CN" altLang="en-US" sz="2000" b="1" dirty="0">
                <a:solidFill>
                  <a:srgbClr val="001E1D"/>
                </a:solidFill>
                <a:latin typeface="Kaiti SC" charset="-122"/>
                <a:ea typeface="Kaiti SC" charset="-122"/>
                <a:cs typeface="Kaiti SC" charset="-122"/>
              </a:rPr>
              <a:t>建立一个和谐社会的思想</a:t>
            </a:r>
            <a:r>
              <a:rPr lang="zh-CN" altLang="en-US" sz="2000" b="1" dirty="0" smtClean="0">
                <a:solidFill>
                  <a:srgbClr val="001E1D"/>
                </a:solidFill>
                <a:latin typeface="Kaiti SC" charset="-122"/>
                <a:ea typeface="Kaiti SC" charset="-122"/>
                <a:cs typeface="Kaiti SC" charset="-122"/>
              </a:rPr>
              <a:t>；</a:t>
            </a:r>
          </a:p>
          <a:p>
            <a:pPr marL="342900" indent="-342900" algn="just">
              <a:buClr>
                <a:srgbClr val="7F4980"/>
              </a:buClr>
              <a:buFont typeface="Wingdings" charset="2"/>
              <a:buChar char="u"/>
            </a:pPr>
            <a:r>
              <a:rPr lang="zh-CN" altLang="en-US" sz="2000" b="1" dirty="0" smtClean="0">
                <a:solidFill>
                  <a:srgbClr val="001E1D"/>
                </a:solidFill>
                <a:latin typeface="Kaiti SC" charset="-122"/>
                <a:ea typeface="Kaiti SC" charset="-122"/>
                <a:cs typeface="Kaiti SC" charset="-122"/>
              </a:rPr>
              <a:t>关于</a:t>
            </a:r>
            <a:r>
              <a:rPr lang="zh-CN" altLang="en-US" sz="2000" b="1" dirty="0">
                <a:solidFill>
                  <a:srgbClr val="001E1D"/>
                </a:solidFill>
                <a:latin typeface="Kaiti SC" charset="-122"/>
                <a:ea typeface="Kaiti SC" charset="-122"/>
                <a:cs typeface="Kaiti SC" charset="-122"/>
              </a:rPr>
              <a:t>未来社会分配制度的思想</a:t>
            </a:r>
            <a:r>
              <a:rPr lang="zh-CN" altLang="en-US" sz="2000" b="1" dirty="0" smtClean="0">
                <a:solidFill>
                  <a:srgbClr val="001E1D"/>
                </a:solidFill>
                <a:latin typeface="Kaiti SC" charset="-122"/>
                <a:ea typeface="Kaiti SC" charset="-122"/>
                <a:cs typeface="Kaiti SC" charset="-122"/>
              </a:rPr>
              <a:t>；</a:t>
            </a:r>
          </a:p>
          <a:p>
            <a:pPr marL="342900" indent="-342900" algn="just">
              <a:buClr>
                <a:srgbClr val="7F4980"/>
              </a:buClr>
              <a:buFont typeface="Wingdings" charset="2"/>
              <a:buChar char="u"/>
            </a:pPr>
            <a:r>
              <a:rPr lang="zh-CN" altLang="en-US" sz="2000" b="1" dirty="0" smtClean="0">
                <a:solidFill>
                  <a:srgbClr val="001E1D"/>
                </a:solidFill>
                <a:latin typeface="Kaiti SC" charset="-122"/>
                <a:ea typeface="Kaiti SC" charset="-122"/>
                <a:cs typeface="Kaiti SC" charset="-122"/>
              </a:rPr>
              <a:t>关于</a:t>
            </a:r>
            <a:r>
              <a:rPr lang="zh-CN" altLang="en-US" sz="2000" b="1" dirty="0">
                <a:solidFill>
                  <a:srgbClr val="001E1D"/>
                </a:solidFill>
                <a:latin typeface="Kaiti SC" charset="-122"/>
                <a:ea typeface="Kaiti SC" charset="-122"/>
                <a:cs typeface="Kaiti SC" charset="-122"/>
              </a:rPr>
              <a:t>普及教育与消除愚昧的思想</a:t>
            </a:r>
            <a:r>
              <a:rPr lang="zh-CN" altLang="en-US" sz="2000" b="1" dirty="0" smtClean="0">
                <a:solidFill>
                  <a:srgbClr val="001E1D"/>
                </a:solidFill>
                <a:latin typeface="Kaiti SC" charset="-122"/>
                <a:ea typeface="Kaiti SC" charset="-122"/>
                <a:cs typeface="Kaiti SC" charset="-122"/>
              </a:rPr>
              <a:t>；</a:t>
            </a:r>
          </a:p>
          <a:p>
            <a:pPr marL="342900" indent="-342900" algn="just">
              <a:buClr>
                <a:srgbClr val="7F4980"/>
              </a:buClr>
              <a:buFont typeface="Wingdings" charset="2"/>
              <a:buChar char="u"/>
            </a:pPr>
            <a:r>
              <a:rPr lang="zh-CN" altLang="en-US" sz="2000" b="1" dirty="0" smtClean="0">
                <a:solidFill>
                  <a:srgbClr val="001E1D"/>
                </a:solidFill>
                <a:latin typeface="Kaiti SC" charset="-122"/>
                <a:ea typeface="Kaiti SC" charset="-122"/>
                <a:cs typeface="Kaiti SC" charset="-122"/>
              </a:rPr>
              <a:t>关于</a:t>
            </a:r>
            <a:r>
              <a:rPr lang="zh-CN" altLang="en-US" sz="2000" b="1" dirty="0">
                <a:solidFill>
                  <a:srgbClr val="001E1D"/>
                </a:solidFill>
                <a:latin typeface="Kaiti SC" charset="-122"/>
                <a:ea typeface="Kaiti SC" charset="-122"/>
                <a:cs typeface="Kaiti SC" charset="-122"/>
              </a:rPr>
              <a:t>有计划地组织社会生产的思想</a:t>
            </a:r>
            <a:r>
              <a:rPr lang="zh-CN" altLang="en-US" sz="2000" b="1" dirty="0" smtClean="0">
                <a:solidFill>
                  <a:srgbClr val="001E1D"/>
                </a:solidFill>
                <a:latin typeface="Kaiti SC" charset="-122"/>
                <a:ea typeface="Kaiti SC" charset="-122"/>
                <a:cs typeface="Kaiti SC" charset="-122"/>
              </a:rPr>
              <a:t>；</a:t>
            </a:r>
          </a:p>
          <a:p>
            <a:pPr marL="342900" indent="-342900" algn="just">
              <a:buClr>
                <a:srgbClr val="7F4980"/>
              </a:buClr>
              <a:buFont typeface="Wingdings" charset="2"/>
              <a:buChar char="u"/>
            </a:pPr>
            <a:r>
              <a:rPr lang="zh-CN" altLang="en-US" sz="2000" b="1" dirty="0" smtClean="0">
                <a:solidFill>
                  <a:srgbClr val="001E1D"/>
                </a:solidFill>
                <a:latin typeface="Kaiti SC" charset="-122"/>
                <a:ea typeface="Kaiti SC" charset="-122"/>
                <a:cs typeface="Kaiti SC" charset="-122"/>
              </a:rPr>
              <a:t>关于</a:t>
            </a:r>
            <a:r>
              <a:rPr lang="zh-CN" altLang="en-US" sz="2000" b="1" dirty="0">
                <a:solidFill>
                  <a:srgbClr val="001E1D"/>
                </a:solidFill>
                <a:latin typeface="Kaiti SC" charset="-122"/>
                <a:ea typeface="Kaiti SC" charset="-122"/>
                <a:cs typeface="Kaiti SC" charset="-122"/>
              </a:rPr>
              <a:t>实现理想制度的方法与途径的思想；</a:t>
            </a:r>
          </a:p>
          <a:p>
            <a:pPr algn="just"/>
            <a:endParaRPr lang="en-US" altLang="zh-CN" sz="2000" b="1" dirty="0">
              <a:solidFill>
                <a:srgbClr val="001E1D"/>
              </a:solidFill>
              <a:latin typeface="Kaiti SC" charset="-122"/>
              <a:ea typeface="Kaiti SC" charset="-122"/>
              <a:cs typeface="Kaiti SC" charset="-122"/>
            </a:endParaRPr>
          </a:p>
        </p:txBody>
      </p:sp>
      <p:grpSp>
        <p:nvGrpSpPr>
          <p:cNvPr id="7" name="组合 59"/>
          <p:cNvGrpSpPr/>
          <p:nvPr/>
        </p:nvGrpSpPr>
        <p:grpSpPr>
          <a:xfrm>
            <a:off x="6365012" y="1575197"/>
            <a:ext cx="5318988" cy="4000103"/>
            <a:chOff x="1264428" y="1152525"/>
            <a:chExt cx="6847285" cy="2795588"/>
          </a:xfrm>
        </p:grpSpPr>
        <p:sp>
          <p:nvSpPr>
            <p:cNvPr id="8" name="圆角矩形 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9" name="圆角矩形 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0" name="矩形 9"/>
          <p:cNvSpPr/>
          <p:nvPr/>
        </p:nvSpPr>
        <p:spPr>
          <a:xfrm>
            <a:off x="6521742" y="2282586"/>
            <a:ext cx="4876801" cy="2585323"/>
          </a:xfrm>
          <a:prstGeom prst="rect">
            <a:avLst/>
          </a:prstGeom>
        </p:spPr>
        <p:txBody>
          <a:bodyPr wrap="square">
            <a:spAutoFit/>
          </a:bodyPr>
          <a:lstStyle/>
          <a:p>
            <a:pPr marL="285750" indent="-285750" algn="just">
              <a:buClr>
                <a:srgbClr val="7F4980"/>
              </a:buClr>
              <a:buFont typeface="Wingdings" charset="2"/>
              <a:buChar char="u"/>
            </a:pPr>
            <a:r>
              <a:rPr lang="zh-CN" altLang="en-US" b="1" dirty="0">
                <a:solidFill>
                  <a:srgbClr val="001E1D"/>
                </a:solidFill>
                <a:latin typeface="Kaiti SC" charset="-122"/>
                <a:ea typeface="Kaiti SC" charset="-122"/>
                <a:cs typeface="Kaiti SC" charset="-122"/>
              </a:rPr>
              <a:t>关于劳动改造、劳动光荣与劳动竞赛的思想</a:t>
            </a:r>
            <a:r>
              <a:rPr lang="zh-CN" altLang="en-US" b="1" dirty="0" smtClean="0">
                <a:solidFill>
                  <a:srgbClr val="001E1D"/>
                </a:solidFill>
                <a:latin typeface="Kaiti SC" charset="-122"/>
                <a:ea typeface="Kaiti SC" charset="-122"/>
                <a:cs typeface="Kaiti SC" charset="-122"/>
              </a:rPr>
              <a:t>；</a:t>
            </a:r>
          </a:p>
          <a:p>
            <a:pPr marL="285750" indent="-285750" algn="just">
              <a:buClr>
                <a:srgbClr val="7F4980"/>
              </a:buClr>
              <a:buFont typeface="Wingdings" charset="2"/>
              <a:buChar char="u"/>
            </a:pPr>
            <a:r>
              <a:rPr lang="zh-CN" altLang="en-US" b="1" dirty="0" smtClean="0">
                <a:solidFill>
                  <a:srgbClr val="001E1D"/>
                </a:solidFill>
                <a:latin typeface="Kaiti SC" charset="-122"/>
                <a:ea typeface="Kaiti SC" charset="-122"/>
                <a:cs typeface="Kaiti SC" charset="-122"/>
              </a:rPr>
              <a:t>关于</a:t>
            </a:r>
            <a:r>
              <a:rPr lang="zh-CN" altLang="en-US" b="1" dirty="0">
                <a:solidFill>
                  <a:srgbClr val="001E1D"/>
                </a:solidFill>
                <a:latin typeface="Kaiti SC" charset="-122"/>
                <a:ea typeface="Kaiti SC" charset="-122"/>
                <a:cs typeface="Kaiti SC" charset="-122"/>
              </a:rPr>
              <a:t>人的全面发展以及用新型分工代替旧式分工的思想</a:t>
            </a:r>
            <a:r>
              <a:rPr lang="zh-CN" altLang="en-US" b="1" dirty="0" smtClean="0">
                <a:solidFill>
                  <a:srgbClr val="001E1D"/>
                </a:solidFill>
                <a:latin typeface="Kaiti SC" charset="-122"/>
                <a:ea typeface="Kaiti SC" charset="-122"/>
                <a:cs typeface="Kaiti SC" charset="-122"/>
              </a:rPr>
              <a:t>；</a:t>
            </a:r>
          </a:p>
          <a:p>
            <a:pPr marL="285750" indent="-285750" algn="just">
              <a:buClr>
                <a:srgbClr val="7F4980"/>
              </a:buClr>
              <a:buFont typeface="Wingdings" charset="2"/>
              <a:buChar char="u"/>
            </a:pPr>
            <a:r>
              <a:rPr lang="zh-CN" altLang="en-US" b="1" dirty="0" smtClean="0">
                <a:solidFill>
                  <a:srgbClr val="001E1D"/>
                </a:solidFill>
                <a:latin typeface="Kaiti SC" charset="-122"/>
                <a:ea typeface="Kaiti SC" charset="-122"/>
                <a:cs typeface="Kaiti SC" charset="-122"/>
              </a:rPr>
              <a:t>关于</a:t>
            </a:r>
            <a:r>
              <a:rPr lang="zh-CN" altLang="en-US" b="1" dirty="0">
                <a:solidFill>
                  <a:srgbClr val="001E1D"/>
                </a:solidFill>
                <a:latin typeface="Kaiti SC" charset="-122"/>
                <a:ea typeface="Kaiti SC" charset="-122"/>
                <a:cs typeface="Kaiti SC" charset="-122"/>
              </a:rPr>
              <a:t>大力发展科学，繁荣艺术，以促进人的全面发展的思想</a:t>
            </a:r>
            <a:r>
              <a:rPr lang="zh-CN" altLang="en-US" b="1" dirty="0" smtClean="0">
                <a:solidFill>
                  <a:srgbClr val="001E1D"/>
                </a:solidFill>
                <a:latin typeface="Kaiti SC" charset="-122"/>
                <a:ea typeface="Kaiti SC" charset="-122"/>
                <a:cs typeface="Kaiti SC" charset="-122"/>
              </a:rPr>
              <a:t>；</a:t>
            </a:r>
          </a:p>
          <a:p>
            <a:pPr marL="285750" indent="-285750" algn="just">
              <a:buClr>
                <a:srgbClr val="7F4980"/>
              </a:buClr>
              <a:buFont typeface="Wingdings" charset="2"/>
              <a:buChar char="u"/>
            </a:pPr>
            <a:r>
              <a:rPr lang="zh-CN" altLang="en-US" b="1" dirty="0" smtClean="0">
                <a:solidFill>
                  <a:srgbClr val="001E1D"/>
                </a:solidFill>
                <a:latin typeface="Kaiti SC" charset="-122"/>
                <a:ea typeface="Kaiti SC" charset="-122"/>
                <a:cs typeface="Kaiti SC" charset="-122"/>
              </a:rPr>
              <a:t>关于</a:t>
            </a:r>
            <a:r>
              <a:rPr lang="zh-CN" altLang="en-US" b="1" dirty="0">
                <a:solidFill>
                  <a:srgbClr val="001E1D"/>
                </a:solidFill>
                <a:latin typeface="Kaiti SC" charset="-122"/>
                <a:ea typeface="Kaiti SC" charset="-122"/>
                <a:cs typeface="Kaiti SC" charset="-122"/>
              </a:rPr>
              <a:t>废除私有制和雇佣劳动制度，建立公有制为基础的新社会的思想</a:t>
            </a:r>
            <a:r>
              <a:rPr lang="zh-CN" altLang="en-US" b="1" dirty="0" smtClean="0">
                <a:solidFill>
                  <a:srgbClr val="001E1D"/>
                </a:solidFill>
                <a:latin typeface="Kaiti SC" charset="-122"/>
                <a:ea typeface="Kaiti SC" charset="-122"/>
                <a:cs typeface="Kaiti SC" charset="-122"/>
              </a:rPr>
              <a:t>；</a:t>
            </a:r>
          </a:p>
          <a:p>
            <a:pPr marL="285750" indent="-285750" algn="just">
              <a:buClr>
                <a:srgbClr val="7F4980"/>
              </a:buClr>
              <a:buFont typeface="Wingdings" charset="2"/>
              <a:buChar char="u"/>
            </a:pPr>
            <a:r>
              <a:rPr lang="zh-CN" altLang="en-US" b="1" dirty="0" smtClean="0">
                <a:solidFill>
                  <a:srgbClr val="001E1D"/>
                </a:solidFill>
                <a:latin typeface="Kaiti SC" charset="-122"/>
                <a:ea typeface="Kaiti SC" charset="-122"/>
                <a:cs typeface="Kaiti SC" charset="-122"/>
              </a:rPr>
              <a:t>关于</a:t>
            </a:r>
            <a:r>
              <a:rPr lang="zh-CN" altLang="en-US" b="1" dirty="0">
                <a:solidFill>
                  <a:srgbClr val="001E1D"/>
                </a:solidFill>
                <a:latin typeface="Kaiti SC" charset="-122"/>
                <a:ea typeface="Kaiti SC" charset="-122"/>
                <a:cs typeface="Kaiti SC" charset="-122"/>
              </a:rPr>
              <a:t>消灭城市和乡村、工业和农业、脑力劳动与体力劳动之间的对立和差别的思想；</a:t>
            </a:r>
            <a:endParaRPr lang="en-US" altLang="zh-CN" b="1" dirty="0">
              <a:solidFill>
                <a:srgbClr val="001E1D"/>
              </a:solidFill>
              <a:latin typeface="Kaiti SC" charset="-122"/>
              <a:ea typeface="Kaiti SC" charset="-122"/>
              <a:cs typeface="Kaiti SC" charset="-122"/>
            </a:endParaRPr>
          </a:p>
        </p:txBody>
      </p:sp>
    </p:spTree>
    <p:extLst>
      <p:ext uri="{BB962C8B-B14F-4D97-AF65-F5344CB8AC3E}">
        <p14:creationId xmlns:p14="http://schemas.microsoft.com/office/powerpoint/2010/main" val="22208563"/>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4"/>
          <p:cNvGrpSpPr/>
          <p:nvPr/>
        </p:nvGrpSpPr>
        <p:grpSpPr>
          <a:xfrm flipH="1">
            <a:off x="5375279" y="2474465"/>
            <a:ext cx="629125" cy="1833562"/>
            <a:chOff x="5257800" y="1809750"/>
            <a:chExt cx="629125" cy="1833562"/>
          </a:xfrm>
          <a:solidFill>
            <a:srgbClr val="6A1F5F">
              <a:alpha val="51000"/>
            </a:srgbClr>
          </a:solidFill>
        </p:grpSpPr>
        <p:sp>
          <p:nvSpPr>
            <p:cNvPr id="24" name="Bent Arrow 15"/>
            <p:cNvSpPr/>
            <p:nvPr/>
          </p:nvSpPr>
          <p:spPr>
            <a:xfrm rot="5400000" flipH="1">
              <a:off x="5156200" y="3287712"/>
              <a:ext cx="457200" cy="254000"/>
            </a:xfrm>
            <a:prstGeom prst="bentArrow">
              <a:avLst>
                <a:gd name="adj1" fmla="val 10417"/>
                <a:gd name="adj2" fmla="val 15278"/>
                <a:gd name="adj3" fmla="val 0"/>
                <a:gd name="adj4" fmla="val 7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5" name="Bent Arrow 16"/>
            <p:cNvSpPr/>
            <p:nvPr/>
          </p:nvSpPr>
          <p:spPr>
            <a:xfrm>
              <a:off x="5460205" y="1809750"/>
              <a:ext cx="426720" cy="1375410"/>
            </a:xfrm>
            <a:prstGeom prst="bentArrow">
              <a:avLst>
                <a:gd name="adj1" fmla="val 6138"/>
                <a:gd name="adj2" fmla="val 8344"/>
                <a:gd name="adj3" fmla="val 17656"/>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26" name="Bent Arrow 5"/>
          <p:cNvSpPr/>
          <p:nvPr/>
        </p:nvSpPr>
        <p:spPr>
          <a:xfrm>
            <a:off x="6003925" y="2189814"/>
            <a:ext cx="590550" cy="2978150"/>
          </a:xfrm>
          <a:prstGeom prst="bentArrow">
            <a:avLst>
              <a:gd name="adj1" fmla="val 4167"/>
              <a:gd name="adj2" fmla="val 5833"/>
              <a:gd name="adj3" fmla="val 13750"/>
              <a:gd name="adj4" fmla="val 437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nvGrpSpPr>
          <p:cNvPr id="27" name="Group 13"/>
          <p:cNvGrpSpPr/>
          <p:nvPr/>
        </p:nvGrpSpPr>
        <p:grpSpPr>
          <a:xfrm>
            <a:off x="6152519" y="3301895"/>
            <a:ext cx="629125" cy="1642230"/>
            <a:chOff x="5257800" y="1809750"/>
            <a:chExt cx="629125" cy="1833562"/>
          </a:xfrm>
          <a:solidFill>
            <a:srgbClr val="6A1F5F">
              <a:alpha val="46000"/>
            </a:srgbClr>
          </a:solidFill>
        </p:grpSpPr>
        <p:sp>
          <p:nvSpPr>
            <p:cNvPr id="28" name="Bent Arrow 7"/>
            <p:cNvSpPr/>
            <p:nvPr/>
          </p:nvSpPr>
          <p:spPr>
            <a:xfrm rot="5400000" flipH="1">
              <a:off x="5156200" y="3287712"/>
              <a:ext cx="457200" cy="254000"/>
            </a:xfrm>
            <a:prstGeom prst="bentArrow">
              <a:avLst>
                <a:gd name="adj1" fmla="val 10417"/>
                <a:gd name="adj2" fmla="val 15278"/>
                <a:gd name="adj3" fmla="val 0"/>
                <a:gd name="adj4" fmla="val 7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9" name="Bent Arrow 11"/>
            <p:cNvSpPr/>
            <p:nvPr/>
          </p:nvSpPr>
          <p:spPr>
            <a:xfrm>
              <a:off x="5460205" y="1809750"/>
              <a:ext cx="426720" cy="1375410"/>
            </a:xfrm>
            <a:prstGeom prst="bentArrow">
              <a:avLst>
                <a:gd name="adj1" fmla="val 6138"/>
                <a:gd name="adj2" fmla="val 8344"/>
                <a:gd name="adj3" fmla="val 17656"/>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30" name="Bent Arrow 4"/>
          <p:cNvSpPr/>
          <p:nvPr/>
        </p:nvSpPr>
        <p:spPr>
          <a:xfrm flipH="1">
            <a:off x="5578475" y="3759097"/>
            <a:ext cx="590550" cy="1408869"/>
          </a:xfrm>
          <a:prstGeom prst="bentArrow">
            <a:avLst>
              <a:gd name="adj1" fmla="val 4167"/>
              <a:gd name="adj2" fmla="val 5833"/>
              <a:gd name="adj3" fmla="val 13750"/>
              <a:gd name="adj4" fmla="val 43750"/>
            </a:avLst>
          </a:prstGeom>
          <a:solidFill>
            <a:schemeClr val="bg1">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nvGrpSpPr>
          <p:cNvPr id="31" name="Group 19"/>
          <p:cNvGrpSpPr/>
          <p:nvPr/>
        </p:nvGrpSpPr>
        <p:grpSpPr>
          <a:xfrm>
            <a:off x="5701889" y="5138979"/>
            <a:ext cx="769172" cy="769172"/>
            <a:chOff x="4195432" y="4152900"/>
            <a:chExt cx="769172" cy="769172"/>
          </a:xfrm>
        </p:grpSpPr>
        <p:sp>
          <p:nvSpPr>
            <p:cNvPr id="32" name="Oval 3"/>
            <p:cNvSpPr/>
            <p:nvPr/>
          </p:nvSpPr>
          <p:spPr>
            <a:xfrm>
              <a:off x="4195432" y="4152900"/>
              <a:ext cx="769172" cy="769172"/>
            </a:xfrm>
            <a:prstGeom prst="ellipse">
              <a:avLst/>
            </a:prstGeom>
            <a:solidFill>
              <a:srgbClr val="6A1F5F">
                <a:alpha val="45000"/>
              </a:srgb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Freeform 152"/>
            <p:cNvSpPr>
              <a:spLocks noEditPoints="1"/>
            </p:cNvSpPr>
            <p:nvPr/>
          </p:nvSpPr>
          <p:spPr bwMode="auto">
            <a:xfrm>
              <a:off x="4387623" y="4359687"/>
              <a:ext cx="384791" cy="355599"/>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tx1">
                <a:lumMod val="75000"/>
                <a:lumOff val="25000"/>
                <a:alpha val="7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34" name="Group 54"/>
          <p:cNvGrpSpPr/>
          <p:nvPr/>
        </p:nvGrpSpPr>
        <p:grpSpPr>
          <a:xfrm>
            <a:off x="4927838" y="2299209"/>
            <a:ext cx="441536" cy="441537"/>
            <a:chOff x="3421380" y="1362822"/>
            <a:chExt cx="441536" cy="441537"/>
          </a:xfrm>
        </p:grpSpPr>
        <p:sp>
          <p:nvSpPr>
            <p:cNvPr id="35" name="Oval 27"/>
            <p:cNvSpPr/>
            <p:nvPr/>
          </p:nvSpPr>
          <p:spPr>
            <a:xfrm>
              <a:off x="3421380" y="1362822"/>
              <a:ext cx="441536" cy="441537"/>
            </a:xfrm>
            <a:prstGeom prst="ellipse">
              <a:avLst/>
            </a:prstGeom>
            <a:solidFill>
              <a:srgbClr val="6A1F5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6" name="Freeform 57"/>
            <p:cNvSpPr>
              <a:spLocks noEditPoints="1"/>
            </p:cNvSpPr>
            <p:nvPr/>
          </p:nvSpPr>
          <p:spPr bwMode="auto">
            <a:xfrm>
              <a:off x="3507533" y="1448975"/>
              <a:ext cx="269231" cy="269231"/>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37" name="Group 55"/>
          <p:cNvGrpSpPr/>
          <p:nvPr/>
        </p:nvGrpSpPr>
        <p:grpSpPr>
          <a:xfrm>
            <a:off x="6604238" y="2003352"/>
            <a:ext cx="441536" cy="441537"/>
            <a:chOff x="5097780" y="1066965"/>
            <a:chExt cx="441536" cy="441537"/>
          </a:xfrm>
        </p:grpSpPr>
        <p:sp>
          <p:nvSpPr>
            <p:cNvPr id="38" name="Oval 24"/>
            <p:cNvSpPr/>
            <p:nvPr/>
          </p:nvSpPr>
          <p:spPr>
            <a:xfrm>
              <a:off x="5097780" y="1066965"/>
              <a:ext cx="441536" cy="441537"/>
            </a:xfrm>
            <a:prstGeom prst="ellipse">
              <a:avLst/>
            </a:prstGeom>
            <a:solidFill>
              <a:schemeClr val="accent3">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Freeform 105"/>
            <p:cNvSpPr>
              <a:spLocks noEditPoints="1"/>
            </p:cNvSpPr>
            <p:nvPr/>
          </p:nvSpPr>
          <p:spPr bwMode="auto">
            <a:xfrm>
              <a:off x="5195497" y="1166465"/>
              <a:ext cx="246102" cy="242537"/>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accent3">
                    <a:lumMod val="50000"/>
                  </a:schemeClr>
                </a:solidFill>
              </a:endParaRPr>
            </a:p>
          </p:txBody>
        </p:sp>
      </p:grpSp>
      <p:grpSp>
        <p:nvGrpSpPr>
          <p:cNvPr id="40" name="Group 29"/>
          <p:cNvGrpSpPr/>
          <p:nvPr/>
        </p:nvGrpSpPr>
        <p:grpSpPr>
          <a:xfrm>
            <a:off x="5118338" y="3573069"/>
            <a:ext cx="441536" cy="441537"/>
            <a:chOff x="1497006" y="1126851"/>
            <a:chExt cx="544500" cy="544501"/>
          </a:xfrm>
        </p:grpSpPr>
        <p:sp>
          <p:nvSpPr>
            <p:cNvPr id="41" name="Oval 30"/>
            <p:cNvSpPr/>
            <p:nvPr/>
          </p:nvSpPr>
          <p:spPr>
            <a:xfrm>
              <a:off x="1497006" y="1126851"/>
              <a:ext cx="544500" cy="544501"/>
            </a:xfrm>
            <a:prstGeom prst="ellipse">
              <a:avLst/>
            </a:prstGeom>
            <a:solidFill>
              <a:schemeClr val="bg1">
                <a:lumMod val="6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2" name="Freeform 103"/>
            <p:cNvSpPr>
              <a:spLocks noEditPoints="1"/>
            </p:cNvSpPr>
            <p:nvPr/>
          </p:nvSpPr>
          <p:spPr bwMode="auto">
            <a:xfrm>
              <a:off x="1641942" y="1211627"/>
              <a:ext cx="254629" cy="374949"/>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tx1">
                    <a:lumMod val="75000"/>
                    <a:lumOff val="25000"/>
                  </a:schemeClr>
                </a:solidFill>
              </a:endParaRPr>
            </a:p>
          </p:txBody>
        </p:sp>
      </p:grpSp>
      <p:grpSp>
        <p:nvGrpSpPr>
          <p:cNvPr id="43" name="Group 20"/>
          <p:cNvGrpSpPr/>
          <p:nvPr/>
        </p:nvGrpSpPr>
        <p:grpSpPr>
          <a:xfrm>
            <a:off x="6797057" y="3102792"/>
            <a:ext cx="441536" cy="441537"/>
            <a:chOff x="2898306" y="1126851"/>
            <a:chExt cx="544500" cy="544501"/>
          </a:xfrm>
        </p:grpSpPr>
        <p:sp>
          <p:nvSpPr>
            <p:cNvPr id="44" name="Oval 21"/>
            <p:cNvSpPr/>
            <p:nvPr/>
          </p:nvSpPr>
          <p:spPr>
            <a:xfrm>
              <a:off x="2898306" y="1126851"/>
              <a:ext cx="544500" cy="544501"/>
            </a:xfrm>
            <a:prstGeom prst="ellipse">
              <a:avLst/>
            </a:prstGeom>
            <a:solidFill>
              <a:srgbClr val="6A1F5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5" name="Freeform 66"/>
            <p:cNvSpPr>
              <a:spLocks noEditPoints="1"/>
            </p:cNvSpPr>
            <p:nvPr/>
          </p:nvSpPr>
          <p:spPr bwMode="auto">
            <a:xfrm>
              <a:off x="2999254" y="1239725"/>
              <a:ext cx="342604" cy="318752"/>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46" name="矩形 45"/>
          <p:cNvSpPr/>
          <p:nvPr/>
        </p:nvSpPr>
        <p:spPr>
          <a:xfrm>
            <a:off x="539767" y="1958889"/>
            <a:ext cx="4425365" cy="810478"/>
          </a:xfrm>
          <a:prstGeom prst="rect">
            <a:avLst/>
          </a:prstGeom>
          <a:noFill/>
          <a:ln>
            <a:noFill/>
          </a:ln>
        </p:spPr>
        <p:txBody>
          <a:bodyPr wrap="square">
            <a:spAutoFit/>
          </a:bodyPr>
          <a:lstStyle/>
          <a:p>
            <a:pPr marL="0" lvl="1" algn="just">
              <a:lnSpc>
                <a:spcPts val="2800"/>
              </a:lnSpc>
              <a:buClr>
                <a:srgbClr val="C00000"/>
              </a:buClr>
            </a:pPr>
            <a:r>
              <a:rPr lang="en-US" altLang="zh-CN" sz="2000" b="1" dirty="0" smtClean="0">
                <a:latin typeface="Kaiti SC" charset="-122"/>
                <a:ea typeface="Kaiti SC" charset="-122"/>
                <a:cs typeface="Kaiti SC" charset="-122"/>
              </a:rPr>
              <a:t>01.</a:t>
            </a:r>
            <a:r>
              <a:rPr lang="zh-CN" altLang="en-US" b="1" dirty="0" smtClean="0">
                <a:latin typeface="Kaiti SC" charset="-122"/>
                <a:ea typeface="Kaiti SC" charset="-122"/>
                <a:cs typeface="Kaiti SC" charset="-122"/>
              </a:rPr>
              <a:t>一些</a:t>
            </a:r>
            <a:r>
              <a:rPr lang="zh-CN" altLang="en-US" b="1" dirty="0">
                <a:latin typeface="Kaiti SC" charset="-122"/>
                <a:ea typeface="Kaiti SC" charset="-122"/>
                <a:cs typeface="Kaiti SC" charset="-122"/>
              </a:rPr>
              <a:t>思想保留着奴隶与奴隶制度、殖民地制度；</a:t>
            </a:r>
            <a:endParaRPr lang="en-US" altLang="zh-CN" b="1" dirty="0">
              <a:latin typeface="Kaiti SC" charset="-122"/>
              <a:ea typeface="Kaiti SC" charset="-122"/>
              <a:cs typeface="Kaiti SC" charset="-122"/>
              <a:sym typeface="楷体_GB2312" pitchFamily="49" charset="-122"/>
            </a:endParaRPr>
          </a:p>
        </p:txBody>
      </p:sp>
      <p:sp>
        <p:nvSpPr>
          <p:cNvPr id="52" name="五边形 51"/>
          <p:cNvSpPr/>
          <p:nvPr/>
        </p:nvSpPr>
        <p:spPr>
          <a:xfrm>
            <a:off x="0" y="0"/>
            <a:ext cx="62992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空想社会主义的</a:t>
            </a:r>
            <a:r>
              <a:rPr kumimoji="1" lang="zh-CN" altLang="en-US" sz="3200" b="1" smtClean="0">
                <a:latin typeface="Kaiti SC" charset="-122"/>
                <a:ea typeface="Kaiti SC" charset="-122"/>
                <a:cs typeface="Kaiti SC" charset="-122"/>
              </a:rPr>
              <a:t>消极性与局限性</a:t>
            </a:r>
            <a:endParaRPr kumimoji="1" lang="zh-CN" altLang="en-US" sz="3200" b="1" dirty="0">
              <a:latin typeface="Kaiti SC" charset="-122"/>
              <a:ea typeface="Kaiti SC" charset="-122"/>
              <a:cs typeface="Kaiti SC" charset="-122"/>
            </a:endParaRPr>
          </a:p>
        </p:txBody>
      </p:sp>
      <p:sp>
        <p:nvSpPr>
          <p:cNvPr id="3" name="文本框 2"/>
          <p:cNvSpPr txBox="1"/>
          <p:nvPr/>
        </p:nvSpPr>
        <p:spPr>
          <a:xfrm>
            <a:off x="5420710" y="1114747"/>
            <a:ext cx="1930400" cy="646331"/>
          </a:xfrm>
          <a:prstGeom prst="rect">
            <a:avLst/>
          </a:prstGeom>
          <a:noFill/>
        </p:spPr>
        <p:txBody>
          <a:bodyPr wrap="square" rtlCol="0">
            <a:spAutoFit/>
          </a:bodyPr>
          <a:lstStyle/>
          <a:p>
            <a:r>
              <a:rPr kumimoji="1" lang="zh-CN" altLang="en-US" sz="3600" b="1" dirty="0" smtClean="0">
                <a:solidFill>
                  <a:srgbClr val="804A81"/>
                </a:solidFill>
                <a:latin typeface="Kaiti SC" charset="-122"/>
                <a:ea typeface="Kaiti SC" charset="-122"/>
                <a:cs typeface="Kaiti SC" charset="-122"/>
              </a:rPr>
              <a:t>消极性</a:t>
            </a:r>
            <a:endParaRPr kumimoji="1" lang="zh-CN" altLang="en-US" sz="3600" b="1" dirty="0">
              <a:solidFill>
                <a:srgbClr val="804A81"/>
              </a:solidFill>
              <a:latin typeface="Kaiti SC" charset="-122"/>
              <a:ea typeface="Kaiti SC" charset="-122"/>
              <a:cs typeface="Kaiti SC" charset="-122"/>
            </a:endParaRPr>
          </a:p>
        </p:txBody>
      </p:sp>
      <p:sp>
        <p:nvSpPr>
          <p:cNvPr id="4" name="矩形 3"/>
          <p:cNvSpPr/>
          <p:nvPr/>
        </p:nvSpPr>
        <p:spPr>
          <a:xfrm>
            <a:off x="563991" y="3144219"/>
            <a:ext cx="4867038" cy="400110"/>
          </a:xfrm>
          <a:prstGeom prst="rect">
            <a:avLst/>
          </a:prstGeom>
        </p:spPr>
        <p:txBody>
          <a:bodyPr wrap="none">
            <a:spAutoFit/>
          </a:bodyPr>
          <a:lstStyle/>
          <a:p>
            <a:r>
              <a:rPr lang="en-US" altLang="zh-CN" sz="2000" b="1" dirty="0" smtClean="0">
                <a:latin typeface="Kaiti SC" charset="-122"/>
                <a:ea typeface="Kaiti SC" charset="-122"/>
                <a:cs typeface="Kaiti SC" charset="-122"/>
              </a:rPr>
              <a:t>02.</a:t>
            </a:r>
            <a:r>
              <a:rPr lang="zh-CN" altLang="en-US" b="1" dirty="0" smtClean="0">
                <a:latin typeface="Kaiti SC" charset="-122"/>
                <a:ea typeface="Kaiti SC" charset="-122"/>
                <a:cs typeface="Kaiti SC" charset="-122"/>
              </a:rPr>
              <a:t>一些</a:t>
            </a:r>
            <a:r>
              <a:rPr lang="zh-CN" altLang="en-US" b="1" dirty="0">
                <a:latin typeface="Kaiti SC" charset="-122"/>
                <a:ea typeface="Kaiti SC" charset="-122"/>
                <a:cs typeface="Kaiti SC" charset="-122"/>
              </a:rPr>
              <a:t>思想歧视妇女，甚至主张实行公妻制；</a:t>
            </a:r>
            <a:endParaRPr lang="zh-CN" altLang="en-US" dirty="0"/>
          </a:p>
        </p:txBody>
      </p:sp>
      <p:sp>
        <p:nvSpPr>
          <p:cNvPr id="5" name="矩形 4"/>
          <p:cNvSpPr/>
          <p:nvPr/>
        </p:nvSpPr>
        <p:spPr>
          <a:xfrm>
            <a:off x="518347" y="4010495"/>
            <a:ext cx="4174541" cy="400110"/>
          </a:xfrm>
          <a:prstGeom prst="rect">
            <a:avLst/>
          </a:prstGeom>
        </p:spPr>
        <p:txBody>
          <a:bodyPr wrap="none">
            <a:spAutoFit/>
          </a:bodyPr>
          <a:lstStyle/>
          <a:p>
            <a:r>
              <a:rPr lang="en-US" altLang="zh-CN" sz="2000" b="1" dirty="0" smtClean="0">
                <a:latin typeface="Kaiti SC" charset="-122"/>
                <a:ea typeface="Kaiti SC" charset="-122"/>
                <a:cs typeface="Kaiti SC" charset="-122"/>
              </a:rPr>
              <a:t>03.</a:t>
            </a:r>
            <a:r>
              <a:rPr lang="zh-CN" altLang="en-US" b="1" dirty="0" smtClean="0">
                <a:latin typeface="Kaiti SC" charset="-122"/>
                <a:ea typeface="Kaiti SC" charset="-122"/>
                <a:cs typeface="Kaiti SC" charset="-122"/>
              </a:rPr>
              <a:t>一些</a:t>
            </a:r>
            <a:r>
              <a:rPr lang="zh-CN" altLang="en-US" b="1" dirty="0">
                <a:latin typeface="Kaiti SC" charset="-122"/>
                <a:ea typeface="Kaiti SC" charset="-122"/>
                <a:cs typeface="Kaiti SC" charset="-122"/>
              </a:rPr>
              <a:t>思想包含着宗教神秘主义因素；</a:t>
            </a:r>
            <a:endParaRPr lang="zh-CN" altLang="en-US" dirty="0"/>
          </a:p>
        </p:txBody>
      </p:sp>
      <p:sp>
        <p:nvSpPr>
          <p:cNvPr id="6" name="矩形 5"/>
          <p:cNvSpPr/>
          <p:nvPr/>
        </p:nvSpPr>
        <p:spPr>
          <a:xfrm>
            <a:off x="591603" y="4718549"/>
            <a:ext cx="4174541" cy="400110"/>
          </a:xfrm>
          <a:prstGeom prst="rect">
            <a:avLst/>
          </a:prstGeom>
        </p:spPr>
        <p:txBody>
          <a:bodyPr wrap="none">
            <a:spAutoFit/>
          </a:bodyPr>
          <a:lstStyle/>
          <a:p>
            <a:r>
              <a:rPr lang="en-US" altLang="zh-CN" sz="2000" b="1" dirty="0" smtClean="0">
                <a:latin typeface="Kaiti SC" charset="-122"/>
                <a:ea typeface="Kaiti SC" charset="-122"/>
                <a:cs typeface="Kaiti SC" charset="-122"/>
              </a:rPr>
              <a:t>04.</a:t>
            </a:r>
            <a:r>
              <a:rPr lang="zh-CN" altLang="en-US" b="1" dirty="0" smtClean="0">
                <a:latin typeface="Kaiti SC" charset="-122"/>
                <a:ea typeface="Kaiti SC" charset="-122"/>
                <a:cs typeface="Kaiti SC" charset="-122"/>
              </a:rPr>
              <a:t>一些</a:t>
            </a:r>
            <a:r>
              <a:rPr lang="zh-CN" altLang="en-US" b="1" dirty="0">
                <a:latin typeface="Kaiti SC" charset="-122"/>
                <a:ea typeface="Kaiti SC" charset="-122"/>
                <a:cs typeface="Kaiti SC" charset="-122"/>
              </a:rPr>
              <a:t>思想提倡平均主义和禁欲主义；</a:t>
            </a:r>
            <a:endParaRPr lang="zh-CN" altLang="en-US" dirty="0"/>
          </a:p>
        </p:txBody>
      </p:sp>
      <p:sp>
        <p:nvSpPr>
          <p:cNvPr id="7" name="矩形 6"/>
          <p:cNvSpPr/>
          <p:nvPr/>
        </p:nvSpPr>
        <p:spPr>
          <a:xfrm>
            <a:off x="7351110" y="2005207"/>
            <a:ext cx="4427048" cy="400110"/>
          </a:xfrm>
          <a:prstGeom prst="rect">
            <a:avLst/>
          </a:prstGeom>
        </p:spPr>
        <p:txBody>
          <a:bodyPr wrap="square">
            <a:spAutoFit/>
          </a:bodyPr>
          <a:lstStyle/>
          <a:p>
            <a:r>
              <a:rPr lang="en-US" altLang="zh-CN" sz="2000" b="1" dirty="0" smtClean="0">
                <a:latin typeface="Kaiti SC" charset="-122"/>
                <a:ea typeface="Kaiti SC" charset="-122"/>
                <a:cs typeface="Kaiti SC" charset="-122"/>
              </a:rPr>
              <a:t>05.</a:t>
            </a:r>
            <a:r>
              <a:rPr lang="zh-CN" altLang="en-US" b="1" dirty="0" smtClean="0">
                <a:latin typeface="Kaiti SC" charset="-122"/>
                <a:ea typeface="Kaiti SC" charset="-122"/>
                <a:cs typeface="Kaiti SC" charset="-122"/>
              </a:rPr>
              <a:t>一些</a:t>
            </a:r>
            <a:r>
              <a:rPr lang="zh-CN" altLang="en-US" b="1" dirty="0">
                <a:latin typeface="Kaiti SC" charset="-122"/>
                <a:ea typeface="Kaiti SC" charset="-122"/>
                <a:cs typeface="Kaiti SC" charset="-122"/>
              </a:rPr>
              <a:t>思想隐含着对社会生产劳动的偏见</a:t>
            </a:r>
            <a:r>
              <a:rPr lang="zh-CN" altLang="en-US" b="1" dirty="0" smtClean="0">
                <a:latin typeface="Kaiti SC" charset="-122"/>
                <a:ea typeface="Kaiti SC" charset="-122"/>
                <a:cs typeface="Kaiti SC" charset="-122"/>
              </a:rPr>
              <a:t>；</a:t>
            </a:r>
            <a:endParaRPr lang="zh-CN" altLang="en-US" dirty="0"/>
          </a:p>
        </p:txBody>
      </p:sp>
      <p:sp>
        <p:nvSpPr>
          <p:cNvPr id="8" name="矩形 7"/>
          <p:cNvSpPr/>
          <p:nvPr/>
        </p:nvSpPr>
        <p:spPr>
          <a:xfrm>
            <a:off x="7441175" y="2963341"/>
            <a:ext cx="4585725" cy="677108"/>
          </a:xfrm>
          <a:prstGeom prst="rect">
            <a:avLst/>
          </a:prstGeom>
        </p:spPr>
        <p:txBody>
          <a:bodyPr wrap="square">
            <a:spAutoFit/>
          </a:bodyPr>
          <a:lstStyle/>
          <a:p>
            <a:r>
              <a:rPr lang="en-US" altLang="zh-CN" sz="2000" b="1" dirty="0">
                <a:latin typeface="Kaiti SC" charset="-122"/>
                <a:ea typeface="Kaiti SC" charset="-122"/>
                <a:cs typeface="Kaiti SC" charset="-122"/>
              </a:rPr>
              <a:t>06.</a:t>
            </a:r>
            <a:r>
              <a:rPr lang="zh-CN" altLang="en-US" b="1" dirty="0">
                <a:latin typeface="Kaiti SC" charset="-122"/>
                <a:ea typeface="Kaiti SC" charset="-122"/>
                <a:cs typeface="Kaiti SC" charset="-122"/>
              </a:rPr>
              <a:t>一些思想把社会变革的希望寄托在人或少数人身上；</a:t>
            </a:r>
          </a:p>
        </p:txBody>
      </p:sp>
      <p:sp>
        <p:nvSpPr>
          <p:cNvPr id="9" name="矩形 8"/>
          <p:cNvSpPr/>
          <p:nvPr/>
        </p:nvSpPr>
        <p:spPr>
          <a:xfrm>
            <a:off x="7441175" y="3849875"/>
            <a:ext cx="4636206" cy="400110"/>
          </a:xfrm>
          <a:prstGeom prst="rect">
            <a:avLst/>
          </a:prstGeom>
        </p:spPr>
        <p:txBody>
          <a:bodyPr wrap="none">
            <a:spAutoFit/>
          </a:bodyPr>
          <a:lstStyle/>
          <a:p>
            <a:r>
              <a:rPr lang="en-US" altLang="zh-CN" sz="2000" b="1" dirty="0">
                <a:latin typeface="Kaiti SC" charset="-122"/>
                <a:ea typeface="Kaiti SC" charset="-122"/>
                <a:cs typeface="Kaiti SC" charset="-122"/>
              </a:rPr>
              <a:t>07.</a:t>
            </a:r>
            <a:r>
              <a:rPr lang="zh-CN" altLang="en-US" b="1" dirty="0">
                <a:latin typeface="Kaiti SC" charset="-122"/>
                <a:ea typeface="Kaiti SC" charset="-122"/>
                <a:cs typeface="Kaiti SC" charset="-122"/>
              </a:rPr>
              <a:t>一些思想带有明显的政治极端主义色彩；</a:t>
            </a:r>
            <a:endParaRPr lang="zh-CN" altLang="en-US" dirty="0"/>
          </a:p>
        </p:txBody>
      </p:sp>
      <p:sp>
        <p:nvSpPr>
          <p:cNvPr id="10" name="矩形 9"/>
          <p:cNvSpPr/>
          <p:nvPr/>
        </p:nvSpPr>
        <p:spPr>
          <a:xfrm>
            <a:off x="7478110" y="4580050"/>
            <a:ext cx="4632795" cy="677108"/>
          </a:xfrm>
          <a:prstGeom prst="rect">
            <a:avLst/>
          </a:prstGeom>
        </p:spPr>
        <p:txBody>
          <a:bodyPr wrap="square">
            <a:spAutoFit/>
          </a:bodyPr>
          <a:lstStyle/>
          <a:p>
            <a:r>
              <a:rPr lang="en-US" altLang="zh-CN" sz="2000" b="1" dirty="0">
                <a:latin typeface="Kaiti SC" charset="-122"/>
                <a:ea typeface="Kaiti SC" charset="-122"/>
                <a:cs typeface="Kaiti SC" charset="-122"/>
              </a:rPr>
              <a:t>08.</a:t>
            </a:r>
            <a:r>
              <a:rPr lang="zh-CN" altLang="en-US" b="1" dirty="0">
                <a:latin typeface="Kaiti SC" charset="-122"/>
                <a:ea typeface="Kaiti SC" charset="-122"/>
                <a:cs typeface="Kaiti SC" charset="-122"/>
              </a:rPr>
              <a:t>一些思想保留最高领导人的职务终身制，以及官员的特权和不同阶级。</a:t>
            </a:r>
            <a:endParaRPr lang="zh-CN" altLang="en-US" dirty="0"/>
          </a:p>
        </p:txBody>
      </p:sp>
    </p:spTree>
    <p:extLst>
      <p:ext uri="{BB962C8B-B14F-4D97-AF65-F5344CB8AC3E}">
        <p14:creationId xmlns:p14="http://schemas.microsoft.com/office/powerpoint/2010/main" val="917087277"/>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62992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空想社会主义的</a:t>
            </a:r>
            <a:r>
              <a:rPr kumimoji="1" lang="zh-CN" altLang="en-US" sz="3200" b="1" smtClean="0">
                <a:latin typeface="Kaiti SC" charset="-122"/>
                <a:ea typeface="Kaiti SC" charset="-122"/>
                <a:cs typeface="Kaiti SC" charset="-122"/>
              </a:rPr>
              <a:t>消极性与局限性</a:t>
            </a:r>
            <a:endParaRPr kumimoji="1" lang="zh-CN" altLang="en-US" sz="3200" b="1" dirty="0">
              <a:latin typeface="Kaiti SC" charset="-122"/>
              <a:ea typeface="Kaiti SC" charset="-122"/>
              <a:cs typeface="Kaiti SC" charset="-122"/>
            </a:endParaRPr>
          </a:p>
        </p:txBody>
      </p:sp>
      <p:sp>
        <p:nvSpPr>
          <p:cNvPr id="3" name="文本框 2"/>
          <p:cNvSpPr txBox="1">
            <a:spLocks noChangeArrowheads="1"/>
          </p:cNvSpPr>
          <p:nvPr/>
        </p:nvSpPr>
        <p:spPr bwMode="auto">
          <a:xfrm>
            <a:off x="9731375" y="533400"/>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grpSp>
        <p:nvGrpSpPr>
          <p:cNvPr id="4" name="组合 66"/>
          <p:cNvGrpSpPr/>
          <p:nvPr/>
        </p:nvGrpSpPr>
        <p:grpSpPr>
          <a:xfrm>
            <a:off x="5300222" y="2230873"/>
            <a:ext cx="617935" cy="1425739"/>
            <a:chOff x="5232401" y="1488328"/>
            <a:chExt cx="823913" cy="1900985"/>
          </a:xfrm>
          <a:solidFill>
            <a:srgbClr val="C0C2CC"/>
          </a:solidFill>
        </p:grpSpPr>
        <p:sp>
          <p:nvSpPr>
            <p:cNvPr id="5" name="任意多边形 60"/>
            <p:cNvSpPr/>
            <p:nvPr/>
          </p:nvSpPr>
          <p:spPr>
            <a:xfrm>
              <a:off x="5703953" y="2044931"/>
              <a:ext cx="352360" cy="92568"/>
            </a:xfrm>
            <a:custGeom>
              <a:avLst/>
              <a:gdLst>
                <a:gd name="connsiteX0" fmla="*/ 352360 w 352360"/>
                <a:gd name="connsiteY0" fmla="*/ 0 h 92568"/>
                <a:gd name="connsiteX1" fmla="*/ 352360 w 352360"/>
                <a:gd name="connsiteY1" fmla="*/ 47795 h 92568"/>
                <a:gd name="connsiteX2" fmla="*/ 320620 w 352360"/>
                <a:gd name="connsiteY2" fmla="*/ 53016 h 92568"/>
                <a:gd name="connsiteX3" fmla="*/ 257152 w 352360"/>
                <a:gd name="connsiteY3" fmla="*/ 63453 h 92568"/>
                <a:gd name="connsiteX4" fmla="*/ 193138 w 352360"/>
                <a:gd name="connsiteY4" fmla="*/ 72243 h 92568"/>
                <a:gd name="connsiteX5" fmla="*/ 128576 w 352360"/>
                <a:gd name="connsiteY5" fmla="*/ 80483 h 92568"/>
                <a:gd name="connsiteX6" fmla="*/ 96843 w 352360"/>
                <a:gd name="connsiteY6" fmla="*/ 84328 h 92568"/>
                <a:gd name="connsiteX7" fmla="*/ 64562 w 352360"/>
                <a:gd name="connsiteY7" fmla="*/ 87625 h 92568"/>
                <a:gd name="connsiteX8" fmla="*/ 32828 w 352360"/>
                <a:gd name="connsiteY8" fmla="*/ 90372 h 92568"/>
                <a:gd name="connsiteX9" fmla="*/ 0 w 352360"/>
                <a:gd name="connsiteY9" fmla="*/ 92568 h 92568"/>
                <a:gd name="connsiteX10" fmla="*/ 31186 w 352360"/>
                <a:gd name="connsiteY10" fmla="*/ 83230 h 92568"/>
                <a:gd name="connsiteX11" fmla="*/ 61826 w 352360"/>
                <a:gd name="connsiteY11" fmla="*/ 73342 h 92568"/>
                <a:gd name="connsiteX12" fmla="*/ 93012 w 352360"/>
                <a:gd name="connsiteY12" fmla="*/ 64553 h 92568"/>
                <a:gd name="connsiteX13" fmla="*/ 124200 w 352360"/>
                <a:gd name="connsiteY13" fmla="*/ 55761 h 92568"/>
                <a:gd name="connsiteX14" fmla="*/ 186572 w 352360"/>
                <a:gd name="connsiteY14" fmla="*/ 39282 h 92568"/>
                <a:gd name="connsiteX15" fmla="*/ 248945 w 352360"/>
                <a:gd name="connsiteY15" fmla="*/ 23900 h 92568"/>
                <a:gd name="connsiteX16" fmla="*/ 312412 w 352360"/>
                <a:gd name="connsiteY16" fmla="*/ 9068 h 92568"/>
                <a:gd name="connsiteX17" fmla="*/ 352360 w 352360"/>
                <a:gd name="connsiteY17" fmla="*/ 0 h 9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568">
                  <a:moveTo>
                    <a:pt x="352360" y="0"/>
                  </a:moveTo>
                  <a:lnTo>
                    <a:pt x="352360" y="47795"/>
                  </a:lnTo>
                  <a:lnTo>
                    <a:pt x="320620" y="53016"/>
                  </a:lnTo>
                  <a:lnTo>
                    <a:pt x="257152" y="63453"/>
                  </a:lnTo>
                  <a:lnTo>
                    <a:pt x="193138" y="72243"/>
                  </a:lnTo>
                  <a:lnTo>
                    <a:pt x="128576" y="80483"/>
                  </a:lnTo>
                  <a:lnTo>
                    <a:pt x="96843" y="84328"/>
                  </a:lnTo>
                  <a:lnTo>
                    <a:pt x="64562" y="87625"/>
                  </a:lnTo>
                  <a:lnTo>
                    <a:pt x="32828" y="90372"/>
                  </a:lnTo>
                  <a:lnTo>
                    <a:pt x="0" y="92568"/>
                  </a:lnTo>
                  <a:lnTo>
                    <a:pt x="31186" y="83230"/>
                  </a:lnTo>
                  <a:lnTo>
                    <a:pt x="61826" y="73342"/>
                  </a:lnTo>
                  <a:lnTo>
                    <a:pt x="93012" y="64553"/>
                  </a:lnTo>
                  <a:lnTo>
                    <a:pt x="124200" y="55761"/>
                  </a:lnTo>
                  <a:lnTo>
                    <a:pt x="186572" y="39282"/>
                  </a:lnTo>
                  <a:lnTo>
                    <a:pt x="248945" y="23900"/>
                  </a:lnTo>
                  <a:lnTo>
                    <a:pt x="312412" y="9068"/>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6" name="任意多边形 56"/>
            <p:cNvSpPr/>
            <p:nvPr/>
          </p:nvSpPr>
          <p:spPr>
            <a:xfrm>
              <a:off x="5703953" y="2567904"/>
              <a:ext cx="352360" cy="92770"/>
            </a:xfrm>
            <a:custGeom>
              <a:avLst/>
              <a:gdLst>
                <a:gd name="connsiteX0" fmla="*/ 352360 w 352360"/>
                <a:gd name="connsiteY0" fmla="*/ 0 h 92770"/>
                <a:gd name="connsiteX1" fmla="*/ 352360 w 352360"/>
                <a:gd name="connsiteY1" fmla="*/ 47722 h 92770"/>
                <a:gd name="connsiteX2" fmla="*/ 320620 w 352360"/>
                <a:gd name="connsiteY2" fmla="*/ 53217 h 92770"/>
                <a:gd name="connsiteX3" fmla="*/ 257152 w 352360"/>
                <a:gd name="connsiteY3" fmla="*/ 62556 h 92770"/>
                <a:gd name="connsiteX4" fmla="*/ 193138 w 352360"/>
                <a:gd name="connsiteY4" fmla="*/ 71895 h 92770"/>
                <a:gd name="connsiteX5" fmla="*/ 128576 w 352360"/>
                <a:gd name="connsiteY5" fmla="*/ 80134 h 92770"/>
                <a:gd name="connsiteX6" fmla="*/ 96843 w 352360"/>
                <a:gd name="connsiteY6" fmla="*/ 83432 h 92770"/>
                <a:gd name="connsiteX7" fmla="*/ 64562 w 352360"/>
                <a:gd name="connsiteY7" fmla="*/ 87276 h 92770"/>
                <a:gd name="connsiteX8" fmla="*/ 32828 w 352360"/>
                <a:gd name="connsiteY8" fmla="*/ 90023 h 92770"/>
                <a:gd name="connsiteX9" fmla="*/ 0 w 352360"/>
                <a:gd name="connsiteY9" fmla="*/ 92770 h 92770"/>
                <a:gd name="connsiteX10" fmla="*/ 31186 w 352360"/>
                <a:gd name="connsiteY10" fmla="*/ 82332 h 92770"/>
                <a:gd name="connsiteX11" fmla="*/ 61826 w 352360"/>
                <a:gd name="connsiteY11" fmla="*/ 72993 h 92770"/>
                <a:gd name="connsiteX12" fmla="*/ 93012 w 352360"/>
                <a:gd name="connsiteY12" fmla="*/ 64203 h 92770"/>
                <a:gd name="connsiteX13" fmla="*/ 124200 w 352360"/>
                <a:gd name="connsiteY13" fmla="*/ 55414 h 92770"/>
                <a:gd name="connsiteX14" fmla="*/ 186572 w 352360"/>
                <a:gd name="connsiteY14" fmla="*/ 38934 h 92770"/>
                <a:gd name="connsiteX15" fmla="*/ 248945 w 352360"/>
                <a:gd name="connsiteY15" fmla="*/ 24101 h 92770"/>
                <a:gd name="connsiteX16" fmla="*/ 312412 w 352360"/>
                <a:gd name="connsiteY16" fmla="*/ 8719 h 92770"/>
                <a:gd name="connsiteX17" fmla="*/ 352360 w 352360"/>
                <a:gd name="connsiteY17" fmla="*/ 0 h 9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770">
                  <a:moveTo>
                    <a:pt x="352360" y="0"/>
                  </a:moveTo>
                  <a:lnTo>
                    <a:pt x="352360" y="47722"/>
                  </a:lnTo>
                  <a:lnTo>
                    <a:pt x="320620" y="53217"/>
                  </a:lnTo>
                  <a:lnTo>
                    <a:pt x="257152" y="62556"/>
                  </a:lnTo>
                  <a:lnTo>
                    <a:pt x="193138" y="71895"/>
                  </a:lnTo>
                  <a:lnTo>
                    <a:pt x="128576" y="80134"/>
                  </a:lnTo>
                  <a:lnTo>
                    <a:pt x="96843" y="83432"/>
                  </a:lnTo>
                  <a:lnTo>
                    <a:pt x="64562" y="87276"/>
                  </a:lnTo>
                  <a:lnTo>
                    <a:pt x="32828" y="90023"/>
                  </a:lnTo>
                  <a:lnTo>
                    <a:pt x="0" y="92770"/>
                  </a:lnTo>
                  <a:lnTo>
                    <a:pt x="31186" y="82332"/>
                  </a:lnTo>
                  <a:lnTo>
                    <a:pt x="61826" y="72993"/>
                  </a:lnTo>
                  <a:lnTo>
                    <a:pt x="93012" y="64203"/>
                  </a:lnTo>
                  <a:lnTo>
                    <a:pt x="124200" y="55414"/>
                  </a:lnTo>
                  <a:lnTo>
                    <a:pt x="186572" y="38934"/>
                  </a:lnTo>
                  <a:lnTo>
                    <a:pt x="248945" y="24101"/>
                  </a:lnTo>
                  <a:lnTo>
                    <a:pt x="312412" y="8719"/>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 name="任意多边形 52"/>
            <p:cNvSpPr/>
            <p:nvPr/>
          </p:nvSpPr>
          <p:spPr>
            <a:xfrm>
              <a:off x="5703953" y="3089824"/>
              <a:ext cx="352360" cy="91284"/>
            </a:xfrm>
            <a:custGeom>
              <a:avLst/>
              <a:gdLst>
                <a:gd name="connsiteX0" fmla="*/ 352360 w 352360"/>
                <a:gd name="connsiteY0" fmla="*/ 0 h 91284"/>
                <a:gd name="connsiteX1" fmla="*/ 352360 w 352360"/>
                <a:gd name="connsiteY1" fmla="*/ 46862 h 91284"/>
                <a:gd name="connsiteX2" fmla="*/ 320620 w 352360"/>
                <a:gd name="connsiteY2" fmla="*/ 52280 h 91284"/>
                <a:gd name="connsiteX3" fmla="*/ 257152 w 352360"/>
                <a:gd name="connsiteY3" fmla="*/ 62031 h 91284"/>
                <a:gd name="connsiteX4" fmla="*/ 193138 w 352360"/>
                <a:gd name="connsiteY4" fmla="*/ 71241 h 91284"/>
                <a:gd name="connsiteX5" fmla="*/ 128576 w 352360"/>
                <a:gd name="connsiteY5" fmla="*/ 78824 h 91284"/>
                <a:gd name="connsiteX6" fmla="*/ 96843 w 352360"/>
                <a:gd name="connsiteY6" fmla="*/ 82617 h 91284"/>
                <a:gd name="connsiteX7" fmla="*/ 64562 w 352360"/>
                <a:gd name="connsiteY7" fmla="*/ 85868 h 91284"/>
                <a:gd name="connsiteX8" fmla="*/ 32828 w 352360"/>
                <a:gd name="connsiteY8" fmla="*/ 89117 h 91284"/>
                <a:gd name="connsiteX9" fmla="*/ 0 w 352360"/>
                <a:gd name="connsiteY9" fmla="*/ 91284 h 91284"/>
                <a:gd name="connsiteX10" fmla="*/ 31186 w 352360"/>
                <a:gd name="connsiteY10" fmla="*/ 81533 h 91284"/>
                <a:gd name="connsiteX11" fmla="*/ 61826 w 352360"/>
                <a:gd name="connsiteY11" fmla="*/ 72325 h 91284"/>
                <a:gd name="connsiteX12" fmla="*/ 93012 w 352360"/>
                <a:gd name="connsiteY12" fmla="*/ 63114 h 91284"/>
                <a:gd name="connsiteX13" fmla="*/ 124200 w 352360"/>
                <a:gd name="connsiteY13" fmla="*/ 54989 h 91284"/>
                <a:gd name="connsiteX14" fmla="*/ 186572 w 352360"/>
                <a:gd name="connsiteY14" fmla="*/ 38737 h 91284"/>
                <a:gd name="connsiteX15" fmla="*/ 248945 w 352360"/>
                <a:gd name="connsiteY15" fmla="*/ 23027 h 91284"/>
                <a:gd name="connsiteX16" fmla="*/ 312412 w 352360"/>
                <a:gd name="connsiteY16" fmla="*/ 8943 h 91284"/>
                <a:gd name="connsiteX17" fmla="*/ 352360 w 352360"/>
                <a:gd name="connsiteY17" fmla="*/ 0 h 9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1284">
                  <a:moveTo>
                    <a:pt x="352360" y="0"/>
                  </a:moveTo>
                  <a:lnTo>
                    <a:pt x="352360" y="46862"/>
                  </a:lnTo>
                  <a:lnTo>
                    <a:pt x="320620" y="52280"/>
                  </a:lnTo>
                  <a:lnTo>
                    <a:pt x="257152" y="62031"/>
                  </a:lnTo>
                  <a:lnTo>
                    <a:pt x="193138" y="71241"/>
                  </a:lnTo>
                  <a:lnTo>
                    <a:pt x="128576" y="78824"/>
                  </a:lnTo>
                  <a:lnTo>
                    <a:pt x="96843" y="82617"/>
                  </a:lnTo>
                  <a:lnTo>
                    <a:pt x="64562" y="85868"/>
                  </a:lnTo>
                  <a:lnTo>
                    <a:pt x="32828" y="89117"/>
                  </a:lnTo>
                  <a:lnTo>
                    <a:pt x="0" y="91284"/>
                  </a:lnTo>
                  <a:lnTo>
                    <a:pt x="31186" y="81533"/>
                  </a:lnTo>
                  <a:lnTo>
                    <a:pt x="61826" y="72325"/>
                  </a:lnTo>
                  <a:lnTo>
                    <a:pt x="93012" y="63114"/>
                  </a:lnTo>
                  <a:lnTo>
                    <a:pt x="124200" y="54989"/>
                  </a:lnTo>
                  <a:lnTo>
                    <a:pt x="186572" y="38737"/>
                  </a:lnTo>
                  <a:lnTo>
                    <a:pt x="248945" y="23027"/>
                  </a:lnTo>
                  <a:lnTo>
                    <a:pt x="312412" y="8943"/>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 name="任意多边形 42"/>
            <p:cNvSpPr/>
            <p:nvPr/>
          </p:nvSpPr>
          <p:spPr>
            <a:xfrm>
              <a:off x="5232401" y="1488328"/>
              <a:ext cx="823913" cy="495783"/>
            </a:xfrm>
            <a:custGeom>
              <a:avLst/>
              <a:gdLst>
                <a:gd name="connsiteX0" fmla="*/ 797908 w 823913"/>
                <a:gd name="connsiteY0" fmla="*/ 0 h 495783"/>
                <a:gd name="connsiteX1" fmla="*/ 807225 w 823913"/>
                <a:gd name="connsiteY1" fmla="*/ 0 h 495783"/>
                <a:gd name="connsiteX2" fmla="*/ 815993 w 823913"/>
                <a:gd name="connsiteY2" fmla="*/ 0 h 495783"/>
                <a:gd name="connsiteX3" fmla="*/ 823913 w 823913"/>
                <a:gd name="connsiteY3" fmla="*/ 467 h 495783"/>
                <a:gd name="connsiteX4" fmla="*/ 823913 w 823913"/>
                <a:gd name="connsiteY4" fmla="*/ 363796 h 495783"/>
                <a:gd name="connsiteX5" fmla="*/ 219206 w 823913"/>
                <a:gd name="connsiteY5" fmla="*/ 491395 h 495783"/>
                <a:gd name="connsiteX6" fmla="*/ 209342 w 823913"/>
                <a:gd name="connsiteY6" fmla="*/ 493041 h 495783"/>
                <a:gd name="connsiteX7" fmla="*/ 200025 w 823913"/>
                <a:gd name="connsiteY7" fmla="*/ 494686 h 495783"/>
                <a:gd name="connsiteX8" fmla="*/ 190709 w 823913"/>
                <a:gd name="connsiteY8" fmla="*/ 495234 h 495783"/>
                <a:gd name="connsiteX9" fmla="*/ 181392 w 823913"/>
                <a:gd name="connsiteY9" fmla="*/ 495783 h 495783"/>
                <a:gd name="connsiteX10" fmla="*/ 173174 w 823913"/>
                <a:gd name="connsiteY10" fmla="*/ 495234 h 495783"/>
                <a:gd name="connsiteX11" fmla="*/ 165501 w 823913"/>
                <a:gd name="connsiteY11" fmla="*/ 494686 h 495783"/>
                <a:gd name="connsiteX12" fmla="*/ 150156 w 823913"/>
                <a:gd name="connsiteY12" fmla="*/ 492493 h 495783"/>
                <a:gd name="connsiteX13" fmla="*/ 135360 w 823913"/>
                <a:gd name="connsiteY13" fmla="*/ 489202 h 495783"/>
                <a:gd name="connsiteX14" fmla="*/ 121112 w 823913"/>
                <a:gd name="connsiteY14" fmla="*/ 484814 h 495783"/>
                <a:gd name="connsiteX15" fmla="*/ 106315 w 823913"/>
                <a:gd name="connsiteY15" fmla="*/ 479329 h 495783"/>
                <a:gd name="connsiteX16" fmla="*/ 92615 w 823913"/>
                <a:gd name="connsiteY16" fmla="*/ 472200 h 495783"/>
                <a:gd name="connsiteX17" fmla="*/ 80010 w 823913"/>
                <a:gd name="connsiteY17" fmla="*/ 463973 h 495783"/>
                <a:gd name="connsiteX18" fmla="*/ 67954 w 823913"/>
                <a:gd name="connsiteY18" fmla="*/ 455748 h 495783"/>
                <a:gd name="connsiteX19" fmla="*/ 56445 w 823913"/>
                <a:gd name="connsiteY19" fmla="*/ 445326 h 495783"/>
                <a:gd name="connsiteX20" fmla="*/ 46033 w 823913"/>
                <a:gd name="connsiteY20" fmla="*/ 434357 h 495783"/>
                <a:gd name="connsiteX21" fmla="*/ 36168 w 823913"/>
                <a:gd name="connsiteY21" fmla="*/ 422293 h 495783"/>
                <a:gd name="connsiteX22" fmla="*/ 27401 w 823913"/>
                <a:gd name="connsiteY22" fmla="*/ 409679 h 495783"/>
                <a:gd name="connsiteX23" fmla="*/ 19729 w 823913"/>
                <a:gd name="connsiteY23" fmla="*/ 396517 h 495783"/>
                <a:gd name="connsiteX24" fmla="*/ 16441 w 823913"/>
                <a:gd name="connsiteY24" fmla="*/ 388839 h 495783"/>
                <a:gd name="connsiteX25" fmla="*/ 13700 w 823913"/>
                <a:gd name="connsiteY25" fmla="*/ 381709 h 495783"/>
                <a:gd name="connsiteX26" fmla="*/ 10412 w 823913"/>
                <a:gd name="connsiteY26" fmla="*/ 374580 h 495783"/>
                <a:gd name="connsiteX27" fmla="*/ 7673 w 823913"/>
                <a:gd name="connsiteY27" fmla="*/ 366902 h 495783"/>
                <a:gd name="connsiteX28" fmla="*/ 6029 w 823913"/>
                <a:gd name="connsiteY28" fmla="*/ 359223 h 495783"/>
                <a:gd name="connsiteX29" fmla="*/ 3836 w 823913"/>
                <a:gd name="connsiteY29" fmla="*/ 350997 h 495783"/>
                <a:gd name="connsiteX30" fmla="*/ 2192 w 823913"/>
                <a:gd name="connsiteY30" fmla="*/ 341672 h 495783"/>
                <a:gd name="connsiteX31" fmla="*/ 1097 w 823913"/>
                <a:gd name="connsiteY31" fmla="*/ 332898 h 495783"/>
                <a:gd name="connsiteX32" fmla="*/ 548 w 823913"/>
                <a:gd name="connsiteY32" fmla="*/ 323574 h 495783"/>
                <a:gd name="connsiteX33" fmla="*/ 0 w 823913"/>
                <a:gd name="connsiteY33" fmla="*/ 314800 h 495783"/>
                <a:gd name="connsiteX34" fmla="*/ 548 w 823913"/>
                <a:gd name="connsiteY34" fmla="*/ 305476 h 495783"/>
                <a:gd name="connsiteX35" fmla="*/ 1097 w 823913"/>
                <a:gd name="connsiteY35" fmla="*/ 296702 h 495783"/>
                <a:gd name="connsiteX36" fmla="*/ 2192 w 823913"/>
                <a:gd name="connsiteY36" fmla="*/ 287378 h 495783"/>
                <a:gd name="connsiteX37" fmla="*/ 3288 w 823913"/>
                <a:gd name="connsiteY37" fmla="*/ 279151 h 495783"/>
                <a:gd name="connsiteX38" fmla="*/ 5480 w 823913"/>
                <a:gd name="connsiteY38" fmla="*/ 270926 h 495783"/>
                <a:gd name="connsiteX39" fmla="*/ 7673 w 823913"/>
                <a:gd name="connsiteY39" fmla="*/ 261602 h 495783"/>
                <a:gd name="connsiteX40" fmla="*/ 9865 w 823913"/>
                <a:gd name="connsiteY40" fmla="*/ 253924 h 495783"/>
                <a:gd name="connsiteX41" fmla="*/ 13700 w 823913"/>
                <a:gd name="connsiteY41" fmla="*/ 245148 h 495783"/>
                <a:gd name="connsiteX42" fmla="*/ 16989 w 823913"/>
                <a:gd name="connsiteY42" fmla="*/ 237472 h 495783"/>
                <a:gd name="connsiteX43" fmla="*/ 20824 w 823913"/>
                <a:gd name="connsiteY43" fmla="*/ 229245 h 495783"/>
                <a:gd name="connsiteX44" fmla="*/ 24662 w 823913"/>
                <a:gd name="connsiteY44" fmla="*/ 222115 h 495783"/>
                <a:gd name="connsiteX45" fmla="*/ 29594 w 823913"/>
                <a:gd name="connsiteY45" fmla="*/ 214437 h 495783"/>
                <a:gd name="connsiteX46" fmla="*/ 34524 w 823913"/>
                <a:gd name="connsiteY46" fmla="*/ 207308 h 495783"/>
                <a:gd name="connsiteX47" fmla="*/ 40006 w 823913"/>
                <a:gd name="connsiteY47" fmla="*/ 200178 h 495783"/>
                <a:gd name="connsiteX48" fmla="*/ 45486 w 823913"/>
                <a:gd name="connsiteY48" fmla="*/ 193596 h 495783"/>
                <a:gd name="connsiteX49" fmla="*/ 50965 w 823913"/>
                <a:gd name="connsiteY49" fmla="*/ 187015 h 495783"/>
                <a:gd name="connsiteX50" fmla="*/ 57542 w 823913"/>
                <a:gd name="connsiteY50" fmla="*/ 180983 h 495783"/>
                <a:gd name="connsiteX51" fmla="*/ 64118 w 823913"/>
                <a:gd name="connsiteY51" fmla="*/ 175497 h 495783"/>
                <a:gd name="connsiteX52" fmla="*/ 70694 w 823913"/>
                <a:gd name="connsiteY52" fmla="*/ 170014 h 495783"/>
                <a:gd name="connsiteX53" fmla="*/ 78366 w 823913"/>
                <a:gd name="connsiteY53" fmla="*/ 164529 h 495783"/>
                <a:gd name="connsiteX54" fmla="*/ 85491 w 823913"/>
                <a:gd name="connsiteY54" fmla="*/ 159594 h 495783"/>
                <a:gd name="connsiteX55" fmla="*/ 92615 w 823913"/>
                <a:gd name="connsiteY55" fmla="*/ 155206 h 495783"/>
                <a:gd name="connsiteX56" fmla="*/ 100835 w 823913"/>
                <a:gd name="connsiteY56" fmla="*/ 151367 h 495783"/>
                <a:gd name="connsiteX57" fmla="*/ 109056 w 823913"/>
                <a:gd name="connsiteY57" fmla="*/ 146979 h 495783"/>
                <a:gd name="connsiteX58" fmla="*/ 117824 w 823913"/>
                <a:gd name="connsiteY58" fmla="*/ 143689 h 495783"/>
                <a:gd name="connsiteX59" fmla="*/ 126044 w 823913"/>
                <a:gd name="connsiteY59" fmla="*/ 140399 h 495783"/>
                <a:gd name="connsiteX60" fmla="*/ 135360 w 823913"/>
                <a:gd name="connsiteY60" fmla="*/ 138204 h 495783"/>
                <a:gd name="connsiteX61" fmla="*/ 144127 w 823913"/>
                <a:gd name="connsiteY61" fmla="*/ 136011 h 495783"/>
                <a:gd name="connsiteX62" fmla="*/ 770508 w 823913"/>
                <a:gd name="connsiteY62" fmla="*/ 3839 h 495783"/>
                <a:gd name="connsiteX63" fmla="*/ 779276 w 823913"/>
                <a:gd name="connsiteY63" fmla="*/ 2193 h 495783"/>
                <a:gd name="connsiteX64" fmla="*/ 788593 w 823913"/>
                <a:gd name="connsiteY64" fmla="*/ 1097 h 495783"/>
                <a:gd name="connsiteX65" fmla="*/ 797908 w 823913"/>
                <a:gd name="connsiteY65" fmla="*/ 0 h 4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913" h="495783">
                  <a:moveTo>
                    <a:pt x="797908" y="0"/>
                  </a:moveTo>
                  <a:lnTo>
                    <a:pt x="807225" y="0"/>
                  </a:lnTo>
                  <a:lnTo>
                    <a:pt x="815993" y="0"/>
                  </a:lnTo>
                  <a:lnTo>
                    <a:pt x="823913" y="467"/>
                  </a:lnTo>
                  <a:lnTo>
                    <a:pt x="823913" y="363796"/>
                  </a:lnTo>
                  <a:lnTo>
                    <a:pt x="219206" y="491395"/>
                  </a:lnTo>
                  <a:lnTo>
                    <a:pt x="209342" y="493041"/>
                  </a:lnTo>
                  <a:lnTo>
                    <a:pt x="200025" y="494686"/>
                  </a:lnTo>
                  <a:lnTo>
                    <a:pt x="190709" y="495234"/>
                  </a:lnTo>
                  <a:lnTo>
                    <a:pt x="181392" y="495783"/>
                  </a:lnTo>
                  <a:lnTo>
                    <a:pt x="173174" y="495234"/>
                  </a:lnTo>
                  <a:lnTo>
                    <a:pt x="165501" y="494686"/>
                  </a:lnTo>
                  <a:lnTo>
                    <a:pt x="150156" y="492493"/>
                  </a:lnTo>
                  <a:lnTo>
                    <a:pt x="135360" y="489202"/>
                  </a:lnTo>
                  <a:lnTo>
                    <a:pt x="121112" y="484814"/>
                  </a:lnTo>
                  <a:lnTo>
                    <a:pt x="106315" y="479329"/>
                  </a:lnTo>
                  <a:lnTo>
                    <a:pt x="92615" y="472200"/>
                  </a:lnTo>
                  <a:lnTo>
                    <a:pt x="80010" y="463973"/>
                  </a:lnTo>
                  <a:lnTo>
                    <a:pt x="67954" y="455748"/>
                  </a:lnTo>
                  <a:lnTo>
                    <a:pt x="56445" y="445326"/>
                  </a:lnTo>
                  <a:lnTo>
                    <a:pt x="46033" y="434357"/>
                  </a:lnTo>
                  <a:lnTo>
                    <a:pt x="36168" y="422293"/>
                  </a:lnTo>
                  <a:lnTo>
                    <a:pt x="27401" y="409679"/>
                  </a:lnTo>
                  <a:lnTo>
                    <a:pt x="19729" y="396517"/>
                  </a:lnTo>
                  <a:lnTo>
                    <a:pt x="16441" y="388839"/>
                  </a:lnTo>
                  <a:lnTo>
                    <a:pt x="13700" y="381709"/>
                  </a:lnTo>
                  <a:lnTo>
                    <a:pt x="10412" y="374580"/>
                  </a:lnTo>
                  <a:lnTo>
                    <a:pt x="7673" y="366902"/>
                  </a:lnTo>
                  <a:lnTo>
                    <a:pt x="6029" y="359223"/>
                  </a:lnTo>
                  <a:lnTo>
                    <a:pt x="3836" y="350997"/>
                  </a:lnTo>
                  <a:lnTo>
                    <a:pt x="2192" y="341672"/>
                  </a:lnTo>
                  <a:lnTo>
                    <a:pt x="1097" y="332898"/>
                  </a:lnTo>
                  <a:lnTo>
                    <a:pt x="548" y="323574"/>
                  </a:lnTo>
                  <a:lnTo>
                    <a:pt x="0" y="314800"/>
                  </a:lnTo>
                  <a:lnTo>
                    <a:pt x="548" y="305476"/>
                  </a:lnTo>
                  <a:lnTo>
                    <a:pt x="1097" y="296702"/>
                  </a:lnTo>
                  <a:lnTo>
                    <a:pt x="2192" y="287378"/>
                  </a:lnTo>
                  <a:lnTo>
                    <a:pt x="3288" y="279151"/>
                  </a:lnTo>
                  <a:lnTo>
                    <a:pt x="5480" y="270926"/>
                  </a:lnTo>
                  <a:lnTo>
                    <a:pt x="7673" y="261602"/>
                  </a:lnTo>
                  <a:lnTo>
                    <a:pt x="9865" y="253924"/>
                  </a:lnTo>
                  <a:lnTo>
                    <a:pt x="13700" y="245148"/>
                  </a:lnTo>
                  <a:lnTo>
                    <a:pt x="16989" y="237472"/>
                  </a:lnTo>
                  <a:lnTo>
                    <a:pt x="20824" y="229245"/>
                  </a:lnTo>
                  <a:lnTo>
                    <a:pt x="24662" y="222115"/>
                  </a:lnTo>
                  <a:lnTo>
                    <a:pt x="29594" y="214437"/>
                  </a:lnTo>
                  <a:lnTo>
                    <a:pt x="34524" y="207308"/>
                  </a:lnTo>
                  <a:lnTo>
                    <a:pt x="40006" y="200178"/>
                  </a:lnTo>
                  <a:lnTo>
                    <a:pt x="45486" y="193596"/>
                  </a:lnTo>
                  <a:lnTo>
                    <a:pt x="50965" y="187015"/>
                  </a:lnTo>
                  <a:lnTo>
                    <a:pt x="57542" y="180983"/>
                  </a:lnTo>
                  <a:lnTo>
                    <a:pt x="64118" y="175497"/>
                  </a:lnTo>
                  <a:lnTo>
                    <a:pt x="70694" y="170014"/>
                  </a:lnTo>
                  <a:lnTo>
                    <a:pt x="78366" y="164529"/>
                  </a:lnTo>
                  <a:lnTo>
                    <a:pt x="85491" y="159594"/>
                  </a:lnTo>
                  <a:lnTo>
                    <a:pt x="92615" y="155206"/>
                  </a:lnTo>
                  <a:lnTo>
                    <a:pt x="100835" y="151367"/>
                  </a:lnTo>
                  <a:lnTo>
                    <a:pt x="109056" y="146979"/>
                  </a:lnTo>
                  <a:lnTo>
                    <a:pt x="117824" y="143689"/>
                  </a:lnTo>
                  <a:lnTo>
                    <a:pt x="126044" y="140399"/>
                  </a:lnTo>
                  <a:lnTo>
                    <a:pt x="135360" y="138204"/>
                  </a:lnTo>
                  <a:lnTo>
                    <a:pt x="144127" y="136011"/>
                  </a:lnTo>
                  <a:lnTo>
                    <a:pt x="770508" y="3839"/>
                  </a:lnTo>
                  <a:lnTo>
                    <a:pt x="779276" y="2193"/>
                  </a:lnTo>
                  <a:lnTo>
                    <a:pt x="788593" y="1097"/>
                  </a:lnTo>
                  <a:lnTo>
                    <a:pt x="7979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 name="任意多边形 38"/>
            <p:cNvSpPr/>
            <p:nvPr/>
          </p:nvSpPr>
          <p:spPr>
            <a:xfrm>
              <a:off x="5232401" y="1984934"/>
              <a:ext cx="823913" cy="503174"/>
            </a:xfrm>
            <a:custGeom>
              <a:avLst/>
              <a:gdLst>
                <a:gd name="connsiteX0" fmla="*/ 823913 w 823913"/>
                <a:gd name="connsiteY0" fmla="*/ 0 h 503174"/>
                <a:gd name="connsiteX1" fmla="*/ 823913 w 823913"/>
                <a:gd name="connsiteY1" fmla="*/ 59997 h 503174"/>
                <a:gd name="connsiteX2" fmla="*/ 783965 w 823913"/>
                <a:gd name="connsiteY2" fmla="*/ 69065 h 503174"/>
                <a:gd name="connsiteX3" fmla="*/ 720498 w 823913"/>
                <a:gd name="connsiteY3" fmla="*/ 83897 h 503174"/>
                <a:gd name="connsiteX4" fmla="*/ 658125 w 823913"/>
                <a:gd name="connsiteY4" fmla="*/ 99279 h 503174"/>
                <a:gd name="connsiteX5" fmla="*/ 595753 w 823913"/>
                <a:gd name="connsiteY5" fmla="*/ 115758 h 503174"/>
                <a:gd name="connsiteX6" fmla="*/ 564565 w 823913"/>
                <a:gd name="connsiteY6" fmla="*/ 124550 h 503174"/>
                <a:gd name="connsiteX7" fmla="*/ 533379 w 823913"/>
                <a:gd name="connsiteY7" fmla="*/ 133339 h 503174"/>
                <a:gd name="connsiteX8" fmla="*/ 502739 w 823913"/>
                <a:gd name="connsiteY8" fmla="*/ 143227 h 503174"/>
                <a:gd name="connsiteX9" fmla="*/ 471553 w 823913"/>
                <a:gd name="connsiteY9" fmla="*/ 152565 h 503174"/>
                <a:gd name="connsiteX10" fmla="*/ 504381 w 823913"/>
                <a:gd name="connsiteY10" fmla="*/ 150369 h 503174"/>
                <a:gd name="connsiteX11" fmla="*/ 536115 w 823913"/>
                <a:gd name="connsiteY11" fmla="*/ 147622 h 503174"/>
                <a:gd name="connsiteX12" fmla="*/ 568396 w 823913"/>
                <a:gd name="connsiteY12" fmla="*/ 144325 h 503174"/>
                <a:gd name="connsiteX13" fmla="*/ 600129 w 823913"/>
                <a:gd name="connsiteY13" fmla="*/ 140480 h 503174"/>
                <a:gd name="connsiteX14" fmla="*/ 664691 w 823913"/>
                <a:gd name="connsiteY14" fmla="*/ 132240 h 503174"/>
                <a:gd name="connsiteX15" fmla="*/ 728705 w 823913"/>
                <a:gd name="connsiteY15" fmla="*/ 123450 h 503174"/>
                <a:gd name="connsiteX16" fmla="*/ 792173 w 823913"/>
                <a:gd name="connsiteY16" fmla="*/ 113013 h 503174"/>
                <a:gd name="connsiteX17" fmla="*/ 823913 w 823913"/>
                <a:gd name="connsiteY17" fmla="*/ 107792 h 503174"/>
                <a:gd name="connsiteX18" fmla="*/ 823913 w 823913"/>
                <a:gd name="connsiteY18" fmla="*/ 371735 h 503174"/>
                <a:gd name="connsiteX19" fmla="*/ 219258 w 823913"/>
                <a:gd name="connsiteY19" fmla="*/ 499329 h 503174"/>
                <a:gd name="connsiteX20" fmla="*/ 209392 w 823913"/>
                <a:gd name="connsiteY20" fmla="*/ 500977 h 503174"/>
                <a:gd name="connsiteX21" fmla="*/ 200073 w 823913"/>
                <a:gd name="connsiteY21" fmla="*/ 502076 h 503174"/>
                <a:gd name="connsiteX22" fmla="*/ 190754 w 823913"/>
                <a:gd name="connsiteY22" fmla="*/ 502625 h 503174"/>
                <a:gd name="connsiteX23" fmla="*/ 181435 w 823913"/>
                <a:gd name="connsiteY23" fmla="*/ 503174 h 503174"/>
                <a:gd name="connsiteX24" fmla="*/ 173213 w 823913"/>
                <a:gd name="connsiteY24" fmla="*/ 502625 h 503174"/>
                <a:gd name="connsiteX25" fmla="*/ 165540 w 823913"/>
                <a:gd name="connsiteY25" fmla="*/ 502076 h 503174"/>
                <a:gd name="connsiteX26" fmla="*/ 150191 w 823913"/>
                <a:gd name="connsiteY26" fmla="*/ 500429 h 503174"/>
                <a:gd name="connsiteX27" fmla="*/ 135392 w 823913"/>
                <a:gd name="connsiteY27" fmla="*/ 497133 h 503174"/>
                <a:gd name="connsiteX28" fmla="*/ 121140 w 823913"/>
                <a:gd name="connsiteY28" fmla="*/ 492738 h 503174"/>
                <a:gd name="connsiteX29" fmla="*/ 106339 w 823913"/>
                <a:gd name="connsiteY29" fmla="*/ 487246 h 503174"/>
                <a:gd name="connsiteX30" fmla="*/ 92636 w 823913"/>
                <a:gd name="connsiteY30" fmla="*/ 480108 h 503174"/>
                <a:gd name="connsiteX31" fmla="*/ 80029 w 823913"/>
                <a:gd name="connsiteY31" fmla="*/ 472418 h 503174"/>
                <a:gd name="connsiteX32" fmla="*/ 67971 w 823913"/>
                <a:gd name="connsiteY32" fmla="*/ 463082 h 503174"/>
                <a:gd name="connsiteX33" fmla="*/ 56459 w 823913"/>
                <a:gd name="connsiteY33" fmla="*/ 453196 h 503174"/>
                <a:gd name="connsiteX34" fmla="*/ 46045 w 823913"/>
                <a:gd name="connsiteY34" fmla="*/ 441662 h 503174"/>
                <a:gd name="connsiteX35" fmla="*/ 36177 w 823913"/>
                <a:gd name="connsiteY35" fmla="*/ 430129 h 503174"/>
                <a:gd name="connsiteX36" fmla="*/ 27407 w 823913"/>
                <a:gd name="connsiteY36" fmla="*/ 417497 h 503174"/>
                <a:gd name="connsiteX37" fmla="*/ 19733 w 823913"/>
                <a:gd name="connsiteY37" fmla="*/ 404317 h 503174"/>
                <a:gd name="connsiteX38" fmla="*/ 16445 w 823913"/>
                <a:gd name="connsiteY38" fmla="*/ 396628 h 503174"/>
                <a:gd name="connsiteX39" fmla="*/ 13704 w 823913"/>
                <a:gd name="connsiteY39" fmla="*/ 389488 h 503174"/>
                <a:gd name="connsiteX40" fmla="*/ 10416 w 823913"/>
                <a:gd name="connsiteY40" fmla="*/ 381798 h 503174"/>
                <a:gd name="connsiteX41" fmla="*/ 7675 w 823913"/>
                <a:gd name="connsiteY41" fmla="*/ 374658 h 503174"/>
                <a:gd name="connsiteX42" fmla="*/ 6029 w 823913"/>
                <a:gd name="connsiteY42" fmla="*/ 366970 h 503174"/>
                <a:gd name="connsiteX43" fmla="*/ 3838 w 823913"/>
                <a:gd name="connsiteY43" fmla="*/ 358732 h 503174"/>
                <a:gd name="connsiteX44" fmla="*/ 2194 w 823913"/>
                <a:gd name="connsiteY44" fmla="*/ 349945 h 503174"/>
                <a:gd name="connsiteX45" fmla="*/ 1097 w 823913"/>
                <a:gd name="connsiteY45" fmla="*/ 340058 h 503174"/>
                <a:gd name="connsiteX46" fmla="*/ 548 w 823913"/>
                <a:gd name="connsiteY46" fmla="*/ 331272 h 503174"/>
                <a:gd name="connsiteX47" fmla="*/ 0 w 823913"/>
                <a:gd name="connsiteY47" fmla="*/ 321934 h 503174"/>
                <a:gd name="connsiteX48" fmla="*/ 548 w 823913"/>
                <a:gd name="connsiteY48" fmla="*/ 313148 h 503174"/>
                <a:gd name="connsiteX49" fmla="*/ 1097 w 823913"/>
                <a:gd name="connsiteY49" fmla="*/ 304361 h 503174"/>
                <a:gd name="connsiteX50" fmla="*/ 2194 w 823913"/>
                <a:gd name="connsiteY50" fmla="*/ 295024 h 503174"/>
                <a:gd name="connsiteX51" fmla="*/ 3288 w 823913"/>
                <a:gd name="connsiteY51" fmla="*/ 286785 h 503174"/>
                <a:gd name="connsiteX52" fmla="*/ 5482 w 823913"/>
                <a:gd name="connsiteY52" fmla="*/ 277998 h 503174"/>
                <a:gd name="connsiteX53" fmla="*/ 7675 w 823913"/>
                <a:gd name="connsiteY53" fmla="*/ 269760 h 503174"/>
                <a:gd name="connsiteX54" fmla="*/ 9867 w 823913"/>
                <a:gd name="connsiteY54" fmla="*/ 260973 h 503174"/>
                <a:gd name="connsiteX55" fmla="*/ 13704 w 823913"/>
                <a:gd name="connsiteY55" fmla="*/ 252734 h 503174"/>
                <a:gd name="connsiteX56" fmla="*/ 16992 w 823913"/>
                <a:gd name="connsiteY56" fmla="*/ 245045 h 503174"/>
                <a:gd name="connsiteX57" fmla="*/ 20829 w 823913"/>
                <a:gd name="connsiteY57" fmla="*/ 236808 h 503174"/>
                <a:gd name="connsiteX58" fmla="*/ 24667 w 823913"/>
                <a:gd name="connsiteY58" fmla="*/ 229668 h 503174"/>
                <a:gd name="connsiteX59" fmla="*/ 29601 w 823913"/>
                <a:gd name="connsiteY59" fmla="*/ 221978 h 503174"/>
                <a:gd name="connsiteX60" fmla="*/ 34533 w 823913"/>
                <a:gd name="connsiteY60" fmla="*/ 214838 h 503174"/>
                <a:gd name="connsiteX61" fmla="*/ 40014 w 823913"/>
                <a:gd name="connsiteY61" fmla="*/ 207700 h 503174"/>
                <a:gd name="connsiteX62" fmla="*/ 45496 w 823913"/>
                <a:gd name="connsiteY62" fmla="*/ 201657 h 503174"/>
                <a:gd name="connsiteX63" fmla="*/ 50977 w 823913"/>
                <a:gd name="connsiteY63" fmla="*/ 194518 h 503174"/>
                <a:gd name="connsiteX64" fmla="*/ 57555 w 823913"/>
                <a:gd name="connsiteY64" fmla="*/ 188477 h 503174"/>
                <a:gd name="connsiteX65" fmla="*/ 64134 w 823913"/>
                <a:gd name="connsiteY65" fmla="*/ 182985 h 503174"/>
                <a:gd name="connsiteX66" fmla="*/ 70712 w 823913"/>
                <a:gd name="connsiteY66" fmla="*/ 176944 h 503174"/>
                <a:gd name="connsiteX67" fmla="*/ 78385 w 823913"/>
                <a:gd name="connsiteY67" fmla="*/ 172001 h 503174"/>
                <a:gd name="connsiteX68" fmla="*/ 85510 w 823913"/>
                <a:gd name="connsiteY68" fmla="*/ 167057 h 503174"/>
                <a:gd name="connsiteX69" fmla="*/ 92636 w 823913"/>
                <a:gd name="connsiteY69" fmla="*/ 162664 h 503174"/>
                <a:gd name="connsiteX70" fmla="*/ 100858 w 823913"/>
                <a:gd name="connsiteY70" fmla="*/ 158270 h 503174"/>
                <a:gd name="connsiteX71" fmla="*/ 109080 w 823913"/>
                <a:gd name="connsiteY71" fmla="*/ 154425 h 503174"/>
                <a:gd name="connsiteX72" fmla="*/ 117851 w 823913"/>
                <a:gd name="connsiteY72" fmla="*/ 151130 h 503174"/>
                <a:gd name="connsiteX73" fmla="*/ 126074 w 823913"/>
                <a:gd name="connsiteY73" fmla="*/ 148385 h 503174"/>
                <a:gd name="connsiteX74" fmla="*/ 135392 w 823913"/>
                <a:gd name="connsiteY74" fmla="*/ 145638 h 503174"/>
                <a:gd name="connsiteX75" fmla="*/ 144162 w 823913"/>
                <a:gd name="connsiteY75" fmla="*/ 143441 h 503174"/>
                <a:gd name="connsiteX76" fmla="*/ 823913 w 823913"/>
                <a:gd name="connsiteY76" fmla="*/ 0 h 50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3174">
                  <a:moveTo>
                    <a:pt x="823913" y="0"/>
                  </a:moveTo>
                  <a:lnTo>
                    <a:pt x="823913" y="59997"/>
                  </a:lnTo>
                  <a:lnTo>
                    <a:pt x="783965" y="69065"/>
                  </a:lnTo>
                  <a:lnTo>
                    <a:pt x="720498" y="83897"/>
                  </a:lnTo>
                  <a:lnTo>
                    <a:pt x="658125" y="99279"/>
                  </a:lnTo>
                  <a:lnTo>
                    <a:pt x="595753" y="115758"/>
                  </a:lnTo>
                  <a:lnTo>
                    <a:pt x="564565" y="124550"/>
                  </a:lnTo>
                  <a:lnTo>
                    <a:pt x="533379" y="133339"/>
                  </a:lnTo>
                  <a:lnTo>
                    <a:pt x="502739" y="143227"/>
                  </a:lnTo>
                  <a:lnTo>
                    <a:pt x="471553" y="152565"/>
                  </a:lnTo>
                  <a:lnTo>
                    <a:pt x="504381" y="150369"/>
                  </a:lnTo>
                  <a:lnTo>
                    <a:pt x="536115" y="147622"/>
                  </a:lnTo>
                  <a:lnTo>
                    <a:pt x="568396" y="144325"/>
                  </a:lnTo>
                  <a:lnTo>
                    <a:pt x="600129" y="140480"/>
                  </a:lnTo>
                  <a:lnTo>
                    <a:pt x="664691" y="132240"/>
                  </a:lnTo>
                  <a:lnTo>
                    <a:pt x="728705" y="123450"/>
                  </a:lnTo>
                  <a:lnTo>
                    <a:pt x="792173" y="113013"/>
                  </a:lnTo>
                  <a:lnTo>
                    <a:pt x="823913" y="107792"/>
                  </a:lnTo>
                  <a:lnTo>
                    <a:pt x="823913" y="371735"/>
                  </a:lnTo>
                  <a:lnTo>
                    <a:pt x="219258" y="499329"/>
                  </a:lnTo>
                  <a:lnTo>
                    <a:pt x="209392" y="500977"/>
                  </a:lnTo>
                  <a:lnTo>
                    <a:pt x="200073" y="502076"/>
                  </a:lnTo>
                  <a:lnTo>
                    <a:pt x="190754" y="502625"/>
                  </a:lnTo>
                  <a:lnTo>
                    <a:pt x="181435" y="503174"/>
                  </a:lnTo>
                  <a:lnTo>
                    <a:pt x="173213" y="502625"/>
                  </a:lnTo>
                  <a:lnTo>
                    <a:pt x="165540" y="502076"/>
                  </a:lnTo>
                  <a:lnTo>
                    <a:pt x="150191" y="500429"/>
                  </a:lnTo>
                  <a:lnTo>
                    <a:pt x="135392" y="497133"/>
                  </a:lnTo>
                  <a:lnTo>
                    <a:pt x="121140" y="492738"/>
                  </a:lnTo>
                  <a:lnTo>
                    <a:pt x="106339" y="487246"/>
                  </a:lnTo>
                  <a:lnTo>
                    <a:pt x="92636" y="480108"/>
                  </a:lnTo>
                  <a:lnTo>
                    <a:pt x="80029" y="472418"/>
                  </a:lnTo>
                  <a:lnTo>
                    <a:pt x="67971" y="463082"/>
                  </a:lnTo>
                  <a:lnTo>
                    <a:pt x="56459" y="453196"/>
                  </a:lnTo>
                  <a:lnTo>
                    <a:pt x="46045" y="441662"/>
                  </a:lnTo>
                  <a:lnTo>
                    <a:pt x="36177" y="430129"/>
                  </a:lnTo>
                  <a:lnTo>
                    <a:pt x="27407" y="417497"/>
                  </a:lnTo>
                  <a:lnTo>
                    <a:pt x="19733" y="404317"/>
                  </a:lnTo>
                  <a:lnTo>
                    <a:pt x="16445" y="396628"/>
                  </a:lnTo>
                  <a:lnTo>
                    <a:pt x="13704" y="389488"/>
                  </a:lnTo>
                  <a:lnTo>
                    <a:pt x="10416" y="381798"/>
                  </a:lnTo>
                  <a:lnTo>
                    <a:pt x="7675" y="374658"/>
                  </a:lnTo>
                  <a:lnTo>
                    <a:pt x="6029" y="366970"/>
                  </a:lnTo>
                  <a:lnTo>
                    <a:pt x="3838" y="358732"/>
                  </a:lnTo>
                  <a:lnTo>
                    <a:pt x="2194" y="349945"/>
                  </a:lnTo>
                  <a:lnTo>
                    <a:pt x="1097" y="340058"/>
                  </a:lnTo>
                  <a:lnTo>
                    <a:pt x="548" y="331272"/>
                  </a:lnTo>
                  <a:lnTo>
                    <a:pt x="0" y="321934"/>
                  </a:lnTo>
                  <a:lnTo>
                    <a:pt x="548" y="313148"/>
                  </a:lnTo>
                  <a:lnTo>
                    <a:pt x="1097" y="304361"/>
                  </a:lnTo>
                  <a:lnTo>
                    <a:pt x="2194" y="295024"/>
                  </a:lnTo>
                  <a:lnTo>
                    <a:pt x="3288" y="286785"/>
                  </a:lnTo>
                  <a:lnTo>
                    <a:pt x="5482" y="277998"/>
                  </a:lnTo>
                  <a:lnTo>
                    <a:pt x="7675" y="269760"/>
                  </a:lnTo>
                  <a:lnTo>
                    <a:pt x="9867" y="260973"/>
                  </a:lnTo>
                  <a:lnTo>
                    <a:pt x="13704" y="252734"/>
                  </a:lnTo>
                  <a:lnTo>
                    <a:pt x="16992" y="245045"/>
                  </a:lnTo>
                  <a:lnTo>
                    <a:pt x="20829" y="236808"/>
                  </a:lnTo>
                  <a:lnTo>
                    <a:pt x="24667" y="229668"/>
                  </a:lnTo>
                  <a:lnTo>
                    <a:pt x="29601" y="221978"/>
                  </a:lnTo>
                  <a:lnTo>
                    <a:pt x="34533" y="214838"/>
                  </a:lnTo>
                  <a:lnTo>
                    <a:pt x="40014" y="207700"/>
                  </a:lnTo>
                  <a:lnTo>
                    <a:pt x="45496" y="201657"/>
                  </a:lnTo>
                  <a:lnTo>
                    <a:pt x="50977" y="194518"/>
                  </a:lnTo>
                  <a:lnTo>
                    <a:pt x="57555" y="188477"/>
                  </a:lnTo>
                  <a:lnTo>
                    <a:pt x="64134" y="182985"/>
                  </a:lnTo>
                  <a:lnTo>
                    <a:pt x="70712" y="176944"/>
                  </a:lnTo>
                  <a:lnTo>
                    <a:pt x="78385" y="172001"/>
                  </a:lnTo>
                  <a:lnTo>
                    <a:pt x="85510" y="167057"/>
                  </a:lnTo>
                  <a:lnTo>
                    <a:pt x="92636" y="162664"/>
                  </a:lnTo>
                  <a:lnTo>
                    <a:pt x="100858" y="158270"/>
                  </a:lnTo>
                  <a:lnTo>
                    <a:pt x="109080" y="154425"/>
                  </a:lnTo>
                  <a:lnTo>
                    <a:pt x="117851" y="151130"/>
                  </a:lnTo>
                  <a:lnTo>
                    <a:pt x="126074" y="148385"/>
                  </a:lnTo>
                  <a:lnTo>
                    <a:pt x="135392" y="145638"/>
                  </a:lnTo>
                  <a:lnTo>
                    <a:pt x="144162" y="143441"/>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 name="任意多边形 34"/>
            <p:cNvSpPr/>
            <p:nvPr/>
          </p:nvSpPr>
          <p:spPr>
            <a:xfrm>
              <a:off x="5232401" y="2509950"/>
              <a:ext cx="823913" cy="501333"/>
            </a:xfrm>
            <a:custGeom>
              <a:avLst/>
              <a:gdLst>
                <a:gd name="connsiteX0" fmla="*/ 823913 w 823913"/>
                <a:gd name="connsiteY0" fmla="*/ 0 h 501333"/>
                <a:gd name="connsiteX1" fmla="*/ 823913 w 823913"/>
                <a:gd name="connsiteY1" fmla="*/ 57955 h 501333"/>
                <a:gd name="connsiteX2" fmla="*/ 783965 w 823913"/>
                <a:gd name="connsiteY2" fmla="*/ 66674 h 501333"/>
                <a:gd name="connsiteX3" fmla="*/ 720498 w 823913"/>
                <a:gd name="connsiteY3" fmla="*/ 82056 h 501333"/>
                <a:gd name="connsiteX4" fmla="*/ 658125 w 823913"/>
                <a:gd name="connsiteY4" fmla="*/ 96889 h 501333"/>
                <a:gd name="connsiteX5" fmla="*/ 595753 w 823913"/>
                <a:gd name="connsiteY5" fmla="*/ 113369 h 501333"/>
                <a:gd name="connsiteX6" fmla="*/ 564565 w 823913"/>
                <a:gd name="connsiteY6" fmla="*/ 122158 h 501333"/>
                <a:gd name="connsiteX7" fmla="*/ 533379 w 823913"/>
                <a:gd name="connsiteY7" fmla="*/ 130948 h 501333"/>
                <a:gd name="connsiteX8" fmla="*/ 502739 w 823913"/>
                <a:gd name="connsiteY8" fmla="*/ 140287 h 501333"/>
                <a:gd name="connsiteX9" fmla="*/ 471553 w 823913"/>
                <a:gd name="connsiteY9" fmla="*/ 150725 h 501333"/>
                <a:gd name="connsiteX10" fmla="*/ 504381 w 823913"/>
                <a:gd name="connsiteY10" fmla="*/ 147978 h 501333"/>
                <a:gd name="connsiteX11" fmla="*/ 536115 w 823913"/>
                <a:gd name="connsiteY11" fmla="*/ 145231 h 501333"/>
                <a:gd name="connsiteX12" fmla="*/ 568396 w 823913"/>
                <a:gd name="connsiteY12" fmla="*/ 141387 h 501333"/>
                <a:gd name="connsiteX13" fmla="*/ 600129 w 823913"/>
                <a:gd name="connsiteY13" fmla="*/ 138089 h 501333"/>
                <a:gd name="connsiteX14" fmla="*/ 664691 w 823913"/>
                <a:gd name="connsiteY14" fmla="*/ 129850 h 501333"/>
                <a:gd name="connsiteX15" fmla="*/ 728705 w 823913"/>
                <a:gd name="connsiteY15" fmla="*/ 120511 h 501333"/>
                <a:gd name="connsiteX16" fmla="*/ 792173 w 823913"/>
                <a:gd name="connsiteY16" fmla="*/ 111172 h 501333"/>
                <a:gd name="connsiteX17" fmla="*/ 823913 w 823913"/>
                <a:gd name="connsiteY17" fmla="*/ 105677 h 501333"/>
                <a:gd name="connsiteX18" fmla="*/ 823913 w 823913"/>
                <a:gd name="connsiteY18" fmla="*/ 370446 h 501333"/>
                <a:gd name="connsiteX19" fmla="*/ 219258 w 823913"/>
                <a:gd name="connsiteY19" fmla="*/ 497504 h 501333"/>
                <a:gd name="connsiteX20" fmla="*/ 209392 w 823913"/>
                <a:gd name="connsiteY20" fmla="*/ 499145 h 501333"/>
                <a:gd name="connsiteX21" fmla="*/ 200073 w 823913"/>
                <a:gd name="connsiteY21" fmla="*/ 500239 h 501333"/>
                <a:gd name="connsiteX22" fmla="*/ 190754 w 823913"/>
                <a:gd name="connsiteY22" fmla="*/ 500786 h 501333"/>
                <a:gd name="connsiteX23" fmla="*/ 181435 w 823913"/>
                <a:gd name="connsiteY23" fmla="*/ 501333 h 501333"/>
                <a:gd name="connsiteX24" fmla="*/ 173213 w 823913"/>
                <a:gd name="connsiteY24" fmla="*/ 500786 h 501333"/>
                <a:gd name="connsiteX25" fmla="*/ 165540 w 823913"/>
                <a:gd name="connsiteY25" fmla="*/ 500239 h 501333"/>
                <a:gd name="connsiteX26" fmla="*/ 150191 w 823913"/>
                <a:gd name="connsiteY26" fmla="*/ 498598 h 501333"/>
                <a:gd name="connsiteX27" fmla="*/ 135392 w 823913"/>
                <a:gd name="connsiteY27" fmla="*/ 495318 h 501333"/>
                <a:gd name="connsiteX28" fmla="*/ 121140 w 823913"/>
                <a:gd name="connsiteY28" fmla="*/ 490942 h 501333"/>
                <a:gd name="connsiteX29" fmla="*/ 106339 w 823913"/>
                <a:gd name="connsiteY29" fmla="*/ 485473 h 501333"/>
                <a:gd name="connsiteX30" fmla="*/ 92636 w 823913"/>
                <a:gd name="connsiteY30" fmla="*/ 478364 h 501333"/>
                <a:gd name="connsiteX31" fmla="*/ 80029 w 823913"/>
                <a:gd name="connsiteY31" fmla="*/ 470706 h 501333"/>
                <a:gd name="connsiteX32" fmla="*/ 67971 w 823913"/>
                <a:gd name="connsiteY32" fmla="*/ 461410 h 501333"/>
                <a:gd name="connsiteX33" fmla="*/ 56459 w 823913"/>
                <a:gd name="connsiteY33" fmla="*/ 451564 h 501333"/>
                <a:gd name="connsiteX34" fmla="*/ 46045 w 823913"/>
                <a:gd name="connsiteY34" fmla="*/ 440080 h 501333"/>
                <a:gd name="connsiteX35" fmla="*/ 36177 w 823913"/>
                <a:gd name="connsiteY35" fmla="*/ 428595 h 501333"/>
                <a:gd name="connsiteX36" fmla="*/ 27407 w 823913"/>
                <a:gd name="connsiteY36" fmla="*/ 416017 h 501333"/>
                <a:gd name="connsiteX37" fmla="*/ 19733 w 823913"/>
                <a:gd name="connsiteY37" fmla="*/ 402343 h 501333"/>
                <a:gd name="connsiteX38" fmla="*/ 16445 w 823913"/>
                <a:gd name="connsiteY38" fmla="*/ 395234 h 501333"/>
                <a:gd name="connsiteX39" fmla="*/ 13704 w 823913"/>
                <a:gd name="connsiteY39" fmla="*/ 388124 h 501333"/>
                <a:gd name="connsiteX40" fmla="*/ 10416 w 823913"/>
                <a:gd name="connsiteY40" fmla="*/ 380468 h 501333"/>
                <a:gd name="connsiteX41" fmla="*/ 7675 w 823913"/>
                <a:gd name="connsiteY41" fmla="*/ 373357 h 501333"/>
                <a:gd name="connsiteX42" fmla="*/ 6029 w 823913"/>
                <a:gd name="connsiteY42" fmla="*/ 365702 h 501333"/>
                <a:gd name="connsiteX43" fmla="*/ 3838 w 823913"/>
                <a:gd name="connsiteY43" fmla="*/ 357497 h 501333"/>
                <a:gd name="connsiteX44" fmla="*/ 2194 w 823913"/>
                <a:gd name="connsiteY44" fmla="*/ 348748 h 501333"/>
                <a:gd name="connsiteX45" fmla="*/ 1097 w 823913"/>
                <a:gd name="connsiteY45" fmla="*/ 338902 h 501333"/>
                <a:gd name="connsiteX46" fmla="*/ 548 w 823913"/>
                <a:gd name="connsiteY46" fmla="*/ 330153 h 501333"/>
                <a:gd name="connsiteX47" fmla="*/ 0 w 823913"/>
                <a:gd name="connsiteY47" fmla="*/ 320856 h 501333"/>
                <a:gd name="connsiteX48" fmla="*/ 548 w 823913"/>
                <a:gd name="connsiteY48" fmla="*/ 312104 h 501333"/>
                <a:gd name="connsiteX49" fmla="*/ 1097 w 823913"/>
                <a:gd name="connsiteY49" fmla="*/ 303355 h 501333"/>
                <a:gd name="connsiteX50" fmla="*/ 2194 w 823913"/>
                <a:gd name="connsiteY50" fmla="*/ 294056 h 501333"/>
                <a:gd name="connsiteX51" fmla="*/ 3288 w 823913"/>
                <a:gd name="connsiteY51" fmla="*/ 285854 h 501333"/>
                <a:gd name="connsiteX52" fmla="*/ 5482 w 823913"/>
                <a:gd name="connsiteY52" fmla="*/ 277102 h 501333"/>
                <a:gd name="connsiteX53" fmla="*/ 7675 w 823913"/>
                <a:gd name="connsiteY53" fmla="*/ 268900 h 501333"/>
                <a:gd name="connsiteX54" fmla="*/ 9867 w 823913"/>
                <a:gd name="connsiteY54" fmla="*/ 260148 h 501333"/>
                <a:gd name="connsiteX55" fmla="*/ 13704 w 823913"/>
                <a:gd name="connsiteY55" fmla="*/ 251945 h 501333"/>
                <a:gd name="connsiteX56" fmla="*/ 16992 w 823913"/>
                <a:gd name="connsiteY56" fmla="*/ 244288 h 501333"/>
                <a:gd name="connsiteX57" fmla="*/ 20829 w 823913"/>
                <a:gd name="connsiteY57" fmla="*/ 236085 h 501333"/>
                <a:gd name="connsiteX58" fmla="*/ 24667 w 823913"/>
                <a:gd name="connsiteY58" fmla="*/ 228975 h 501333"/>
                <a:gd name="connsiteX59" fmla="*/ 29601 w 823913"/>
                <a:gd name="connsiteY59" fmla="*/ 220772 h 501333"/>
                <a:gd name="connsiteX60" fmla="*/ 34533 w 823913"/>
                <a:gd name="connsiteY60" fmla="*/ 214209 h 501333"/>
                <a:gd name="connsiteX61" fmla="*/ 40014 w 823913"/>
                <a:gd name="connsiteY61" fmla="*/ 207100 h 501333"/>
                <a:gd name="connsiteX62" fmla="*/ 45496 w 823913"/>
                <a:gd name="connsiteY62" fmla="*/ 200536 h 501333"/>
                <a:gd name="connsiteX63" fmla="*/ 50977 w 823913"/>
                <a:gd name="connsiteY63" fmla="*/ 193974 h 501333"/>
                <a:gd name="connsiteX64" fmla="*/ 57555 w 823913"/>
                <a:gd name="connsiteY64" fmla="*/ 187958 h 501333"/>
                <a:gd name="connsiteX65" fmla="*/ 64134 w 823913"/>
                <a:gd name="connsiteY65" fmla="*/ 182488 h 501333"/>
                <a:gd name="connsiteX66" fmla="*/ 70712 w 823913"/>
                <a:gd name="connsiteY66" fmla="*/ 176473 h 501333"/>
                <a:gd name="connsiteX67" fmla="*/ 78385 w 823913"/>
                <a:gd name="connsiteY67" fmla="*/ 171551 h 501333"/>
                <a:gd name="connsiteX68" fmla="*/ 85510 w 823913"/>
                <a:gd name="connsiteY68" fmla="*/ 166628 h 501333"/>
                <a:gd name="connsiteX69" fmla="*/ 92636 w 823913"/>
                <a:gd name="connsiteY69" fmla="*/ 162254 h 501333"/>
                <a:gd name="connsiteX70" fmla="*/ 100858 w 823913"/>
                <a:gd name="connsiteY70" fmla="*/ 157878 h 501333"/>
                <a:gd name="connsiteX71" fmla="*/ 109080 w 823913"/>
                <a:gd name="connsiteY71" fmla="*/ 154050 h 501333"/>
                <a:gd name="connsiteX72" fmla="*/ 117851 w 823913"/>
                <a:gd name="connsiteY72" fmla="*/ 150768 h 501333"/>
                <a:gd name="connsiteX73" fmla="*/ 126074 w 823913"/>
                <a:gd name="connsiteY73" fmla="*/ 148035 h 501333"/>
                <a:gd name="connsiteX74" fmla="*/ 135392 w 823913"/>
                <a:gd name="connsiteY74" fmla="*/ 145300 h 501333"/>
                <a:gd name="connsiteX75" fmla="*/ 144162 w 823913"/>
                <a:gd name="connsiteY75" fmla="*/ 143112 h 501333"/>
                <a:gd name="connsiteX76" fmla="*/ 823913 w 823913"/>
                <a:gd name="connsiteY76" fmla="*/ 0 h 50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1333">
                  <a:moveTo>
                    <a:pt x="823913" y="0"/>
                  </a:moveTo>
                  <a:lnTo>
                    <a:pt x="823913" y="57955"/>
                  </a:lnTo>
                  <a:lnTo>
                    <a:pt x="783965" y="66674"/>
                  </a:lnTo>
                  <a:lnTo>
                    <a:pt x="720498" y="82056"/>
                  </a:lnTo>
                  <a:lnTo>
                    <a:pt x="658125" y="96889"/>
                  </a:lnTo>
                  <a:lnTo>
                    <a:pt x="595753" y="113369"/>
                  </a:lnTo>
                  <a:lnTo>
                    <a:pt x="564565" y="122158"/>
                  </a:lnTo>
                  <a:lnTo>
                    <a:pt x="533379" y="130948"/>
                  </a:lnTo>
                  <a:lnTo>
                    <a:pt x="502739" y="140287"/>
                  </a:lnTo>
                  <a:lnTo>
                    <a:pt x="471553" y="150725"/>
                  </a:lnTo>
                  <a:lnTo>
                    <a:pt x="504381" y="147978"/>
                  </a:lnTo>
                  <a:lnTo>
                    <a:pt x="536115" y="145231"/>
                  </a:lnTo>
                  <a:lnTo>
                    <a:pt x="568396" y="141387"/>
                  </a:lnTo>
                  <a:lnTo>
                    <a:pt x="600129" y="138089"/>
                  </a:lnTo>
                  <a:lnTo>
                    <a:pt x="664691" y="129850"/>
                  </a:lnTo>
                  <a:lnTo>
                    <a:pt x="728705" y="120511"/>
                  </a:lnTo>
                  <a:lnTo>
                    <a:pt x="792173" y="111172"/>
                  </a:lnTo>
                  <a:lnTo>
                    <a:pt x="823913" y="105677"/>
                  </a:lnTo>
                  <a:lnTo>
                    <a:pt x="823913" y="370446"/>
                  </a:lnTo>
                  <a:lnTo>
                    <a:pt x="219258" y="497504"/>
                  </a:lnTo>
                  <a:lnTo>
                    <a:pt x="209392" y="499145"/>
                  </a:lnTo>
                  <a:lnTo>
                    <a:pt x="200073" y="500239"/>
                  </a:lnTo>
                  <a:lnTo>
                    <a:pt x="190754" y="500786"/>
                  </a:lnTo>
                  <a:lnTo>
                    <a:pt x="181435" y="501333"/>
                  </a:lnTo>
                  <a:lnTo>
                    <a:pt x="173213" y="500786"/>
                  </a:lnTo>
                  <a:lnTo>
                    <a:pt x="165540" y="500239"/>
                  </a:lnTo>
                  <a:lnTo>
                    <a:pt x="150191" y="498598"/>
                  </a:lnTo>
                  <a:lnTo>
                    <a:pt x="135392" y="495318"/>
                  </a:lnTo>
                  <a:lnTo>
                    <a:pt x="121140" y="490942"/>
                  </a:lnTo>
                  <a:lnTo>
                    <a:pt x="106339" y="485473"/>
                  </a:lnTo>
                  <a:lnTo>
                    <a:pt x="92636" y="478364"/>
                  </a:lnTo>
                  <a:lnTo>
                    <a:pt x="80029" y="470706"/>
                  </a:lnTo>
                  <a:lnTo>
                    <a:pt x="67971" y="461410"/>
                  </a:lnTo>
                  <a:lnTo>
                    <a:pt x="56459" y="451564"/>
                  </a:lnTo>
                  <a:lnTo>
                    <a:pt x="46045" y="440080"/>
                  </a:lnTo>
                  <a:lnTo>
                    <a:pt x="36177" y="428595"/>
                  </a:lnTo>
                  <a:lnTo>
                    <a:pt x="27407" y="416017"/>
                  </a:lnTo>
                  <a:lnTo>
                    <a:pt x="19733" y="402343"/>
                  </a:lnTo>
                  <a:lnTo>
                    <a:pt x="16445" y="395234"/>
                  </a:lnTo>
                  <a:lnTo>
                    <a:pt x="13704" y="388124"/>
                  </a:lnTo>
                  <a:lnTo>
                    <a:pt x="10416" y="380468"/>
                  </a:lnTo>
                  <a:lnTo>
                    <a:pt x="7675" y="373357"/>
                  </a:lnTo>
                  <a:lnTo>
                    <a:pt x="6029" y="365702"/>
                  </a:lnTo>
                  <a:lnTo>
                    <a:pt x="3838" y="357497"/>
                  </a:lnTo>
                  <a:lnTo>
                    <a:pt x="2194" y="348748"/>
                  </a:lnTo>
                  <a:lnTo>
                    <a:pt x="1097" y="338902"/>
                  </a:lnTo>
                  <a:lnTo>
                    <a:pt x="548" y="330153"/>
                  </a:lnTo>
                  <a:lnTo>
                    <a:pt x="0" y="320856"/>
                  </a:lnTo>
                  <a:lnTo>
                    <a:pt x="548" y="312104"/>
                  </a:lnTo>
                  <a:lnTo>
                    <a:pt x="1097" y="303355"/>
                  </a:lnTo>
                  <a:lnTo>
                    <a:pt x="2194" y="294056"/>
                  </a:lnTo>
                  <a:lnTo>
                    <a:pt x="3288" y="285854"/>
                  </a:lnTo>
                  <a:lnTo>
                    <a:pt x="5482" y="277102"/>
                  </a:lnTo>
                  <a:lnTo>
                    <a:pt x="7675" y="268900"/>
                  </a:lnTo>
                  <a:lnTo>
                    <a:pt x="9867" y="260148"/>
                  </a:lnTo>
                  <a:lnTo>
                    <a:pt x="13704" y="251945"/>
                  </a:lnTo>
                  <a:lnTo>
                    <a:pt x="16992" y="244288"/>
                  </a:lnTo>
                  <a:lnTo>
                    <a:pt x="20829" y="236085"/>
                  </a:lnTo>
                  <a:lnTo>
                    <a:pt x="24667" y="228975"/>
                  </a:lnTo>
                  <a:lnTo>
                    <a:pt x="29601" y="220772"/>
                  </a:lnTo>
                  <a:lnTo>
                    <a:pt x="34533" y="214209"/>
                  </a:lnTo>
                  <a:lnTo>
                    <a:pt x="40014" y="207100"/>
                  </a:lnTo>
                  <a:lnTo>
                    <a:pt x="45496" y="200536"/>
                  </a:lnTo>
                  <a:lnTo>
                    <a:pt x="50977" y="193974"/>
                  </a:lnTo>
                  <a:lnTo>
                    <a:pt x="57555" y="187958"/>
                  </a:lnTo>
                  <a:lnTo>
                    <a:pt x="64134" y="182488"/>
                  </a:lnTo>
                  <a:lnTo>
                    <a:pt x="70712" y="176473"/>
                  </a:lnTo>
                  <a:lnTo>
                    <a:pt x="78385" y="171551"/>
                  </a:lnTo>
                  <a:lnTo>
                    <a:pt x="85510" y="166628"/>
                  </a:lnTo>
                  <a:lnTo>
                    <a:pt x="92636" y="162254"/>
                  </a:lnTo>
                  <a:lnTo>
                    <a:pt x="100858" y="157878"/>
                  </a:lnTo>
                  <a:lnTo>
                    <a:pt x="109080" y="154050"/>
                  </a:lnTo>
                  <a:lnTo>
                    <a:pt x="117851" y="150768"/>
                  </a:lnTo>
                  <a:lnTo>
                    <a:pt x="126074" y="148035"/>
                  </a:lnTo>
                  <a:lnTo>
                    <a:pt x="135392" y="145300"/>
                  </a:lnTo>
                  <a:lnTo>
                    <a:pt x="144162" y="14311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1" name="任意多边形 30"/>
            <p:cNvSpPr/>
            <p:nvPr/>
          </p:nvSpPr>
          <p:spPr>
            <a:xfrm>
              <a:off x="5232401" y="3033472"/>
              <a:ext cx="823913" cy="355841"/>
            </a:xfrm>
            <a:custGeom>
              <a:avLst/>
              <a:gdLst>
                <a:gd name="connsiteX0" fmla="*/ 823913 w 823913"/>
                <a:gd name="connsiteY0" fmla="*/ 0 h 355841"/>
                <a:gd name="connsiteX1" fmla="*/ 823913 w 823913"/>
                <a:gd name="connsiteY1" fmla="*/ 56353 h 355841"/>
                <a:gd name="connsiteX2" fmla="*/ 783965 w 823913"/>
                <a:gd name="connsiteY2" fmla="*/ 65296 h 355841"/>
                <a:gd name="connsiteX3" fmla="*/ 720498 w 823913"/>
                <a:gd name="connsiteY3" fmla="*/ 79380 h 355841"/>
                <a:gd name="connsiteX4" fmla="*/ 658125 w 823913"/>
                <a:gd name="connsiteY4" fmla="*/ 95090 h 355841"/>
                <a:gd name="connsiteX5" fmla="*/ 595753 w 823913"/>
                <a:gd name="connsiteY5" fmla="*/ 111342 h 355841"/>
                <a:gd name="connsiteX6" fmla="*/ 564565 w 823913"/>
                <a:gd name="connsiteY6" fmla="*/ 119467 h 355841"/>
                <a:gd name="connsiteX7" fmla="*/ 533379 w 823913"/>
                <a:gd name="connsiteY7" fmla="*/ 128678 h 355841"/>
                <a:gd name="connsiteX8" fmla="*/ 502739 w 823913"/>
                <a:gd name="connsiteY8" fmla="*/ 137886 h 355841"/>
                <a:gd name="connsiteX9" fmla="*/ 471553 w 823913"/>
                <a:gd name="connsiteY9" fmla="*/ 147637 h 355841"/>
                <a:gd name="connsiteX10" fmla="*/ 504381 w 823913"/>
                <a:gd name="connsiteY10" fmla="*/ 145470 h 355841"/>
                <a:gd name="connsiteX11" fmla="*/ 536115 w 823913"/>
                <a:gd name="connsiteY11" fmla="*/ 142221 h 355841"/>
                <a:gd name="connsiteX12" fmla="*/ 568396 w 823913"/>
                <a:gd name="connsiteY12" fmla="*/ 138970 h 355841"/>
                <a:gd name="connsiteX13" fmla="*/ 600129 w 823913"/>
                <a:gd name="connsiteY13" fmla="*/ 135177 h 355841"/>
                <a:gd name="connsiteX14" fmla="*/ 664691 w 823913"/>
                <a:gd name="connsiteY14" fmla="*/ 127594 h 355841"/>
                <a:gd name="connsiteX15" fmla="*/ 728705 w 823913"/>
                <a:gd name="connsiteY15" fmla="*/ 118384 h 355841"/>
                <a:gd name="connsiteX16" fmla="*/ 792173 w 823913"/>
                <a:gd name="connsiteY16" fmla="*/ 108633 h 355841"/>
                <a:gd name="connsiteX17" fmla="*/ 823913 w 823913"/>
                <a:gd name="connsiteY17" fmla="*/ 103215 h 355841"/>
                <a:gd name="connsiteX18" fmla="*/ 823913 w 823913"/>
                <a:gd name="connsiteY18" fmla="*/ 355841 h 355841"/>
                <a:gd name="connsiteX19" fmla="*/ 3195 w 823913"/>
                <a:gd name="connsiteY19" fmla="*/ 355841 h 355841"/>
                <a:gd name="connsiteX20" fmla="*/ 2194 w 823913"/>
                <a:gd name="connsiteY20" fmla="*/ 350494 h 355841"/>
                <a:gd name="connsiteX21" fmla="*/ 1097 w 823913"/>
                <a:gd name="connsiteY21" fmla="*/ 340608 h 355841"/>
                <a:gd name="connsiteX22" fmla="*/ 548 w 823913"/>
                <a:gd name="connsiteY22" fmla="*/ 331822 h 355841"/>
                <a:gd name="connsiteX23" fmla="*/ 0 w 823913"/>
                <a:gd name="connsiteY23" fmla="*/ 322484 h 355841"/>
                <a:gd name="connsiteX24" fmla="*/ 548 w 823913"/>
                <a:gd name="connsiteY24" fmla="*/ 313698 h 355841"/>
                <a:gd name="connsiteX25" fmla="*/ 1097 w 823913"/>
                <a:gd name="connsiteY25" fmla="*/ 304360 h 355841"/>
                <a:gd name="connsiteX26" fmla="*/ 2194 w 823913"/>
                <a:gd name="connsiteY26" fmla="*/ 295574 h 355841"/>
                <a:gd name="connsiteX27" fmla="*/ 3288 w 823913"/>
                <a:gd name="connsiteY27" fmla="*/ 287335 h 355841"/>
                <a:gd name="connsiteX28" fmla="*/ 5482 w 823913"/>
                <a:gd name="connsiteY28" fmla="*/ 278547 h 355841"/>
                <a:gd name="connsiteX29" fmla="*/ 7675 w 823913"/>
                <a:gd name="connsiteY29" fmla="*/ 270310 h 355841"/>
                <a:gd name="connsiteX30" fmla="*/ 9867 w 823913"/>
                <a:gd name="connsiteY30" fmla="*/ 261522 h 355841"/>
                <a:gd name="connsiteX31" fmla="*/ 13704 w 823913"/>
                <a:gd name="connsiteY31" fmla="*/ 253283 h 355841"/>
                <a:gd name="connsiteX32" fmla="*/ 16992 w 823913"/>
                <a:gd name="connsiteY32" fmla="*/ 245046 h 355841"/>
                <a:gd name="connsiteX33" fmla="*/ 20829 w 823913"/>
                <a:gd name="connsiteY33" fmla="*/ 237358 h 355841"/>
                <a:gd name="connsiteX34" fmla="*/ 24667 w 823913"/>
                <a:gd name="connsiteY34" fmla="*/ 230218 h 355841"/>
                <a:gd name="connsiteX35" fmla="*/ 29601 w 823913"/>
                <a:gd name="connsiteY35" fmla="*/ 222528 h 355841"/>
                <a:gd name="connsiteX36" fmla="*/ 34533 w 823913"/>
                <a:gd name="connsiteY36" fmla="*/ 215388 h 355841"/>
                <a:gd name="connsiteX37" fmla="*/ 40014 w 823913"/>
                <a:gd name="connsiteY37" fmla="*/ 208250 h 355841"/>
                <a:gd name="connsiteX38" fmla="*/ 45496 w 823913"/>
                <a:gd name="connsiteY38" fmla="*/ 201658 h 355841"/>
                <a:gd name="connsiteX39" fmla="*/ 50977 w 823913"/>
                <a:gd name="connsiteY39" fmla="*/ 195067 h 355841"/>
                <a:gd name="connsiteX40" fmla="*/ 57555 w 823913"/>
                <a:gd name="connsiteY40" fmla="*/ 189026 h 355841"/>
                <a:gd name="connsiteX41" fmla="*/ 64134 w 823913"/>
                <a:gd name="connsiteY41" fmla="*/ 182986 h 355841"/>
                <a:gd name="connsiteX42" fmla="*/ 70712 w 823913"/>
                <a:gd name="connsiteY42" fmla="*/ 177494 h 355841"/>
                <a:gd name="connsiteX43" fmla="*/ 78385 w 823913"/>
                <a:gd name="connsiteY43" fmla="*/ 172550 h 355841"/>
                <a:gd name="connsiteX44" fmla="*/ 85510 w 823913"/>
                <a:gd name="connsiteY44" fmla="*/ 167607 h 355841"/>
                <a:gd name="connsiteX45" fmla="*/ 92636 w 823913"/>
                <a:gd name="connsiteY45" fmla="*/ 162664 h 355841"/>
                <a:gd name="connsiteX46" fmla="*/ 100858 w 823913"/>
                <a:gd name="connsiteY46" fmla="*/ 158819 h 355841"/>
                <a:gd name="connsiteX47" fmla="*/ 109080 w 823913"/>
                <a:gd name="connsiteY47" fmla="*/ 154975 h 355841"/>
                <a:gd name="connsiteX48" fmla="*/ 117851 w 823913"/>
                <a:gd name="connsiteY48" fmla="*/ 151679 h 355841"/>
                <a:gd name="connsiteX49" fmla="*/ 126074 w 823913"/>
                <a:gd name="connsiteY49" fmla="*/ 148934 h 355841"/>
                <a:gd name="connsiteX50" fmla="*/ 135392 w 823913"/>
                <a:gd name="connsiteY50" fmla="*/ 146187 h 355841"/>
                <a:gd name="connsiteX51" fmla="*/ 144162 w 823913"/>
                <a:gd name="connsiteY51" fmla="*/ 143442 h 355841"/>
                <a:gd name="connsiteX52" fmla="*/ 823913 w 823913"/>
                <a:gd name="connsiteY52" fmla="*/ 0 h 35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23913" h="355841">
                  <a:moveTo>
                    <a:pt x="823913" y="0"/>
                  </a:moveTo>
                  <a:lnTo>
                    <a:pt x="823913" y="56353"/>
                  </a:lnTo>
                  <a:lnTo>
                    <a:pt x="783965" y="65296"/>
                  </a:lnTo>
                  <a:lnTo>
                    <a:pt x="720498" y="79380"/>
                  </a:lnTo>
                  <a:lnTo>
                    <a:pt x="658125" y="95090"/>
                  </a:lnTo>
                  <a:lnTo>
                    <a:pt x="595753" y="111342"/>
                  </a:lnTo>
                  <a:lnTo>
                    <a:pt x="564565" y="119467"/>
                  </a:lnTo>
                  <a:lnTo>
                    <a:pt x="533379" y="128678"/>
                  </a:lnTo>
                  <a:lnTo>
                    <a:pt x="502739" y="137886"/>
                  </a:lnTo>
                  <a:lnTo>
                    <a:pt x="471553" y="147637"/>
                  </a:lnTo>
                  <a:lnTo>
                    <a:pt x="504381" y="145470"/>
                  </a:lnTo>
                  <a:lnTo>
                    <a:pt x="536115" y="142221"/>
                  </a:lnTo>
                  <a:lnTo>
                    <a:pt x="568396" y="138970"/>
                  </a:lnTo>
                  <a:lnTo>
                    <a:pt x="600129" y="135177"/>
                  </a:lnTo>
                  <a:lnTo>
                    <a:pt x="664691" y="127594"/>
                  </a:lnTo>
                  <a:lnTo>
                    <a:pt x="728705" y="118384"/>
                  </a:lnTo>
                  <a:lnTo>
                    <a:pt x="792173" y="108633"/>
                  </a:lnTo>
                  <a:lnTo>
                    <a:pt x="823913" y="103215"/>
                  </a:lnTo>
                  <a:lnTo>
                    <a:pt x="823913" y="355841"/>
                  </a:lnTo>
                  <a:lnTo>
                    <a:pt x="3195" y="355841"/>
                  </a:lnTo>
                  <a:lnTo>
                    <a:pt x="2194" y="350494"/>
                  </a:lnTo>
                  <a:lnTo>
                    <a:pt x="1097" y="340608"/>
                  </a:lnTo>
                  <a:lnTo>
                    <a:pt x="548" y="331822"/>
                  </a:lnTo>
                  <a:lnTo>
                    <a:pt x="0" y="322484"/>
                  </a:lnTo>
                  <a:lnTo>
                    <a:pt x="548" y="313698"/>
                  </a:lnTo>
                  <a:lnTo>
                    <a:pt x="1097" y="304360"/>
                  </a:lnTo>
                  <a:lnTo>
                    <a:pt x="2194" y="295574"/>
                  </a:lnTo>
                  <a:lnTo>
                    <a:pt x="3288" y="287335"/>
                  </a:lnTo>
                  <a:lnTo>
                    <a:pt x="5482" y="278547"/>
                  </a:lnTo>
                  <a:lnTo>
                    <a:pt x="7675" y="270310"/>
                  </a:lnTo>
                  <a:lnTo>
                    <a:pt x="9867" y="261522"/>
                  </a:lnTo>
                  <a:lnTo>
                    <a:pt x="13704" y="253283"/>
                  </a:lnTo>
                  <a:lnTo>
                    <a:pt x="16992" y="245046"/>
                  </a:lnTo>
                  <a:lnTo>
                    <a:pt x="20829" y="237358"/>
                  </a:lnTo>
                  <a:lnTo>
                    <a:pt x="24667" y="230218"/>
                  </a:lnTo>
                  <a:lnTo>
                    <a:pt x="29601" y="222528"/>
                  </a:lnTo>
                  <a:lnTo>
                    <a:pt x="34533" y="215388"/>
                  </a:lnTo>
                  <a:lnTo>
                    <a:pt x="40014" y="208250"/>
                  </a:lnTo>
                  <a:lnTo>
                    <a:pt x="45496" y="201658"/>
                  </a:lnTo>
                  <a:lnTo>
                    <a:pt x="50977" y="195067"/>
                  </a:lnTo>
                  <a:lnTo>
                    <a:pt x="57555" y="189026"/>
                  </a:lnTo>
                  <a:lnTo>
                    <a:pt x="64134" y="182986"/>
                  </a:lnTo>
                  <a:lnTo>
                    <a:pt x="70712" y="177494"/>
                  </a:lnTo>
                  <a:lnTo>
                    <a:pt x="78385" y="172550"/>
                  </a:lnTo>
                  <a:lnTo>
                    <a:pt x="85510" y="167607"/>
                  </a:lnTo>
                  <a:lnTo>
                    <a:pt x="92636" y="162664"/>
                  </a:lnTo>
                  <a:lnTo>
                    <a:pt x="100858" y="158819"/>
                  </a:lnTo>
                  <a:lnTo>
                    <a:pt x="109080" y="154975"/>
                  </a:lnTo>
                  <a:lnTo>
                    <a:pt x="117851" y="151679"/>
                  </a:lnTo>
                  <a:lnTo>
                    <a:pt x="126074" y="148934"/>
                  </a:lnTo>
                  <a:lnTo>
                    <a:pt x="135392" y="146187"/>
                  </a:lnTo>
                  <a:lnTo>
                    <a:pt x="144162" y="14344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12" name="组合 67"/>
          <p:cNvGrpSpPr/>
          <p:nvPr/>
        </p:nvGrpSpPr>
        <p:grpSpPr>
          <a:xfrm>
            <a:off x="5373117" y="3718243"/>
            <a:ext cx="588023" cy="1424655"/>
            <a:chOff x="5272283" y="3468688"/>
            <a:chExt cx="784031" cy="1899540"/>
          </a:xfrm>
          <a:solidFill>
            <a:srgbClr val="3A3A3A"/>
          </a:solidFill>
        </p:grpSpPr>
        <p:sp>
          <p:nvSpPr>
            <p:cNvPr id="13" name="任意多边形 23"/>
            <p:cNvSpPr/>
            <p:nvPr/>
          </p:nvSpPr>
          <p:spPr>
            <a:xfrm>
              <a:off x="5272283" y="3468688"/>
              <a:ext cx="485806" cy="68507"/>
            </a:xfrm>
            <a:custGeom>
              <a:avLst/>
              <a:gdLst>
                <a:gd name="connsiteX0" fmla="*/ 0 w 485806"/>
                <a:gd name="connsiteY0" fmla="*/ 0 h 68507"/>
                <a:gd name="connsiteX1" fmla="*/ 485806 w 485806"/>
                <a:gd name="connsiteY1" fmla="*/ 0 h 68507"/>
                <a:gd name="connsiteX2" fmla="*/ 179375 w 485806"/>
                <a:gd name="connsiteY2" fmla="*/ 64663 h 68507"/>
                <a:gd name="connsiteX3" fmla="*/ 169509 w 485806"/>
                <a:gd name="connsiteY3" fmla="*/ 66311 h 68507"/>
                <a:gd name="connsiteX4" fmla="*/ 160190 w 485806"/>
                <a:gd name="connsiteY4" fmla="*/ 67410 h 68507"/>
                <a:gd name="connsiteX5" fmla="*/ 150871 w 485806"/>
                <a:gd name="connsiteY5" fmla="*/ 67959 h 68507"/>
                <a:gd name="connsiteX6" fmla="*/ 141552 w 485806"/>
                <a:gd name="connsiteY6" fmla="*/ 68507 h 68507"/>
                <a:gd name="connsiteX7" fmla="*/ 133330 w 485806"/>
                <a:gd name="connsiteY7" fmla="*/ 67959 h 68507"/>
                <a:gd name="connsiteX8" fmla="*/ 125657 w 485806"/>
                <a:gd name="connsiteY8" fmla="*/ 67410 h 68507"/>
                <a:gd name="connsiteX9" fmla="*/ 110308 w 485806"/>
                <a:gd name="connsiteY9" fmla="*/ 65762 h 68507"/>
                <a:gd name="connsiteX10" fmla="*/ 95509 w 485806"/>
                <a:gd name="connsiteY10" fmla="*/ 62467 h 68507"/>
                <a:gd name="connsiteX11" fmla="*/ 81257 w 485806"/>
                <a:gd name="connsiteY11" fmla="*/ 58072 h 68507"/>
                <a:gd name="connsiteX12" fmla="*/ 66456 w 485806"/>
                <a:gd name="connsiteY12" fmla="*/ 52031 h 68507"/>
                <a:gd name="connsiteX13" fmla="*/ 52753 w 485806"/>
                <a:gd name="connsiteY13" fmla="*/ 45442 h 68507"/>
                <a:gd name="connsiteX14" fmla="*/ 40146 w 485806"/>
                <a:gd name="connsiteY14" fmla="*/ 37751 h 68507"/>
                <a:gd name="connsiteX15" fmla="*/ 28088 w 485806"/>
                <a:gd name="connsiteY15" fmla="*/ 28415 h 68507"/>
                <a:gd name="connsiteX16" fmla="*/ 16576 w 485806"/>
                <a:gd name="connsiteY16" fmla="*/ 18530 h 68507"/>
                <a:gd name="connsiteX17" fmla="*/ 6162 w 485806"/>
                <a:gd name="connsiteY17" fmla="*/ 7546 h 68507"/>
                <a:gd name="connsiteX18" fmla="*/ 0 w 485806"/>
                <a:gd name="connsiteY18" fmla="*/ 0 h 6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806" h="68507">
                  <a:moveTo>
                    <a:pt x="0" y="0"/>
                  </a:moveTo>
                  <a:lnTo>
                    <a:pt x="485806" y="0"/>
                  </a:lnTo>
                  <a:lnTo>
                    <a:pt x="179375" y="64663"/>
                  </a:lnTo>
                  <a:lnTo>
                    <a:pt x="169509" y="66311"/>
                  </a:lnTo>
                  <a:lnTo>
                    <a:pt x="160190" y="67410"/>
                  </a:lnTo>
                  <a:lnTo>
                    <a:pt x="150871" y="67959"/>
                  </a:lnTo>
                  <a:lnTo>
                    <a:pt x="141552" y="68507"/>
                  </a:lnTo>
                  <a:lnTo>
                    <a:pt x="133330" y="67959"/>
                  </a:lnTo>
                  <a:lnTo>
                    <a:pt x="125657" y="67410"/>
                  </a:lnTo>
                  <a:lnTo>
                    <a:pt x="110308" y="65762"/>
                  </a:lnTo>
                  <a:lnTo>
                    <a:pt x="95509" y="62467"/>
                  </a:lnTo>
                  <a:lnTo>
                    <a:pt x="81257" y="58072"/>
                  </a:lnTo>
                  <a:lnTo>
                    <a:pt x="66456" y="52031"/>
                  </a:lnTo>
                  <a:lnTo>
                    <a:pt x="52753" y="45442"/>
                  </a:lnTo>
                  <a:lnTo>
                    <a:pt x="40146" y="37751"/>
                  </a:lnTo>
                  <a:lnTo>
                    <a:pt x="28088" y="28415"/>
                  </a:lnTo>
                  <a:lnTo>
                    <a:pt x="16576" y="18530"/>
                  </a:lnTo>
                  <a:lnTo>
                    <a:pt x="6162" y="75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4" name="任意多边形 20"/>
            <p:cNvSpPr/>
            <p:nvPr/>
          </p:nvSpPr>
          <p:spPr>
            <a:xfrm>
              <a:off x="5459952" y="3575542"/>
              <a:ext cx="323507" cy="254740"/>
            </a:xfrm>
            <a:custGeom>
              <a:avLst/>
              <a:gdLst>
                <a:gd name="connsiteX0" fmla="*/ 292147 w 323507"/>
                <a:gd name="connsiteY0" fmla="*/ 0 h 254740"/>
                <a:gd name="connsiteX1" fmla="*/ 295447 w 323507"/>
                <a:gd name="connsiteY1" fmla="*/ 550 h 254740"/>
                <a:gd name="connsiteX2" fmla="*/ 299299 w 323507"/>
                <a:gd name="connsiteY2" fmla="*/ 1099 h 254740"/>
                <a:gd name="connsiteX3" fmla="*/ 302601 w 323507"/>
                <a:gd name="connsiteY3" fmla="*/ 2200 h 254740"/>
                <a:gd name="connsiteX4" fmla="*/ 305352 w 323507"/>
                <a:gd name="connsiteY4" fmla="*/ 3851 h 254740"/>
                <a:gd name="connsiteX5" fmla="*/ 308652 w 323507"/>
                <a:gd name="connsiteY5" fmla="*/ 5501 h 254740"/>
                <a:gd name="connsiteX6" fmla="*/ 311403 w 323507"/>
                <a:gd name="connsiteY6" fmla="*/ 7152 h 254740"/>
                <a:gd name="connsiteX7" fmla="*/ 314705 w 323507"/>
                <a:gd name="connsiteY7" fmla="*/ 10453 h 254740"/>
                <a:gd name="connsiteX8" fmla="*/ 316905 w 323507"/>
                <a:gd name="connsiteY8" fmla="*/ 12654 h 254740"/>
                <a:gd name="connsiteX9" fmla="*/ 318556 w 323507"/>
                <a:gd name="connsiteY9" fmla="*/ 15405 h 254740"/>
                <a:gd name="connsiteX10" fmla="*/ 320207 w 323507"/>
                <a:gd name="connsiteY10" fmla="*/ 18705 h 254740"/>
                <a:gd name="connsiteX11" fmla="*/ 321856 w 323507"/>
                <a:gd name="connsiteY11" fmla="*/ 22008 h 254740"/>
                <a:gd name="connsiteX12" fmla="*/ 322956 w 323507"/>
                <a:gd name="connsiteY12" fmla="*/ 25309 h 254740"/>
                <a:gd name="connsiteX13" fmla="*/ 323507 w 323507"/>
                <a:gd name="connsiteY13" fmla="*/ 29710 h 254740"/>
                <a:gd name="connsiteX14" fmla="*/ 323507 w 323507"/>
                <a:gd name="connsiteY14" fmla="*/ 33561 h 254740"/>
                <a:gd name="connsiteX15" fmla="*/ 323507 w 323507"/>
                <a:gd name="connsiteY15" fmla="*/ 214025 h 254740"/>
                <a:gd name="connsiteX16" fmla="*/ 323507 w 323507"/>
                <a:gd name="connsiteY16" fmla="*/ 217876 h 254740"/>
                <a:gd name="connsiteX17" fmla="*/ 322956 w 323507"/>
                <a:gd name="connsiteY17" fmla="*/ 221727 h 254740"/>
                <a:gd name="connsiteX18" fmla="*/ 321856 w 323507"/>
                <a:gd name="connsiteY18" fmla="*/ 225580 h 254740"/>
                <a:gd name="connsiteX19" fmla="*/ 320756 w 323507"/>
                <a:gd name="connsiteY19" fmla="*/ 229431 h 254740"/>
                <a:gd name="connsiteX20" fmla="*/ 319105 w 323507"/>
                <a:gd name="connsiteY20" fmla="*/ 233282 h 254740"/>
                <a:gd name="connsiteX21" fmla="*/ 316905 w 323507"/>
                <a:gd name="connsiteY21" fmla="*/ 236583 h 254740"/>
                <a:gd name="connsiteX22" fmla="*/ 314705 w 323507"/>
                <a:gd name="connsiteY22" fmla="*/ 239884 h 254740"/>
                <a:gd name="connsiteX23" fmla="*/ 311403 w 323507"/>
                <a:gd name="connsiteY23" fmla="*/ 242636 h 254740"/>
                <a:gd name="connsiteX24" fmla="*/ 308652 w 323507"/>
                <a:gd name="connsiteY24" fmla="*/ 244836 h 254740"/>
                <a:gd name="connsiteX25" fmla="*/ 305901 w 323507"/>
                <a:gd name="connsiteY25" fmla="*/ 247037 h 254740"/>
                <a:gd name="connsiteX26" fmla="*/ 302601 w 323507"/>
                <a:gd name="connsiteY26" fmla="*/ 249237 h 254740"/>
                <a:gd name="connsiteX27" fmla="*/ 299299 w 323507"/>
                <a:gd name="connsiteY27" fmla="*/ 250889 h 254740"/>
                <a:gd name="connsiteX28" fmla="*/ 295447 w 323507"/>
                <a:gd name="connsiteY28" fmla="*/ 252538 h 254740"/>
                <a:gd name="connsiteX29" fmla="*/ 291047 w 323507"/>
                <a:gd name="connsiteY29" fmla="*/ 253639 h 254740"/>
                <a:gd name="connsiteX30" fmla="*/ 287196 w 323507"/>
                <a:gd name="connsiteY30" fmla="*/ 254189 h 254740"/>
                <a:gd name="connsiteX31" fmla="*/ 283345 w 323507"/>
                <a:gd name="connsiteY31" fmla="*/ 254740 h 254740"/>
                <a:gd name="connsiteX32" fmla="*/ 40163 w 323507"/>
                <a:gd name="connsiteY32" fmla="*/ 254740 h 254740"/>
                <a:gd name="connsiteX33" fmla="*/ 36312 w 323507"/>
                <a:gd name="connsiteY33" fmla="*/ 254189 h 254740"/>
                <a:gd name="connsiteX34" fmla="*/ 32461 w 323507"/>
                <a:gd name="connsiteY34" fmla="*/ 253639 h 254740"/>
                <a:gd name="connsiteX35" fmla="*/ 28609 w 323507"/>
                <a:gd name="connsiteY35" fmla="*/ 252538 h 254740"/>
                <a:gd name="connsiteX36" fmla="*/ 24209 w 323507"/>
                <a:gd name="connsiteY36" fmla="*/ 250889 h 254740"/>
                <a:gd name="connsiteX37" fmla="*/ 20907 w 323507"/>
                <a:gd name="connsiteY37" fmla="*/ 249237 h 254740"/>
                <a:gd name="connsiteX38" fmla="*/ 17607 w 323507"/>
                <a:gd name="connsiteY38" fmla="*/ 247037 h 254740"/>
                <a:gd name="connsiteX39" fmla="*/ 14856 w 323507"/>
                <a:gd name="connsiteY39" fmla="*/ 244836 h 254740"/>
                <a:gd name="connsiteX40" fmla="*/ 12105 w 323507"/>
                <a:gd name="connsiteY40" fmla="*/ 242636 h 254740"/>
                <a:gd name="connsiteX41" fmla="*/ 9353 w 323507"/>
                <a:gd name="connsiteY41" fmla="*/ 239884 h 254740"/>
                <a:gd name="connsiteX42" fmla="*/ 7153 w 323507"/>
                <a:gd name="connsiteY42" fmla="*/ 236583 h 254740"/>
                <a:gd name="connsiteX43" fmla="*/ 4402 w 323507"/>
                <a:gd name="connsiteY43" fmla="*/ 233282 h 254740"/>
                <a:gd name="connsiteX44" fmla="*/ 2751 w 323507"/>
                <a:gd name="connsiteY44" fmla="*/ 229431 h 254740"/>
                <a:gd name="connsiteX45" fmla="*/ 1651 w 323507"/>
                <a:gd name="connsiteY45" fmla="*/ 225580 h 254740"/>
                <a:gd name="connsiteX46" fmla="*/ 551 w 323507"/>
                <a:gd name="connsiteY46" fmla="*/ 221727 h 254740"/>
                <a:gd name="connsiteX47" fmla="*/ 0 w 323507"/>
                <a:gd name="connsiteY47" fmla="*/ 217876 h 254740"/>
                <a:gd name="connsiteX48" fmla="*/ 0 w 323507"/>
                <a:gd name="connsiteY48" fmla="*/ 214025 h 254740"/>
                <a:gd name="connsiteX49" fmla="*/ 0 w 323507"/>
                <a:gd name="connsiteY49" fmla="*/ 101235 h 254740"/>
                <a:gd name="connsiteX50" fmla="*/ 0 w 323507"/>
                <a:gd name="connsiteY50" fmla="*/ 97384 h 254740"/>
                <a:gd name="connsiteX51" fmla="*/ 551 w 323507"/>
                <a:gd name="connsiteY51" fmla="*/ 92982 h 254740"/>
                <a:gd name="connsiteX52" fmla="*/ 1651 w 323507"/>
                <a:gd name="connsiteY52" fmla="*/ 88580 h 254740"/>
                <a:gd name="connsiteX53" fmla="*/ 2751 w 323507"/>
                <a:gd name="connsiteY53" fmla="*/ 84179 h 254740"/>
                <a:gd name="connsiteX54" fmla="*/ 4402 w 323507"/>
                <a:gd name="connsiteY54" fmla="*/ 80878 h 254740"/>
                <a:gd name="connsiteX55" fmla="*/ 6602 w 323507"/>
                <a:gd name="connsiteY55" fmla="*/ 77027 h 254740"/>
                <a:gd name="connsiteX56" fmla="*/ 8803 w 323507"/>
                <a:gd name="connsiteY56" fmla="*/ 73726 h 254740"/>
                <a:gd name="connsiteX57" fmla="*/ 11004 w 323507"/>
                <a:gd name="connsiteY57" fmla="*/ 70424 h 254740"/>
                <a:gd name="connsiteX58" fmla="*/ 13754 w 323507"/>
                <a:gd name="connsiteY58" fmla="*/ 66572 h 254740"/>
                <a:gd name="connsiteX59" fmla="*/ 17056 w 323507"/>
                <a:gd name="connsiteY59" fmla="*/ 63822 h 254740"/>
                <a:gd name="connsiteX60" fmla="*/ 19807 w 323507"/>
                <a:gd name="connsiteY60" fmla="*/ 61072 h 254740"/>
                <a:gd name="connsiteX61" fmla="*/ 23658 w 323507"/>
                <a:gd name="connsiteY61" fmla="*/ 58870 h 254740"/>
                <a:gd name="connsiteX62" fmla="*/ 27509 w 323507"/>
                <a:gd name="connsiteY62" fmla="*/ 57219 h 254740"/>
                <a:gd name="connsiteX63" fmla="*/ 31360 w 323507"/>
                <a:gd name="connsiteY63" fmla="*/ 55019 h 254740"/>
                <a:gd name="connsiteX64" fmla="*/ 35212 w 323507"/>
                <a:gd name="connsiteY64" fmla="*/ 53918 h 254740"/>
                <a:gd name="connsiteX65" fmla="*/ 39614 w 323507"/>
                <a:gd name="connsiteY65" fmla="*/ 52819 h 254740"/>
                <a:gd name="connsiteX66" fmla="*/ 283894 w 323507"/>
                <a:gd name="connsiteY66" fmla="*/ 1099 h 254740"/>
                <a:gd name="connsiteX67" fmla="*/ 287745 w 323507"/>
                <a:gd name="connsiteY67" fmla="*/ 550 h 254740"/>
                <a:gd name="connsiteX68" fmla="*/ 292147 w 323507"/>
                <a:gd name="connsiteY68" fmla="*/ 0 h 2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23507" h="254740">
                  <a:moveTo>
                    <a:pt x="292147" y="0"/>
                  </a:moveTo>
                  <a:lnTo>
                    <a:pt x="295447" y="550"/>
                  </a:lnTo>
                  <a:lnTo>
                    <a:pt x="299299" y="1099"/>
                  </a:lnTo>
                  <a:lnTo>
                    <a:pt x="302601" y="2200"/>
                  </a:lnTo>
                  <a:lnTo>
                    <a:pt x="305352" y="3851"/>
                  </a:lnTo>
                  <a:lnTo>
                    <a:pt x="308652" y="5501"/>
                  </a:lnTo>
                  <a:lnTo>
                    <a:pt x="311403" y="7152"/>
                  </a:lnTo>
                  <a:lnTo>
                    <a:pt x="314705" y="10453"/>
                  </a:lnTo>
                  <a:lnTo>
                    <a:pt x="316905" y="12654"/>
                  </a:lnTo>
                  <a:lnTo>
                    <a:pt x="318556" y="15405"/>
                  </a:lnTo>
                  <a:lnTo>
                    <a:pt x="320207" y="18705"/>
                  </a:lnTo>
                  <a:lnTo>
                    <a:pt x="321856" y="22008"/>
                  </a:lnTo>
                  <a:lnTo>
                    <a:pt x="322956" y="25309"/>
                  </a:lnTo>
                  <a:lnTo>
                    <a:pt x="323507" y="29710"/>
                  </a:lnTo>
                  <a:lnTo>
                    <a:pt x="323507" y="33561"/>
                  </a:lnTo>
                  <a:lnTo>
                    <a:pt x="323507" y="214025"/>
                  </a:lnTo>
                  <a:lnTo>
                    <a:pt x="323507" y="217876"/>
                  </a:lnTo>
                  <a:lnTo>
                    <a:pt x="322956" y="221727"/>
                  </a:lnTo>
                  <a:lnTo>
                    <a:pt x="321856" y="225580"/>
                  </a:lnTo>
                  <a:lnTo>
                    <a:pt x="320756" y="229431"/>
                  </a:lnTo>
                  <a:lnTo>
                    <a:pt x="319105" y="233282"/>
                  </a:lnTo>
                  <a:lnTo>
                    <a:pt x="316905" y="236583"/>
                  </a:lnTo>
                  <a:lnTo>
                    <a:pt x="314705" y="239884"/>
                  </a:lnTo>
                  <a:lnTo>
                    <a:pt x="311403" y="242636"/>
                  </a:lnTo>
                  <a:lnTo>
                    <a:pt x="308652" y="244836"/>
                  </a:lnTo>
                  <a:lnTo>
                    <a:pt x="305901" y="247037"/>
                  </a:lnTo>
                  <a:lnTo>
                    <a:pt x="302601" y="249237"/>
                  </a:lnTo>
                  <a:lnTo>
                    <a:pt x="299299" y="250889"/>
                  </a:lnTo>
                  <a:lnTo>
                    <a:pt x="295447" y="252538"/>
                  </a:lnTo>
                  <a:lnTo>
                    <a:pt x="291047" y="253639"/>
                  </a:lnTo>
                  <a:lnTo>
                    <a:pt x="287196" y="254189"/>
                  </a:lnTo>
                  <a:lnTo>
                    <a:pt x="283345" y="254740"/>
                  </a:lnTo>
                  <a:lnTo>
                    <a:pt x="40163" y="254740"/>
                  </a:lnTo>
                  <a:lnTo>
                    <a:pt x="36312" y="254189"/>
                  </a:lnTo>
                  <a:lnTo>
                    <a:pt x="32461" y="253639"/>
                  </a:lnTo>
                  <a:lnTo>
                    <a:pt x="28609" y="252538"/>
                  </a:lnTo>
                  <a:lnTo>
                    <a:pt x="24209" y="250889"/>
                  </a:lnTo>
                  <a:lnTo>
                    <a:pt x="20907" y="249237"/>
                  </a:lnTo>
                  <a:lnTo>
                    <a:pt x="17607" y="247037"/>
                  </a:lnTo>
                  <a:lnTo>
                    <a:pt x="14856" y="244836"/>
                  </a:lnTo>
                  <a:lnTo>
                    <a:pt x="12105" y="242636"/>
                  </a:lnTo>
                  <a:lnTo>
                    <a:pt x="9353" y="239884"/>
                  </a:lnTo>
                  <a:lnTo>
                    <a:pt x="7153" y="236583"/>
                  </a:lnTo>
                  <a:lnTo>
                    <a:pt x="4402" y="233282"/>
                  </a:lnTo>
                  <a:lnTo>
                    <a:pt x="2751" y="229431"/>
                  </a:lnTo>
                  <a:lnTo>
                    <a:pt x="1651" y="225580"/>
                  </a:lnTo>
                  <a:lnTo>
                    <a:pt x="551" y="221727"/>
                  </a:lnTo>
                  <a:lnTo>
                    <a:pt x="0" y="217876"/>
                  </a:lnTo>
                  <a:lnTo>
                    <a:pt x="0" y="214025"/>
                  </a:lnTo>
                  <a:lnTo>
                    <a:pt x="0" y="101235"/>
                  </a:lnTo>
                  <a:lnTo>
                    <a:pt x="0" y="97384"/>
                  </a:lnTo>
                  <a:lnTo>
                    <a:pt x="551" y="92982"/>
                  </a:lnTo>
                  <a:lnTo>
                    <a:pt x="1651" y="88580"/>
                  </a:lnTo>
                  <a:lnTo>
                    <a:pt x="2751" y="84179"/>
                  </a:lnTo>
                  <a:lnTo>
                    <a:pt x="4402" y="80878"/>
                  </a:lnTo>
                  <a:lnTo>
                    <a:pt x="6602" y="77027"/>
                  </a:lnTo>
                  <a:lnTo>
                    <a:pt x="8803" y="73726"/>
                  </a:lnTo>
                  <a:lnTo>
                    <a:pt x="11004" y="70424"/>
                  </a:lnTo>
                  <a:lnTo>
                    <a:pt x="13754" y="66572"/>
                  </a:lnTo>
                  <a:lnTo>
                    <a:pt x="17056" y="63822"/>
                  </a:lnTo>
                  <a:lnTo>
                    <a:pt x="19807" y="61072"/>
                  </a:lnTo>
                  <a:lnTo>
                    <a:pt x="23658" y="58870"/>
                  </a:lnTo>
                  <a:lnTo>
                    <a:pt x="27509" y="57219"/>
                  </a:lnTo>
                  <a:lnTo>
                    <a:pt x="31360" y="55019"/>
                  </a:lnTo>
                  <a:lnTo>
                    <a:pt x="35212" y="53918"/>
                  </a:lnTo>
                  <a:lnTo>
                    <a:pt x="39614" y="52819"/>
                  </a:lnTo>
                  <a:lnTo>
                    <a:pt x="283894" y="1099"/>
                  </a:lnTo>
                  <a:lnTo>
                    <a:pt x="287745" y="550"/>
                  </a:lnTo>
                  <a:lnTo>
                    <a:pt x="29214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5" name="任意多边形 19"/>
            <p:cNvSpPr/>
            <p:nvPr/>
          </p:nvSpPr>
          <p:spPr>
            <a:xfrm>
              <a:off x="5413345" y="3912455"/>
              <a:ext cx="642968" cy="597129"/>
            </a:xfrm>
            <a:custGeom>
              <a:avLst/>
              <a:gdLst>
                <a:gd name="connsiteX0" fmla="*/ 1646 w 642968"/>
                <a:gd name="connsiteY0" fmla="*/ 0 h 597129"/>
                <a:gd name="connsiteX1" fmla="*/ 642968 w 642968"/>
                <a:gd name="connsiteY1" fmla="*/ 0 h 597129"/>
                <a:gd name="connsiteX2" fmla="*/ 642968 w 642968"/>
                <a:gd name="connsiteY2" fmla="*/ 597129 h 597129"/>
                <a:gd name="connsiteX3" fmla="*/ 184309 w 642968"/>
                <a:gd name="connsiteY3" fmla="*/ 597129 h 597129"/>
                <a:gd name="connsiteX4" fmla="*/ 173887 w 642968"/>
                <a:gd name="connsiteY4" fmla="*/ 585667 h 597129"/>
                <a:gd name="connsiteX5" fmla="*/ 163464 w 642968"/>
                <a:gd name="connsiteY5" fmla="*/ 573660 h 597129"/>
                <a:gd name="connsiteX6" fmla="*/ 153591 w 642968"/>
                <a:gd name="connsiteY6" fmla="*/ 562198 h 597129"/>
                <a:gd name="connsiteX7" fmla="*/ 143718 w 642968"/>
                <a:gd name="connsiteY7" fmla="*/ 549644 h 597129"/>
                <a:gd name="connsiteX8" fmla="*/ 133843 w 642968"/>
                <a:gd name="connsiteY8" fmla="*/ 537090 h 597129"/>
                <a:gd name="connsiteX9" fmla="*/ 125066 w 642968"/>
                <a:gd name="connsiteY9" fmla="*/ 524535 h 597129"/>
                <a:gd name="connsiteX10" fmla="*/ 116290 w 642968"/>
                <a:gd name="connsiteY10" fmla="*/ 511436 h 597129"/>
                <a:gd name="connsiteX11" fmla="*/ 107513 w 642968"/>
                <a:gd name="connsiteY11" fmla="*/ 497791 h 597129"/>
                <a:gd name="connsiteX12" fmla="*/ 99286 w 642968"/>
                <a:gd name="connsiteY12" fmla="*/ 485237 h 597129"/>
                <a:gd name="connsiteX13" fmla="*/ 91057 w 642968"/>
                <a:gd name="connsiteY13" fmla="*/ 471045 h 597129"/>
                <a:gd name="connsiteX14" fmla="*/ 83377 w 642968"/>
                <a:gd name="connsiteY14" fmla="*/ 457399 h 597129"/>
                <a:gd name="connsiteX15" fmla="*/ 76246 w 642968"/>
                <a:gd name="connsiteY15" fmla="*/ 443754 h 597129"/>
                <a:gd name="connsiteX16" fmla="*/ 68568 w 642968"/>
                <a:gd name="connsiteY16" fmla="*/ 429562 h 597129"/>
                <a:gd name="connsiteX17" fmla="*/ 61985 w 642968"/>
                <a:gd name="connsiteY17" fmla="*/ 414825 h 597129"/>
                <a:gd name="connsiteX18" fmla="*/ 55951 w 642968"/>
                <a:gd name="connsiteY18" fmla="*/ 400634 h 597129"/>
                <a:gd name="connsiteX19" fmla="*/ 49369 w 642968"/>
                <a:gd name="connsiteY19" fmla="*/ 385897 h 597129"/>
                <a:gd name="connsiteX20" fmla="*/ 43883 w 642968"/>
                <a:gd name="connsiteY20" fmla="*/ 371160 h 597129"/>
                <a:gd name="connsiteX21" fmla="*/ 38398 w 642968"/>
                <a:gd name="connsiteY21" fmla="*/ 355876 h 597129"/>
                <a:gd name="connsiteX22" fmla="*/ 33460 w 642968"/>
                <a:gd name="connsiteY22" fmla="*/ 341139 h 597129"/>
                <a:gd name="connsiteX23" fmla="*/ 27975 w 642968"/>
                <a:gd name="connsiteY23" fmla="*/ 325857 h 597129"/>
                <a:gd name="connsiteX24" fmla="*/ 24136 w 642968"/>
                <a:gd name="connsiteY24" fmla="*/ 310028 h 597129"/>
                <a:gd name="connsiteX25" fmla="*/ 19748 w 642968"/>
                <a:gd name="connsiteY25" fmla="*/ 294198 h 597129"/>
                <a:gd name="connsiteX26" fmla="*/ 16456 w 642968"/>
                <a:gd name="connsiteY26" fmla="*/ 278916 h 597129"/>
                <a:gd name="connsiteX27" fmla="*/ 13165 w 642968"/>
                <a:gd name="connsiteY27" fmla="*/ 262540 h 597129"/>
                <a:gd name="connsiteX28" fmla="*/ 9873 w 642968"/>
                <a:gd name="connsiteY28" fmla="*/ 246713 h 597129"/>
                <a:gd name="connsiteX29" fmla="*/ 7131 w 642968"/>
                <a:gd name="connsiteY29" fmla="*/ 230337 h 597129"/>
                <a:gd name="connsiteX30" fmla="*/ 4937 w 642968"/>
                <a:gd name="connsiteY30" fmla="*/ 213962 h 597129"/>
                <a:gd name="connsiteX31" fmla="*/ 3292 w 642968"/>
                <a:gd name="connsiteY31" fmla="*/ 197588 h 597129"/>
                <a:gd name="connsiteX32" fmla="*/ 2195 w 642968"/>
                <a:gd name="connsiteY32" fmla="*/ 181214 h 597129"/>
                <a:gd name="connsiteX33" fmla="*/ 1097 w 642968"/>
                <a:gd name="connsiteY33" fmla="*/ 164292 h 597129"/>
                <a:gd name="connsiteX34" fmla="*/ 549 w 642968"/>
                <a:gd name="connsiteY34" fmla="*/ 147373 h 597129"/>
                <a:gd name="connsiteX35" fmla="*/ 0 w 642968"/>
                <a:gd name="connsiteY35" fmla="*/ 130451 h 597129"/>
                <a:gd name="connsiteX36" fmla="*/ 549 w 642968"/>
                <a:gd name="connsiteY36" fmla="*/ 63316 h 597129"/>
                <a:gd name="connsiteX37" fmla="*/ 1646 w 642968"/>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2968" h="597129">
                  <a:moveTo>
                    <a:pt x="1646" y="0"/>
                  </a:moveTo>
                  <a:lnTo>
                    <a:pt x="642968" y="0"/>
                  </a:lnTo>
                  <a:lnTo>
                    <a:pt x="642968" y="597129"/>
                  </a:lnTo>
                  <a:lnTo>
                    <a:pt x="184309" y="597129"/>
                  </a:lnTo>
                  <a:lnTo>
                    <a:pt x="173887" y="585667"/>
                  </a:lnTo>
                  <a:lnTo>
                    <a:pt x="163464" y="573660"/>
                  </a:lnTo>
                  <a:lnTo>
                    <a:pt x="153591" y="562198"/>
                  </a:lnTo>
                  <a:lnTo>
                    <a:pt x="143718" y="549644"/>
                  </a:lnTo>
                  <a:lnTo>
                    <a:pt x="133843" y="537090"/>
                  </a:lnTo>
                  <a:lnTo>
                    <a:pt x="125066" y="524535"/>
                  </a:lnTo>
                  <a:lnTo>
                    <a:pt x="116290" y="511436"/>
                  </a:lnTo>
                  <a:lnTo>
                    <a:pt x="107513" y="497791"/>
                  </a:lnTo>
                  <a:lnTo>
                    <a:pt x="99286" y="485237"/>
                  </a:lnTo>
                  <a:lnTo>
                    <a:pt x="91057" y="471045"/>
                  </a:lnTo>
                  <a:lnTo>
                    <a:pt x="83377" y="457399"/>
                  </a:lnTo>
                  <a:lnTo>
                    <a:pt x="76246" y="443754"/>
                  </a:lnTo>
                  <a:lnTo>
                    <a:pt x="68568" y="429562"/>
                  </a:lnTo>
                  <a:lnTo>
                    <a:pt x="61985" y="414825"/>
                  </a:lnTo>
                  <a:lnTo>
                    <a:pt x="55951" y="400634"/>
                  </a:lnTo>
                  <a:lnTo>
                    <a:pt x="49369" y="385897"/>
                  </a:lnTo>
                  <a:lnTo>
                    <a:pt x="43883" y="371160"/>
                  </a:lnTo>
                  <a:lnTo>
                    <a:pt x="38398" y="355876"/>
                  </a:lnTo>
                  <a:lnTo>
                    <a:pt x="33460" y="341139"/>
                  </a:lnTo>
                  <a:lnTo>
                    <a:pt x="27975" y="325857"/>
                  </a:lnTo>
                  <a:lnTo>
                    <a:pt x="24136" y="310028"/>
                  </a:lnTo>
                  <a:lnTo>
                    <a:pt x="19748" y="294198"/>
                  </a:lnTo>
                  <a:lnTo>
                    <a:pt x="16456" y="278916"/>
                  </a:lnTo>
                  <a:lnTo>
                    <a:pt x="13165" y="262540"/>
                  </a:lnTo>
                  <a:lnTo>
                    <a:pt x="9873" y="246713"/>
                  </a:lnTo>
                  <a:lnTo>
                    <a:pt x="7131" y="230337"/>
                  </a:lnTo>
                  <a:lnTo>
                    <a:pt x="4937" y="213962"/>
                  </a:lnTo>
                  <a:lnTo>
                    <a:pt x="3292" y="197588"/>
                  </a:lnTo>
                  <a:lnTo>
                    <a:pt x="2195" y="181214"/>
                  </a:lnTo>
                  <a:lnTo>
                    <a:pt x="1097" y="164292"/>
                  </a:lnTo>
                  <a:lnTo>
                    <a:pt x="549" y="147373"/>
                  </a:lnTo>
                  <a:lnTo>
                    <a:pt x="0" y="130451"/>
                  </a:lnTo>
                  <a:lnTo>
                    <a:pt x="549" y="63316"/>
                  </a:lnTo>
                  <a:lnTo>
                    <a:pt x="164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任意多边形 16"/>
            <p:cNvSpPr/>
            <p:nvPr/>
          </p:nvSpPr>
          <p:spPr>
            <a:xfrm>
              <a:off x="5605257" y="459175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6 h 191739"/>
                <a:gd name="connsiteX5" fmla="*/ 75709 w 451057"/>
                <a:gd name="connsiteY5" fmla="*/ 189560 h 191739"/>
                <a:gd name="connsiteX6" fmla="*/ 66933 w 451057"/>
                <a:gd name="connsiteY6" fmla="*/ 187382 h 191739"/>
                <a:gd name="connsiteX7" fmla="*/ 57605 w 451057"/>
                <a:gd name="connsiteY7" fmla="*/ 183569 h 191739"/>
                <a:gd name="connsiteX8" fmla="*/ 49376 w 451057"/>
                <a:gd name="connsiteY8" fmla="*/ 179756 h 191739"/>
                <a:gd name="connsiteX9" fmla="*/ 41695 w 451057"/>
                <a:gd name="connsiteY9" fmla="*/ 175398 h 191739"/>
                <a:gd name="connsiteX10" fmla="*/ 34564 w 451057"/>
                <a:gd name="connsiteY10" fmla="*/ 169950 h 191739"/>
                <a:gd name="connsiteX11" fmla="*/ 27981 w 451057"/>
                <a:gd name="connsiteY11" fmla="*/ 163414 h 191739"/>
                <a:gd name="connsiteX12" fmla="*/ 21396 w 451057"/>
                <a:gd name="connsiteY12" fmla="*/ 156879 h 191739"/>
                <a:gd name="connsiteX13" fmla="*/ 15911 w 451057"/>
                <a:gd name="connsiteY13" fmla="*/ 149252 h 191739"/>
                <a:gd name="connsiteX14" fmla="*/ 11521 w 451057"/>
                <a:gd name="connsiteY14" fmla="*/ 141082 h 191739"/>
                <a:gd name="connsiteX15" fmla="*/ 7680 w 451057"/>
                <a:gd name="connsiteY15" fmla="*/ 132911 h 191739"/>
                <a:gd name="connsiteX16" fmla="*/ 3841 w 451057"/>
                <a:gd name="connsiteY16" fmla="*/ 124195 h 191739"/>
                <a:gd name="connsiteX17" fmla="*/ 1646 w 451057"/>
                <a:gd name="connsiteY17" fmla="*/ 114935 h 191739"/>
                <a:gd name="connsiteX18" fmla="*/ 0 w 451057"/>
                <a:gd name="connsiteY18" fmla="*/ 105675 h 191739"/>
                <a:gd name="connsiteX19" fmla="*/ 0 w 451057"/>
                <a:gd name="connsiteY19" fmla="*/ 95871 h 191739"/>
                <a:gd name="connsiteX20" fmla="*/ 0 w 451057"/>
                <a:gd name="connsiteY20" fmla="*/ 86065 h 191739"/>
                <a:gd name="connsiteX21" fmla="*/ 1646 w 451057"/>
                <a:gd name="connsiteY21" fmla="*/ 76261 h 191739"/>
                <a:gd name="connsiteX22" fmla="*/ 3841 w 451057"/>
                <a:gd name="connsiteY22" fmla="*/ 67546 h 191739"/>
                <a:gd name="connsiteX23" fmla="*/ 7680 w 451057"/>
                <a:gd name="connsiteY23" fmla="*/ 58285 h 191739"/>
                <a:gd name="connsiteX24" fmla="*/ 11521 w 451057"/>
                <a:gd name="connsiteY24" fmla="*/ 50114 h 191739"/>
                <a:gd name="connsiteX25" fmla="*/ 15911 w 451057"/>
                <a:gd name="connsiteY25" fmla="*/ 41944 h 191739"/>
                <a:gd name="connsiteX26" fmla="*/ 21396 w 451057"/>
                <a:gd name="connsiteY26" fmla="*/ 34863 h 191739"/>
                <a:gd name="connsiteX27" fmla="*/ 27981 w 451057"/>
                <a:gd name="connsiteY27" fmla="*/ 28325 h 191739"/>
                <a:gd name="connsiteX28" fmla="*/ 34564 w 451057"/>
                <a:gd name="connsiteY28" fmla="*/ 21789 h 191739"/>
                <a:gd name="connsiteX29" fmla="*/ 41695 w 451057"/>
                <a:gd name="connsiteY29" fmla="*/ 16342 h 191739"/>
                <a:gd name="connsiteX30" fmla="*/ 49376 w 451057"/>
                <a:gd name="connsiteY30" fmla="*/ 11440 h 191739"/>
                <a:gd name="connsiteX31" fmla="*/ 57605 w 451057"/>
                <a:gd name="connsiteY31" fmla="*/ 7627 h 191739"/>
                <a:gd name="connsiteX32" fmla="*/ 66933 w 451057"/>
                <a:gd name="connsiteY32" fmla="*/ 3814 h 191739"/>
                <a:gd name="connsiteX33" fmla="*/ 75709 w 451057"/>
                <a:gd name="connsiteY33" fmla="*/ 1634 h 191739"/>
                <a:gd name="connsiteX34" fmla="*/ 84488 w 451057"/>
                <a:gd name="connsiteY34" fmla="*/ 546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6"/>
                  </a:lnTo>
                  <a:lnTo>
                    <a:pt x="75709" y="189560"/>
                  </a:lnTo>
                  <a:lnTo>
                    <a:pt x="66933" y="187382"/>
                  </a:lnTo>
                  <a:lnTo>
                    <a:pt x="57605" y="183569"/>
                  </a:lnTo>
                  <a:lnTo>
                    <a:pt x="49376" y="179756"/>
                  </a:lnTo>
                  <a:lnTo>
                    <a:pt x="41695" y="175398"/>
                  </a:lnTo>
                  <a:lnTo>
                    <a:pt x="34564" y="169950"/>
                  </a:lnTo>
                  <a:lnTo>
                    <a:pt x="27981" y="163414"/>
                  </a:lnTo>
                  <a:lnTo>
                    <a:pt x="21396" y="156879"/>
                  </a:lnTo>
                  <a:lnTo>
                    <a:pt x="15911" y="149252"/>
                  </a:lnTo>
                  <a:lnTo>
                    <a:pt x="11521" y="141082"/>
                  </a:lnTo>
                  <a:lnTo>
                    <a:pt x="7680" y="132911"/>
                  </a:lnTo>
                  <a:lnTo>
                    <a:pt x="3841" y="124195"/>
                  </a:lnTo>
                  <a:lnTo>
                    <a:pt x="1646" y="114935"/>
                  </a:lnTo>
                  <a:lnTo>
                    <a:pt x="0" y="105675"/>
                  </a:lnTo>
                  <a:lnTo>
                    <a:pt x="0" y="95871"/>
                  </a:lnTo>
                  <a:lnTo>
                    <a:pt x="0" y="86065"/>
                  </a:lnTo>
                  <a:lnTo>
                    <a:pt x="1646" y="76261"/>
                  </a:lnTo>
                  <a:lnTo>
                    <a:pt x="3841" y="67546"/>
                  </a:lnTo>
                  <a:lnTo>
                    <a:pt x="7680" y="58285"/>
                  </a:lnTo>
                  <a:lnTo>
                    <a:pt x="11521" y="50114"/>
                  </a:lnTo>
                  <a:lnTo>
                    <a:pt x="15911" y="41944"/>
                  </a:lnTo>
                  <a:lnTo>
                    <a:pt x="21396" y="34863"/>
                  </a:lnTo>
                  <a:lnTo>
                    <a:pt x="27981" y="28325"/>
                  </a:lnTo>
                  <a:lnTo>
                    <a:pt x="34564" y="21789"/>
                  </a:lnTo>
                  <a:lnTo>
                    <a:pt x="41695" y="16342"/>
                  </a:lnTo>
                  <a:lnTo>
                    <a:pt x="49376" y="11440"/>
                  </a:lnTo>
                  <a:lnTo>
                    <a:pt x="57605" y="7627"/>
                  </a:lnTo>
                  <a:lnTo>
                    <a:pt x="66933" y="3814"/>
                  </a:lnTo>
                  <a:lnTo>
                    <a:pt x="75709" y="1634"/>
                  </a:lnTo>
                  <a:lnTo>
                    <a:pt x="84488" y="546"/>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7" name="任意多边形 13"/>
            <p:cNvSpPr/>
            <p:nvPr/>
          </p:nvSpPr>
          <p:spPr>
            <a:xfrm>
              <a:off x="5605257" y="484649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4 h 191739"/>
                <a:gd name="connsiteX5" fmla="*/ 75709 w 451057"/>
                <a:gd name="connsiteY5" fmla="*/ 190100 h 191739"/>
                <a:gd name="connsiteX6" fmla="*/ 66933 w 451057"/>
                <a:gd name="connsiteY6" fmla="*/ 187368 h 191739"/>
                <a:gd name="connsiteX7" fmla="*/ 57605 w 451057"/>
                <a:gd name="connsiteY7" fmla="*/ 184639 h 191739"/>
                <a:gd name="connsiteX8" fmla="*/ 49376 w 451057"/>
                <a:gd name="connsiteY8" fmla="*/ 180268 h 191739"/>
                <a:gd name="connsiteX9" fmla="*/ 41695 w 451057"/>
                <a:gd name="connsiteY9" fmla="*/ 175898 h 191739"/>
                <a:gd name="connsiteX10" fmla="*/ 34564 w 451057"/>
                <a:gd name="connsiteY10" fmla="*/ 169888 h 191739"/>
                <a:gd name="connsiteX11" fmla="*/ 27981 w 451057"/>
                <a:gd name="connsiteY11" fmla="*/ 163880 h 191739"/>
                <a:gd name="connsiteX12" fmla="*/ 21396 w 451057"/>
                <a:gd name="connsiteY12" fmla="*/ 157325 h 191739"/>
                <a:gd name="connsiteX13" fmla="*/ 15911 w 451057"/>
                <a:gd name="connsiteY13" fmla="*/ 149676 h 191739"/>
                <a:gd name="connsiteX14" fmla="*/ 11521 w 451057"/>
                <a:gd name="connsiteY14" fmla="*/ 142029 h 191739"/>
                <a:gd name="connsiteX15" fmla="*/ 7680 w 451057"/>
                <a:gd name="connsiteY15" fmla="*/ 133290 h 191739"/>
                <a:gd name="connsiteX16" fmla="*/ 3841 w 451057"/>
                <a:gd name="connsiteY16" fmla="*/ 124549 h 191739"/>
                <a:gd name="connsiteX17" fmla="*/ 1646 w 451057"/>
                <a:gd name="connsiteY17" fmla="*/ 115262 h 191739"/>
                <a:gd name="connsiteX18" fmla="*/ 0 w 451057"/>
                <a:gd name="connsiteY18" fmla="*/ 105429 h 191739"/>
                <a:gd name="connsiteX19" fmla="*/ 0 w 451057"/>
                <a:gd name="connsiteY19" fmla="*/ 96143 h 191739"/>
                <a:gd name="connsiteX20" fmla="*/ 0 w 451057"/>
                <a:gd name="connsiteY20" fmla="*/ 85764 h 191739"/>
                <a:gd name="connsiteX21" fmla="*/ 1646 w 451057"/>
                <a:gd name="connsiteY21" fmla="*/ 76478 h 191739"/>
                <a:gd name="connsiteX22" fmla="*/ 3841 w 451057"/>
                <a:gd name="connsiteY22" fmla="*/ 67190 h 191739"/>
                <a:gd name="connsiteX23" fmla="*/ 7680 w 451057"/>
                <a:gd name="connsiteY23" fmla="*/ 58451 h 191739"/>
                <a:gd name="connsiteX24" fmla="*/ 11521 w 451057"/>
                <a:gd name="connsiteY24" fmla="*/ 49710 h 191739"/>
                <a:gd name="connsiteX25" fmla="*/ 15911 w 451057"/>
                <a:gd name="connsiteY25" fmla="*/ 42063 h 191739"/>
                <a:gd name="connsiteX26" fmla="*/ 21396 w 451057"/>
                <a:gd name="connsiteY26" fmla="*/ 34961 h 191739"/>
                <a:gd name="connsiteX27" fmla="*/ 27981 w 451057"/>
                <a:gd name="connsiteY27" fmla="*/ 27861 h 191739"/>
                <a:gd name="connsiteX28" fmla="*/ 34564 w 451057"/>
                <a:gd name="connsiteY28" fmla="*/ 21851 h 191739"/>
                <a:gd name="connsiteX29" fmla="*/ 41695 w 451057"/>
                <a:gd name="connsiteY29" fmla="*/ 16388 h 191739"/>
                <a:gd name="connsiteX30" fmla="*/ 49376 w 451057"/>
                <a:gd name="connsiteY30" fmla="*/ 10925 h 191739"/>
                <a:gd name="connsiteX31" fmla="*/ 57605 w 451057"/>
                <a:gd name="connsiteY31" fmla="*/ 7102 h 191739"/>
                <a:gd name="connsiteX32" fmla="*/ 66933 w 451057"/>
                <a:gd name="connsiteY32" fmla="*/ 4371 h 191739"/>
                <a:gd name="connsiteX33" fmla="*/ 75709 w 451057"/>
                <a:gd name="connsiteY33" fmla="*/ 1639 h 191739"/>
                <a:gd name="connsiteX34" fmla="*/ 84488 w 451057"/>
                <a:gd name="connsiteY34" fmla="*/ 547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4"/>
                  </a:lnTo>
                  <a:lnTo>
                    <a:pt x="75709" y="190100"/>
                  </a:lnTo>
                  <a:lnTo>
                    <a:pt x="66933" y="187368"/>
                  </a:lnTo>
                  <a:lnTo>
                    <a:pt x="57605" y="184639"/>
                  </a:lnTo>
                  <a:lnTo>
                    <a:pt x="49376" y="180268"/>
                  </a:lnTo>
                  <a:lnTo>
                    <a:pt x="41695" y="175898"/>
                  </a:lnTo>
                  <a:lnTo>
                    <a:pt x="34564" y="169888"/>
                  </a:lnTo>
                  <a:lnTo>
                    <a:pt x="27981" y="163880"/>
                  </a:lnTo>
                  <a:lnTo>
                    <a:pt x="21396" y="157325"/>
                  </a:lnTo>
                  <a:lnTo>
                    <a:pt x="15911" y="149676"/>
                  </a:lnTo>
                  <a:lnTo>
                    <a:pt x="11521" y="142029"/>
                  </a:lnTo>
                  <a:lnTo>
                    <a:pt x="7680" y="133290"/>
                  </a:lnTo>
                  <a:lnTo>
                    <a:pt x="3841" y="124549"/>
                  </a:lnTo>
                  <a:lnTo>
                    <a:pt x="1646" y="115262"/>
                  </a:lnTo>
                  <a:lnTo>
                    <a:pt x="0" y="105429"/>
                  </a:lnTo>
                  <a:lnTo>
                    <a:pt x="0" y="96143"/>
                  </a:lnTo>
                  <a:lnTo>
                    <a:pt x="0" y="85764"/>
                  </a:lnTo>
                  <a:lnTo>
                    <a:pt x="1646" y="76478"/>
                  </a:lnTo>
                  <a:lnTo>
                    <a:pt x="3841" y="67190"/>
                  </a:lnTo>
                  <a:lnTo>
                    <a:pt x="7680" y="58451"/>
                  </a:lnTo>
                  <a:lnTo>
                    <a:pt x="11521" y="49710"/>
                  </a:lnTo>
                  <a:lnTo>
                    <a:pt x="15911" y="42063"/>
                  </a:lnTo>
                  <a:lnTo>
                    <a:pt x="21396" y="34961"/>
                  </a:lnTo>
                  <a:lnTo>
                    <a:pt x="27981" y="27861"/>
                  </a:lnTo>
                  <a:lnTo>
                    <a:pt x="34564" y="21851"/>
                  </a:lnTo>
                  <a:lnTo>
                    <a:pt x="41695" y="16388"/>
                  </a:lnTo>
                  <a:lnTo>
                    <a:pt x="49376" y="10925"/>
                  </a:lnTo>
                  <a:lnTo>
                    <a:pt x="57605" y="7102"/>
                  </a:lnTo>
                  <a:lnTo>
                    <a:pt x="66933" y="4371"/>
                  </a:lnTo>
                  <a:lnTo>
                    <a:pt x="75709" y="1639"/>
                  </a:lnTo>
                  <a:lnTo>
                    <a:pt x="84488" y="547"/>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8" name="任意多边形 8"/>
            <p:cNvSpPr/>
            <p:nvPr/>
          </p:nvSpPr>
          <p:spPr>
            <a:xfrm>
              <a:off x="5753303" y="5120411"/>
              <a:ext cx="303011" cy="247817"/>
            </a:xfrm>
            <a:custGeom>
              <a:avLst/>
              <a:gdLst>
                <a:gd name="connsiteX0" fmla="*/ 0 w 303011"/>
                <a:gd name="connsiteY0" fmla="*/ 0 h 247817"/>
                <a:gd name="connsiteX1" fmla="*/ 303011 w 303011"/>
                <a:gd name="connsiteY1" fmla="*/ 0 h 247817"/>
                <a:gd name="connsiteX2" fmla="*/ 303011 w 303011"/>
                <a:gd name="connsiteY2" fmla="*/ 247817 h 247817"/>
                <a:gd name="connsiteX3" fmla="*/ 289280 w 303011"/>
                <a:gd name="connsiteY3" fmla="*/ 246535 h 247817"/>
                <a:gd name="connsiteX4" fmla="*/ 272843 w 303011"/>
                <a:gd name="connsiteY4" fmla="*/ 243807 h 247817"/>
                <a:gd name="connsiteX5" fmla="*/ 255859 w 303011"/>
                <a:gd name="connsiteY5" fmla="*/ 241081 h 247817"/>
                <a:gd name="connsiteX6" fmla="*/ 239422 w 303011"/>
                <a:gd name="connsiteY6" fmla="*/ 237808 h 247817"/>
                <a:gd name="connsiteX7" fmla="*/ 224081 w 303011"/>
                <a:gd name="connsiteY7" fmla="*/ 233989 h 247817"/>
                <a:gd name="connsiteX8" fmla="*/ 208742 w 303011"/>
                <a:gd name="connsiteY8" fmla="*/ 229626 h 247817"/>
                <a:gd name="connsiteX9" fmla="*/ 193401 w 303011"/>
                <a:gd name="connsiteY9" fmla="*/ 224172 h 247817"/>
                <a:gd name="connsiteX10" fmla="*/ 178608 w 303011"/>
                <a:gd name="connsiteY10" fmla="*/ 219263 h 247817"/>
                <a:gd name="connsiteX11" fmla="*/ 164364 w 303011"/>
                <a:gd name="connsiteY11" fmla="*/ 213263 h 247817"/>
                <a:gd name="connsiteX12" fmla="*/ 150667 w 303011"/>
                <a:gd name="connsiteY12" fmla="*/ 206719 h 247817"/>
                <a:gd name="connsiteX13" fmla="*/ 136969 w 303011"/>
                <a:gd name="connsiteY13" fmla="*/ 199627 h 247817"/>
                <a:gd name="connsiteX14" fmla="*/ 124369 w 303011"/>
                <a:gd name="connsiteY14" fmla="*/ 192537 h 247817"/>
                <a:gd name="connsiteX15" fmla="*/ 111767 w 303011"/>
                <a:gd name="connsiteY15" fmla="*/ 184355 h 247817"/>
                <a:gd name="connsiteX16" fmla="*/ 100262 w 303011"/>
                <a:gd name="connsiteY16" fmla="*/ 176173 h 247817"/>
                <a:gd name="connsiteX17" fmla="*/ 88756 w 303011"/>
                <a:gd name="connsiteY17" fmla="*/ 167993 h 247817"/>
                <a:gd name="connsiteX18" fmla="*/ 77799 w 303011"/>
                <a:gd name="connsiteY18" fmla="*/ 158721 h 247817"/>
                <a:gd name="connsiteX19" fmla="*/ 67936 w 303011"/>
                <a:gd name="connsiteY19" fmla="*/ 149448 h 247817"/>
                <a:gd name="connsiteX20" fmla="*/ 58075 w 303011"/>
                <a:gd name="connsiteY20" fmla="*/ 139085 h 247817"/>
                <a:gd name="connsiteX21" fmla="*/ 49309 w 303011"/>
                <a:gd name="connsiteY21" fmla="*/ 129268 h 247817"/>
                <a:gd name="connsiteX22" fmla="*/ 41090 w 303011"/>
                <a:gd name="connsiteY22" fmla="*/ 118905 h 247817"/>
                <a:gd name="connsiteX23" fmla="*/ 33420 w 303011"/>
                <a:gd name="connsiteY23" fmla="*/ 108540 h 247817"/>
                <a:gd name="connsiteX24" fmla="*/ 26846 w 303011"/>
                <a:gd name="connsiteY24" fmla="*/ 97086 h 247817"/>
                <a:gd name="connsiteX25" fmla="*/ 20819 w 303011"/>
                <a:gd name="connsiteY25" fmla="*/ 86178 h 247817"/>
                <a:gd name="connsiteX26" fmla="*/ 15341 w 303011"/>
                <a:gd name="connsiteY26" fmla="*/ 74178 h 247817"/>
                <a:gd name="connsiteX27" fmla="*/ 10410 w 303011"/>
                <a:gd name="connsiteY27" fmla="*/ 62179 h 247817"/>
                <a:gd name="connsiteX28" fmla="*/ 7122 w 303011"/>
                <a:gd name="connsiteY28" fmla="*/ 50726 h 247817"/>
                <a:gd name="connsiteX29" fmla="*/ 3835 w 303011"/>
                <a:gd name="connsiteY29" fmla="*/ 38180 h 247817"/>
                <a:gd name="connsiteX30" fmla="*/ 1644 w 303011"/>
                <a:gd name="connsiteY30" fmla="*/ 26181 h 247817"/>
                <a:gd name="connsiteX31" fmla="*/ 547 w 303011"/>
                <a:gd name="connsiteY31" fmla="*/ 13091 h 247817"/>
                <a:gd name="connsiteX32" fmla="*/ 0 w 303011"/>
                <a:gd name="connsiteY32" fmla="*/ 0 h 2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3011" h="247817">
                  <a:moveTo>
                    <a:pt x="0" y="0"/>
                  </a:moveTo>
                  <a:lnTo>
                    <a:pt x="303011" y="0"/>
                  </a:lnTo>
                  <a:lnTo>
                    <a:pt x="303011" y="247817"/>
                  </a:lnTo>
                  <a:lnTo>
                    <a:pt x="289280" y="246535"/>
                  </a:lnTo>
                  <a:lnTo>
                    <a:pt x="272843" y="243807"/>
                  </a:lnTo>
                  <a:lnTo>
                    <a:pt x="255859" y="241081"/>
                  </a:lnTo>
                  <a:lnTo>
                    <a:pt x="239422" y="237808"/>
                  </a:lnTo>
                  <a:lnTo>
                    <a:pt x="224081" y="233989"/>
                  </a:lnTo>
                  <a:lnTo>
                    <a:pt x="208742" y="229626"/>
                  </a:lnTo>
                  <a:lnTo>
                    <a:pt x="193401" y="224172"/>
                  </a:lnTo>
                  <a:lnTo>
                    <a:pt x="178608" y="219263"/>
                  </a:lnTo>
                  <a:lnTo>
                    <a:pt x="164364" y="213263"/>
                  </a:lnTo>
                  <a:lnTo>
                    <a:pt x="150667" y="206719"/>
                  </a:lnTo>
                  <a:lnTo>
                    <a:pt x="136969" y="199627"/>
                  </a:lnTo>
                  <a:lnTo>
                    <a:pt x="124369" y="192537"/>
                  </a:lnTo>
                  <a:lnTo>
                    <a:pt x="111767" y="184355"/>
                  </a:lnTo>
                  <a:lnTo>
                    <a:pt x="100262" y="176173"/>
                  </a:lnTo>
                  <a:lnTo>
                    <a:pt x="88756" y="167993"/>
                  </a:lnTo>
                  <a:lnTo>
                    <a:pt x="77799" y="158721"/>
                  </a:lnTo>
                  <a:lnTo>
                    <a:pt x="67936" y="149448"/>
                  </a:lnTo>
                  <a:lnTo>
                    <a:pt x="58075" y="139085"/>
                  </a:lnTo>
                  <a:lnTo>
                    <a:pt x="49309" y="129268"/>
                  </a:lnTo>
                  <a:lnTo>
                    <a:pt x="41090" y="118905"/>
                  </a:lnTo>
                  <a:lnTo>
                    <a:pt x="33420" y="108540"/>
                  </a:lnTo>
                  <a:lnTo>
                    <a:pt x="26846" y="97086"/>
                  </a:lnTo>
                  <a:lnTo>
                    <a:pt x="20819" y="86178"/>
                  </a:lnTo>
                  <a:lnTo>
                    <a:pt x="15341" y="74178"/>
                  </a:lnTo>
                  <a:lnTo>
                    <a:pt x="10410" y="62179"/>
                  </a:lnTo>
                  <a:lnTo>
                    <a:pt x="7122" y="50726"/>
                  </a:lnTo>
                  <a:lnTo>
                    <a:pt x="3835" y="38180"/>
                  </a:lnTo>
                  <a:lnTo>
                    <a:pt x="1644" y="26181"/>
                  </a:lnTo>
                  <a:lnTo>
                    <a:pt x="547" y="1309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19" name="组合 64"/>
          <p:cNvGrpSpPr>
            <a:grpSpLocks/>
          </p:cNvGrpSpPr>
          <p:nvPr/>
        </p:nvGrpSpPr>
        <p:grpSpPr bwMode="auto">
          <a:xfrm>
            <a:off x="6040438" y="2230438"/>
            <a:ext cx="619125" cy="1406525"/>
            <a:chOff x="6134238" y="1515577"/>
            <a:chExt cx="825362" cy="1873736"/>
          </a:xfrm>
        </p:grpSpPr>
        <p:sp>
          <p:nvSpPr>
            <p:cNvPr id="20" name="任意多边形 62"/>
            <p:cNvSpPr/>
            <p:nvPr/>
          </p:nvSpPr>
          <p:spPr>
            <a:xfrm>
              <a:off x="6136354" y="1940656"/>
              <a:ext cx="579870" cy="137464"/>
            </a:xfrm>
            <a:custGeom>
              <a:avLst/>
              <a:gdLst>
                <a:gd name="connsiteX0" fmla="*/ 579912 w 579912"/>
                <a:gd name="connsiteY0" fmla="*/ 0 h 138565"/>
                <a:gd name="connsiteX1" fmla="*/ 549272 w 579912"/>
                <a:gd name="connsiteY1" fmla="*/ 9889 h 138565"/>
                <a:gd name="connsiteX2" fmla="*/ 518086 w 579912"/>
                <a:gd name="connsiteY2" fmla="*/ 19228 h 138565"/>
                <a:gd name="connsiteX3" fmla="*/ 486900 w 579912"/>
                <a:gd name="connsiteY3" fmla="*/ 28566 h 138565"/>
                <a:gd name="connsiteX4" fmla="*/ 455712 w 579912"/>
                <a:gd name="connsiteY4" fmla="*/ 36807 h 138565"/>
                <a:gd name="connsiteX5" fmla="*/ 393341 w 579912"/>
                <a:gd name="connsiteY5" fmla="*/ 53837 h 138565"/>
                <a:gd name="connsiteX6" fmla="*/ 330967 w 579912"/>
                <a:gd name="connsiteY6" fmla="*/ 69219 h 138565"/>
                <a:gd name="connsiteX7" fmla="*/ 268046 w 579912"/>
                <a:gd name="connsiteY7" fmla="*/ 84051 h 138565"/>
                <a:gd name="connsiteX8" fmla="*/ 205674 w 579912"/>
                <a:gd name="connsiteY8" fmla="*/ 97786 h 138565"/>
                <a:gd name="connsiteX9" fmla="*/ 142206 w 579912"/>
                <a:gd name="connsiteY9" fmla="*/ 110970 h 138565"/>
                <a:gd name="connsiteX10" fmla="*/ 78739 w 579912"/>
                <a:gd name="connsiteY10" fmla="*/ 124154 h 138565"/>
                <a:gd name="connsiteX11" fmla="*/ 15818 w 579912"/>
                <a:gd name="connsiteY11" fmla="*/ 135690 h 138565"/>
                <a:gd name="connsiteX12" fmla="*/ 0 w 579912"/>
                <a:gd name="connsiteY12" fmla="*/ 138565 h 138565"/>
                <a:gd name="connsiteX13" fmla="*/ 0 w 579912"/>
                <a:gd name="connsiteY13" fmla="*/ 88107 h 138565"/>
                <a:gd name="connsiteX14" fmla="*/ 6519 w 579912"/>
                <a:gd name="connsiteY14" fmla="*/ 86798 h 138565"/>
                <a:gd name="connsiteX15" fmla="*/ 69438 w 579912"/>
                <a:gd name="connsiteY15" fmla="*/ 73614 h 138565"/>
                <a:gd name="connsiteX16" fmla="*/ 132904 w 579912"/>
                <a:gd name="connsiteY16" fmla="*/ 61527 h 138565"/>
                <a:gd name="connsiteX17" fmla="*/ 195825 w 579912"/>
                <a:gd name="connsiteY17" fmla="*/ 50542 h 138565"/>
                <a:gd name="connsiteX18" fmla="*/ 259292 w 579912"/>
                <a:gd name="connsiteY18" fmla="*/ 39554 h 138565"/>
                <a:gd name="connsiteX19" fmla="*/ 323308 w 579912"/>
                <a:gd name="connsiteY19" fmla="*/ 30214 h 138565"/>
                <a:gd name="connsiteX20" fmla="*/ 387322 w 579912"/>
                <a:gd name="connsiteY20" fmla="*/ 20326 h 138565"/>
                <a:gd name="connsiteX21" fmla="*/ 451336 w 579912"/>
                <a:gd name="connsiteY21" fmla="*/ 12636 h 138565"/>
                <a:gd name="connsiteX22" fmla="*/ 483069 w 579912"/>
                <a:gd name="connsiteY22" fmla="*/ 8790 h 138565"/>
                <a:gd name="connsiteX23" fmla="*/ 515350 w 579912"/>
                <a:gd name="connsiteY23" fmla="*/ 6043 h 138565"/>
                <a:gd name="connsiteX24" fmla="*/ 547631 w 579912"/>
                <a:gd name="connsiteY24" fmla="*/ 2747 h 138565"/>
                <a:gd name="connsiteX25" fmla="*/ 579912 w 579912"/>
                <a:gd name="connsiteY25" fmla="*/ 0 h 1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565">
                  <a:moveTo>
                    <a:pt x="579912" y="0"/>
                  </a:moveTo>
                  <a:lnTo>
                    <a:pt x="549272" y="9889"/>
                  </a:lnTo>
                  <a:lnTo>
                    <a:pt x="518086" y="19228"/>
                  </a:lnTo>
                  <a:lnTo>
                    <a:pt x="486900" y="28566"/>
                  </a:lnTo>
                  <a:lnTo>
                    <a:pt x="455712" y="36807"/>
                  </a:lnTo>
                  <a:lnTo>
                    <a:pt x="393341" y="53837"/>
                  </a:lnTo>
                  <a:lnTo>
                    <a:pt x="330967" y="69219"/>
                  </a:lnTo>
                  <a:lnTo>
                    <a:pt x="268046" y="84051"/>
                  </a:lnTo>
                  <a:lnTo>
                    <a:pt x="205674" y="97786"/>
                  </a:lnTo>
                  <a:lnTo>
                    <a:pt x="142206" y="110970"/>
                  </a:lnTo>
                  <a:lnTo>
                    <a:pt x="78739" y="124154"/>
                  </a:lnTo>
                  <a:lnTo>
                    <a:pt x="15818" y="135690"/>
                  </a:lnTo>
                  <a:lnTo>
                    <a:pt x="0" y="138565"/>
                  </a:lnTo>
                  <a:lnTo>
                    <a:pt x="0" y="88107"/>
                  </a:lnTo>
                  <a:lnTo>
                    <a:pt x="6519" y="86798"/>
                  </a:lnTo>
                  <a:lnTo>
                    <a:pt x="69438" y="73614"/>
                  </a:lnTo>
                  <a:lnTo>
                    <a:pt x="132904" y="61527"/>
                  </a:lnTo>
                  <a:lnTo>
                    <a:pt x="195825" y="50542"/>
                  </a:lnTo>
                  <a:lnTo>
                    <a:pt x="259292" y="39554"/>
                  </a:lnTo>
                  <a:lnTo>
                    <a:pt x="323308" y="30214"/>
                  </a:lnTo>
                  <a:lnTo>
                    <a:pt x="387322" y="20326"/>
                  </a:lnTo>
                  <a:lnTo>
                    <a:pt x="451336" y="12636"/>
                  </a:lnTo>
                  <a:lnTo>
                    <a:pt x="483069" y="8790"/>
                  </a:lnTo>
                  <a:lnTo>
                    <a:pt x="515350" y="6043"/>
                  </a:lnTo>
                  <a:lnTo>
                    <a:pt x="547631" y="2747"/>
                  </a:lnTo>
                  <a:lnTo>
                    <a:pt x="579912"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1" name="任意多边形 58"/>
            <p:cNvSpPr/>
            <p:nvPr/>
          </p:nvSpPr>
          <p:spPr>
            <a:xfrm>
              <a:off x="6136354" y="2463019"/>
              <a:ext cx="579870" cy="139579"/>
            </a:xfrm>
            <a:custGeom>
              <a:avLst/>
              <a:gdLst>
                <a:gd name="connsiteX0" fmla="*/ 579912 w 579912"/>
                <a:gd name="connsiteY0" fmla="*/ 0 h 138428"/>
                <a:gd name="connsiteX1" fmla="*/ 549272 w 579912"/>
                <a:gd name="connsiteY1" fmla="*/ 9889 h 138428"/>
                <a:gd name="connsiteX2" fmla="*/ 518086 w 579912"/>
                <a:gd name="connsiteY2" fmla="*/ 19229 h 138428"/>
                <a:gd name="connsiteX3" fmla="*/ 486900 w 579912"/>
                <a:gd name="connsiteY3" fmla="*/ 28567 h 138428"/>
                <a:gd name="connsiteX4" fmla="*/ 455712 w 579912"/>
                <a:gd name="connsiteY4" fmla="*/ 36807 h 138428"/>
                <a:gd name="connsiteX5" fmla="*/ 393341 w 579912"/>
                <a:gd name="connsiteY5" fmla="*/ 53289 h 138428"/>
                <a:gd name="connsiteX6" fmla="*/ 330967 w 579912"/>
                <a:gd name="connsiteY6" fmla="*/ 68669 h 138428"/>
                <a:gd name="connsiteX7" fmla="*/ 268046 w 579912"/>
                <a:gd name="connsiteY7" fmla="*/ 83503 h 138428"/>
                <a:gd name="connsiteX8" fmla="*/ 205674 w 579912"/>
                <a:gd name="connsiteY8" fmla="*/ 97236 h 138428"/>
                <a:gd name="connsiteX9" fmla="*/ 142206 w 579912"/>
                <a:gd name="connsiteY9" fmla="*/ 110970 h 138428"/>
                <a:gd name="connsiteX10" fmla="*/ 78739 w 579912"/>
                <a:gd name="connsiteY10" fmla="*/ 123605 h 138428"/>
                <a:gd name="connsiteX11" fmla="*/ 15818 w 579912"/>
                <a:gd name="connsiteY11" fmla="*/ 135690 h 138428"/>
                <a:gd name="connsiteX12" fmla="*/ 0 w 579912"/>
                <a:gd name="connsiteY12" fmla="*/ 138428 h 138428"/>
                <a:gd name="connsiteX13" fmla="*/ 0 w 579912"/>
                <a:gd name="connsiteY13" fmla="*/ 87122 h 138428"/>
                <a:gd name="connsiteX14" fmla="*/ 6519 w 579912"/>
                <a:gd name="connsiteY14" fmla="*/ 85699 h 138428"/>
                <a:gd name="connsiteX15" fmla="*/ 69438 w 579912"/>
                <a:gd name="connsiteY15" fmla="*/ 73614 h 138428"/>
                <a:gd name="connsiteX16" fmla="*/ 132904 w 579912"/>
                <a:gd name="connsiteY16" fmla="*/ 61528 h 138428"/>
                <a:gd name="connsiteX17" fmla="*/ 195825 w 579912"/>
                <a:gd name="connsiteY17" fmla="*/ 50542 h 138428"/>
                <a:gd name="connsiteX18" fmla="*/ 259292 w 579912"/>
                <a:gd name="connsiteY18" fmla="*/ 39554 h 138428"/>
                <a:gd name="connsiteX19" fmla="*/ 323308 w 579912"/>
                <a:gd name="connsiteY19" fmla="*/ 29666 h 138428"/>
                <a:gd name="connsiteX20" fmla="*/ 387322 w 579912"/>
                <a:gd name="connsiteY20" fmla="*/ 20326 h 138428"/>
                <a:gd name="connsiteX21" fmla="*/ 451336 w 579912"/>
                <a:gd name="connsiteY21" fmla="*/ 12087 h 138428"/>
                <a:gd name="connsiteX22" fmla="*/ 483069 w 579912"/>
                <a:gd name="connsiteY22" fmla="*/ 8790 h 138428"/>
                <a:gd name="connsiteX23" fmla="*/ 515350 w 579912"/>
                <a:gd name="connsiteY23" fmla="*/ 4946 h 138428"/>
                <a:gd name="connsiteX24" fmla="*/ 547631 w 579912"/>
                <a:gd name="connsiteY24" fmla="*/ 2199 h 138428"/>
                <a:gd name="connsiteX25" fmla="*/ 579912 w 579912"/>
                <a:gd name="connsiteY25" fmla="*/ 0 h 13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428">
                  <a:moveTo>
                    <a:pt x="579912" y="0"/>
                  </a:moveTo>
                  <a:lnTo>
                    <a:pt x="549272" y="9889"/>
                  </a:lnTo>
                  <a:lnTo>
                    <a:pt x="518086" y="19229"/>
                  </a:lnTo>
                  <a:lnTo>
                    <a:pt x="486900" y="28567"/>
                  </a:lnTo>
                  <a:lnTo>
                    <a:pt x="455712" y="36807"/>
                  </a:lnTo>
                  <a:lnTo>
                    <a:pt x="393341" y="53289"/>
                  </a:lnTo>
                  <a:lnTo>
                    <a:pt x="330967" y="68669"/>
                  </a:lnTo>
                  <a:lnTo>
                    <a:pt x="268046" y="83503"/>
                  </a:lnTo>
                  <a:lnTo>
                    <a:pt x="205674" y="97236"/>
                  </a:lnTo>
                  <a:lnTo>
                    <a:pt x="142206" y="110970"/>
                  </a:lnTo>
                  <a:lnTo>
                    <a:pt x="78739" y="123605"/>
                  </a:lnTo>
                  <a:lnTo>
                    <a:pt x="15818" y="135690"/>
                  </a:lnTo>
                  <a:lnTo>
                    <a:pt x="0" y="138428"/>
                  </a:lnTo>
                  <a:lnTo>
                    <a:pt x="0" y="87122"/>
                  </a:lnTo>
                  <a:lnTo>
                    <a:pt x="6519" y="85699"/>
                  </a:lnTo>
                  <a:lnTo>
                    <a:pt x="69438" y="73614"/>
                  </a:lnTo>
                  <a:lnTo>
                    <a:pt x="132904" y="61528"/>
                  </a:lnTo>
                  <a:lnTo>
                    <a:pt x="195825" y="50542"/>
                  </a:lnTo>
                  <a:lnTo>
                    <a:pt x="259292" y="39554"/>
                  </a:lnTo>
                  <a:lnTo>
                    <a:pt x="323308" y="29666"/>
                  </a:lnTo>
                  <a:lnTo>
                    <a:pt x="387322" y="20326"/>
                  </a:lnTo>
                  <a:lnTo>
                    <a:pt x="451336" y="12087"/>
                  </a:lnTo>
                  <a:lnTo>
                    <a:pt x="483069" y="8790"/>
                  </a:lnTo>
                  <a:lnTo>
                    <a:pt x="515350" y="4946"/>
                  </a:lnTo>
                  <a:lnTo>
                    <a:pt x="547631" y="2199"/>
                  </a:lnTo>
                  <a:lnTo>
                    <a:pt x="579912"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2" name="任意多边形 54"/>
            <p:cNvSpPr/>
            <p:nvPr/>
          </p:nvSpPr>
          <p:spPr>
            <a:xfrm>
              <a:off x="6136354" y="2987496"/>
              <a:ext cx="579870" cy="135349"/>
            </a:xfrm>
            <a:custGeom>
              <a:avLst/>
              <a:gdLst>
                <a:gd name="connsiteX0" fmla="*/ 579912 w 579912"/>
                <a:gd name="connsiteY0" fmla="*/ 0 h 136506"/>
                <a:gd name="connsiteX1" fmla="*/ 549272 w 579912"/>
                <a:gd name="connsiteY1" fmla="*/ 10294 h 136506"/>
                <a:gd name="connsiteX2" fmla="*/ 518086 w 579912"/>
                <a:gd name="connsiteY2" fmla="*/ 18961 h 136506"/>
                <a:gd name="connsiteX3" fmla="*/ 486900 w 579912"/>
                <a:gd name="connsiteY3" fmla="*/ 27628 h 136506"/>
                <a:gd name="connsiteX4" fmla="*/ 455712 w 579912"/>
                <a:gd name="connsiteY4" fmla="*/ 36838 h 136506"/>
                <a:gd name="connsiteX5" fmla="*/ 393341 w 579912"/>
                <a:gd name="connsiteY5" fmla="*/ 53090 h 136506"/>
                <a:gd name="connsiteX6" fmla="*/ 330967 w 579912"/>
                <a:gd name="connsiteY6" fmla="*/ 67716 h 136506"/>
                <a:gd name="connsiteX7" fmla="*/ 268046 w 579912"/>
                <a:gd name="connsiteY7" fmla="*/ 82343 h 136506"/>
                <a:gd name="connsiteX8" fmla="*/ 205674 w 579912"/>
                <a:gd name="connsiteY8" fmla="*/ 96427 h 136506"/>
                <a:gd name="connsiteX9" fmla="*/ 142206 w 579912"/>
                <a:gd name="connsiteY9" fmla="*/ 108887 h 136506"/>
                <a:gd name="connsiteX10" fmla="*/ 78739 w 579912"/>
                <a:gd name="connsiteY10" fmla="*/ 121888 h 136506"/>
                <a:gd name="connsiteX11" fmla="*/ 15818 w 579912"/>
                <a:gd name="connsiteY11" fmla="*/ 133806 h 136506"/>
                <a:gd name="connsiteX12" fmla="*/ 0 w 579912"/>
                <a:gd name="connsiteY12" fmla="*/ 136506 h 136506"/>
                <a:gd name="connsiteX13" fmla="*/ 0 w 579912"/>
                <a:gd name="connsiteY13" fmla="*/ 86399 h 136506"/>
                <a:gd name="connsiteX14" fmla="*/ 6519 w 579912"/>
                <a:gd name="connsiteY14" fmla="*/ 85052 h 136506"/>
                <a:gd name="connsiteX15" fmla="*/ 69438 w 579912"/>
                <a:gd name="connsiteY15" fmla="*/ 72591 h 136506"/>
                <a:gd name="connsiteX16" fmla="*/ 132904 w 579912"/>
                <a:gd name="connsiteY16" fmla="*/ 60673 h 136506"/>
                <a:gd name="connsiteX17" fmla="*/ 195825 w 579912"/>
                <a:gd name="connsiteY17" fmla="*/ 49297 h 136506"/>
                <a:gd name="connsiteX18" fmla="*/ 259292 w 579912"/>
                <a:gd name="connsiteY18" fmla="*/ 39005 h 136506"/>
                <a:gd name="connsiteX19" fmla="*/ 323308 w 579912"/>
                <a:gd name="connsiteY19" fmla="*/ 29253 h 136506"/>
                <a:gd name="connsiteX20" fmla="*/ 387322 w 579912"/>
                <a:gd name="connsiteY20" fmla="*/ 20044 h 136506"/>
                <a:gd name="connsiteX21" fmla="*/ 451336 w 579912"/>
                <a:gd name="connsiteY21" fmla="*/ 12459 h 136506"/>
                <a:gd name="connsiteX22" fmla="*/ 483069 w 579912"/>
                <a:gd name="connsiteY22" fmla="*/ 8668 h 136506"/>
                <a:gd name="connsiteX23" fmla="*/ 515350 w 579912"/>
                <a:gd name="connsiteY23" fmla="*/ 5418 h 136506"/>
                <a:gd name="connsiteX24" fmla="*/ 547631 w 579912"/>
                <a:gd name="connsiteY24" fmla="*/ 2709 h 136506"/>
                <a:gd name="connsiteX25" fmla="*/ 579912 w 579912"/>
                <a:gd name="connsiteY25" fmla="*/ 0 h 13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6506">
                  <a:moveTo>
                    <a:pt x="579912" y="0"/>
                  </a:moveTo>
                  <a:lnTo>
                    <a:pt x="549272" y="10294"/>
                  </a:lnTo>
                  <a:lnTo>
                    <a:pt x="518086" y="18961"/>
                  </a:lnTo>
                  <a:lnTo>
                    <a:pt x="486900" y="27628"/>
                  </a:lnTo>
                  <a:lnTo>
                    <a:pt x="455712" y="36838"/>
                  </a:lnTo>
                  <a:lnTo>
                    <a:pt x="393341" y="53090"/>
                  </a:lnTo>
                  <a:lnTo>
                    <a:pt x="330967" y="67716"/>
                  </a:lnTo>
                  <a:lnTo>
                    <a:pt x="268046" y="82343"/>
                  </a:lnTo>
                  <a:lnTo>
                    <a:pt x="205674" y="96427"/>
                  </a:lnTo>
                  <a:lnTo>
                    <a:pt x="142206" y="108887"/>
                  </a:lnTo>
                  <a:lnTo>
                    <a:pt x="78739" y="121888"/>
                  </a:lnTo>
                  <a:lnTo>
                    <a:pt x="15818" y="133806"/>
                  </a:lnTo>
                  <a:lnTo>
                    <a:pt x="0" y="136506"/>
                  </a:lnTo>
                  <a:lnTo>
                    <a:pt x="0" y="86399"/>
                  </a:lnTo>
                  <a:lnTo>
                    <a:pt x="6519" y="85052"/>
                  </a:lnTo>
                  <a:lnTo>
                    <a:pt x="69438" y="72591"/>
                  </a:lnTo>
                  <a:lnTo>
                    <a:pt x="132904" y="60673"/>
                  </a:lnTo>
                  <a:lnTo>
                    <a:pt x="195825" y="49297"/>
                  </a:lnTo>
                  <a:lnTo>
                    <a:pt x="259292" y="39005"/>
                  </a:lnTo>
                  <a:lnTo>
                    <a:pt x="323308" y="29253"/>
                  </a:lnTo>
                  <a:lnTo>
                    <a:pt x="387322" y="20044"/>
                  </a:lnTo>
                  <a:lnTo>
                    <a:pt x="451336" y="12459"/>
                  </a:lnTo>
                  <a:lnTo>
                    <a:pt x="483069" y="8668"/>
                  </a:lnTo>
                  <a:lnTo>
                    <a:pt x="515350" y="5418"/>
                  </a:lnTo>
                  <a:lnTo>
                    <a:pt x="547631" y="2709"/>
                  </a:lnTo>
                  <a:lnTo>
                    <a:pt x="579912"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3" name="任意多边形 41"/>
            <p:cNvSpPr/>
            <p:nvPr/>
          </p:nvSpPr>
          <p:spPr>
            <a:xfrm>
              <a:off x="6136354" y="1515577"/>
              <a:ext cx="86769" cy="308765"/>
            </a:xfrm>
            <a:custGeom>
              <a:avLst/>
              <a:gdLst>
                <a:gd name="connsiteX0" fmla="*/ 0 w 86426"/>
                <a:gd name="connsiteY0" fmla="*/ 0 h 308612"/>
                <a:gd name="connsiteX1" fmla="*/ 3676 w 86426"/>
                <a:gd name="connsiteY1" fmla="*/ 2365 h 308612"/>
                <a:gd name="connsiteX2" fmla="*/ 10800 w 86426"/>
                <a:gd name="connsiteY2" fmla="*/ 7302 h 308612"/>
                <a:gd name="connsiteX3" fmla="*/ 17376 w 86426"/>
                <a:gd name="connsiteY3" fmla="*/ 12237 h 308612"/>
                <a:gd name="connsiteX4" fmla="*/ 24500 w 86426"/>
                <a:gd name="connsiteY4" fmla="*/ 17722 h 308612"/>
                <a:gd name="connsiteX5" fmla="*/ 31076 w 86426"/>
                <a:gd name="connsiteY5" fmla="*/ 24303 h 308612"/>
                <a:gd name="connsiteX6" fmla="*/ 37105 w 86426"/>
                <a:gd name="connsiteY6" fmla="*/ 30335 h 308612"/>
                <a:gd name="connsiteX7" fmla="*/ 43132 w 86426"/>
                <a:gd name="connsiteY7" fmla="*/ 36369 h 308612"/>
                <a:gd name="connsiteX8" fmla="*/ 48614 w 86426"/>
                <a:gd name="connsiteY8" fmla="*/ 43498 h 308612"/>
                <a:gd name="connsiteX9" fmla="*/ 53546 w 86426"/>
                <a:gd name="connsiteY9" fmla="*/ 50628 h 308612"/>
                <a:gd name="connsiteX10" fmla="*/ 58477 w 86426"/>
                <a:gd name="connsiteY10" fmla="*/ 57757 h 308612"/>
                <a:gd name="connsiteX11" fmla="*/ 63409 w 86426"/>
                <a:gd name="connsiteY11" fmla="*/ 65984 h 308612"/>
                <a:gd name="connsiteX12" fmla="*/ 67246 w 86426"/>
                <a:gd name="connsiteY12" fmla="*/ 73660 h 308612"/>
                <a:gd name="connsiteX13" fmla="*/ 71082 w 86426"/>
                <a:gd name="connsiteY13" fmla="*/ 81887 h 308612"/>
                <a:gd name="connsiteX14" fmla="*/ 74370 w 86426"/>
                <a:gd name="connsiteY14" fmla="*/ 90114 h 308612"/>
                <a:gd name="connsiteX15" fmla="*/ 77109 w 86426"/>
                <a:gd name="connsiteY15" fmla="*/ 98890 h 308612"/>
                <a:gd name="connsiteX16" fmla="*/ 79850 w 86426"/>
                <a:gd name="connsiteY16" fmla="*/ 107664 h 308612"/>
                <a:gd name="connsiteX17" fmla="*/ 82041 w 86426"/>
                <a:gd name="connsiteY17" fmla="*/ 116988 h 308612"/>
                <a:gd name="connsiteX18" fmla="*/ 84235 w 86426"/>
                <a:gd name="connsiteY18" fmla="*/ 126310 h 308612"/>
                <a:gd name="connsiteX19" fmla="*/ 85329 w 86426"/>
                <a:gd name="connsiteY19" fmla="*/ 135086 h 308612"/>
                <a:gd name="connsiteX20" fmla="*/ 85879 w 86426"/>
                <a:gd name="connsiteY20" fmla="*/ 144408 h 308612"/>
                <a:gd name="connsiteX21" fmla="*/ 86426 w 86426"/>
                <a:gd name="connsiteY21" fmla="*/ 153184 h 308612"/>
                <a:gd name="connsiteX22" fmla="*/ 85879 w 86426"/>
                <a:gd name="connsiteY22" fmla="*/ 162506 h 308612"/>
                <a:gd name="connsiteX23" fmla="*/ 85329 w 86426"/>
                <a:gd name="connsiteY23" fmla="*/ 171282 h 308612"/>
                <a:gd name="connsiteX24" fmla="*/ 84235 w 86426"/>
                <a:gd name="connsiteY24" fmla="*/ 180058 h 308612"/>
                <a:gd name="connsiteX25" fmla="*/ 82590 w 86426"/>
                <a:gd name="connsiteY25" fmla="*/ 189380 h 308612"/>
                <a:gd name="connsiteX26" fmla="*/ 80397 w 86426"/>
                <a:gd name="connsiteY26" fmla="*/ 197607 h 308612"/>
                <a:gd name="connsiteX27" fmla="*/ 78206 w 86426"/>
                <a:gd name="connsiteY27" fmla="*/ 206383 h 308612"/>
                <a:gd name="connsiteX28" fmla="*/ 75465 w 86426"/>
                <a:gd name="connsiteY28" fmla="*/ 214608 h 308612"/>
                <a:gd name="connsiteX29" fmla="*/ 72726 w 86426"/>
                <a:gd name="connsiteY29" fmla="*/ 222286 h 308612"/>
                <a:gd name="connsiteX30" fmla="*/ 69438 w 86426"/>
                <a:gd name="connsiteY30" fmla="*/ 230513 h 308612"/>
                <a:gd name="connsiteX31" fmla="*/ 65602 w 86426"/>
                <a:gd name="connsiteY31" fmla="*/ 238191 h 308612"/>
                <a:gd name="connsiteX32" fmla="*/ 60670 w 86426"/>
                <a:gd name="connsiteY32" fmla="*/ 246418 h 308612"/>
                <a:gd name="connsiteX33" fmla="*/ 56285 w 86426"/>
                <a:gd name="connsiteY33" fmla="*/ 253547 h 308612"/>
                <a:gd name="connsiteX34" fmla="*/ 51353 w 86426"/>
                <a:gd name="connsiteY34" fmla="*/ 260677 h 308612"/>
                <a:gd name="connsiteX35" fmla="*/ 46421 w 86426"/>
                <a:gd name="connsiteY35" fmla="*/ 267806 h 308612"/>
                <a:gd name="connsiteX36" fmla="*/ 40393 w 86426"/>
                <a:gd name="connsiteY36" fmla="*/ 274387 h 308612"/>
                <a:gd name="connsiteX37" fmla="*/ 34912 w 86426"/>
                <a:gd name="connsiteY37" fmla="*/ 280421 h 308612"/>
                <a:gd name="connsiteX38" fmla="*/ 28885 w 86426"/>
                <a:gd name="connsiteY38" fmla="*/ 287002 h 308612"/>
                <a:gd name="connsiteX39" fmla="*/ 21761 w 86426"/>
                <a:gd name="connsiteY39" fmla="*/ 293034 h 308612"/>
                <a:gd name="connsiteX40" fmla="*/ 15185 w 86426"/>
                <a:gd name="connsiteY40" fmla="*/ 297970 h 308612"/>
                <a:gd name="connsiteX41" fmla="*/ 8061 w 86426"/>
                <a:gd name="connsiteY41" fmla="*/ 303454 h 308612"/>
                <a:gd name="connsiteX42" fmla="*/ 388 w 86426"/>
                <a:gd name="connsiteY42" fmla="*/ 308390 h 308612"/>
                <a:gd name="connsiteX43" fmla="*/ 0 w 86426"/>
                <a:gd name="connsiteY43" fmla="*/ 308612 h 308612"/>
                <a:gd name="connsiteX44" fmla="*/ 0 w 86426"/>
                <a:gd name="connsiteY44" fmla="*/ 0 h 30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426" h="308612">
                  <a:moveTo>
                    <a:pt x="0" y="0"/>
                  </a:moveTo>
                  <a:lnTo>
                    <a:pt x="3676" y="2365"/>
                  </a:lnTo>
                  <a:lnTo>
                    <a:pt x="10800" y="7302"/>
                  </a:lnTo>
                  <a:lnTo>
                    <a:pt x="17376" y="12237"/>
                  </a:lnTo>
                  <a:lnTo>
                    <a:pt x="24500" y="17722"/>
                  </a:lnTo>
                  <a:lnTo>
                    <a:pt x="31076" y="24303"/>
                  </a:lnTo>
                  <a:lnTo>
                    <a:pt x="37105" y="30335"/>
                  </a:lnTo>
                  <a:lnTo>
                    <a:pt x="43132" y="36369"/>
                  </a:lnTo>
                  <a:lnTo>
                    <a:pt x="48614" y="43498"/>
                  </a:lnTo>
                  <a:lnTo>
                    <a:pt x="53546" y="50628"/>
                  </a:lnTo>
                  <a:lnTo>
                    <a:pt x="58477" y="57757"/>
                  </a:lnTo>
                  <a:lnTo>
                    <a:pt x="63409" y="65984"/>
                  </a:lnTo>
                  <a:lnTo>
                    <a:pt x="67246" y="73660"/>
                  </a:lnTo>
                  <a:lnTo>
                    <a:pt x="71082" y="81887"/>
                  </a:lnTo>
                  <a:lnTo>
                    <a:pt x="74370" y="90114"/>
                  </a:lnTo>
                  <a:lnTo>
                    <a:pt x="77109" y="98890"/>
                  </a:lnTo>
                  <a:lnTo>
                    <a:pt x="79850" y="107664"/>
                  </a:lnTo>
                  <a:lnTo>
                    <a:pt x="82041" y="116988"/>
                  </a:lnTo>
                  <a:lnTo>
                    <a:pt x="84235" y="126310"/>
                  </a:lnTo>
                  <a:lnTo>
                    <a:pt x="85329" y="135086"/>
                  </a:lnTo>
                  <a:lnTo>
                    <a:pt x="85879" y="144408"/>
                  </a:lnTo>
                  <a:lnTo>
                    <a:pt x="86426" y="153184"/>
                  </a:lnTo>
                  <a:lnTo>
                    <a:pt x="85879" y="162506"/>
                  </a:lnTo>
                  <a:lnTo>
                    <a:pt x="85329" y="171282"/>
                  </a:lnTo>
                  <a:lnTo>
                    <a:pt x="84235" y="180058"/>
                  </a:lnTo>
                  <a:lnTo>
                    <a:pt x="82590" y="189380"/>
                  </a:lnTo>
                  <a:lnTo>
                    <a:pt x="80397" y="197607"/>
                  </a:lnTo>
                  <a:lnTo>
                    <a:pt x="78206" y="206383"/>
                  </a:lnTo>
                  <a:lnTo>
                    <a:pt x="75465" y="214608"/>
                  </a:lnTo>
                  <a:lnTo>
                    <a:pt x="72726" y="222286"/>
                  </a:lnTo>
                  <a:lnTo>
                    <a:pt x="69438" y="230513"/>
                  </a:lnTo>
                  <a:lnTo>
                    <a:pt x="65602" y="238191"/>
                  </a:lnTo>
                  <a:lnTo>
                    <a:pt x="60670" y="246418"/>
                  </a:lnTo>
                  <a:lnTo>
                    <a:pt x="56285" y="253547"/>
                  </a:lnTo>
                  <a:lnTo>
                    <a:pt x="51353" y="260677"/>
                  </a:lnTo>
                  <a:lnTo>
                    <a:pt x="46421" y="267806"/>
                  </a:lnTo>
                  <a:lnTo>
                    <a:pt x="40393" y="274387"/>
                  </a:lnTo>
                  <a:lnTo>
                    <a:pt x="34912" y="280421"/>
                  </a:lnTo>
                  <a:lnTo>
                    <a:pt x="28885" y="287002"/>
                  </a:lnTo>
                  <a:lnTo>
                    <a:pt x="21761" y="293034"/>
                  </a:lnTo>
                  <a:lnTo>
                    <a:pt x="15185" y="297970"/>
                  </a:lnTo>
                  <a:lnTo>
                    <a:pt x="8061" y="303454"/>
                  </a:lnTo>
                  <a:lnTo>
                    <a:pt x="388" y="308390"/>
                  </a:lnTo>
                  <a:lnTo>
                    <a:pt x="0" y="308612"/>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任意多边形 39"/>
            <p:cNvSpPr/>
            <p:nvPr/>
          </p:nvSpPr>
          <p:spPr>
            <a:xfrm>
              <a:off x="6136354" y="1837031"/>
              <a:ext cx="823246" cy="503329"/>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5492 h 503724"/>
                <a:gd name="connsiteX6" fmla="*/ 694002 w 823912"/>
                <a:gd name="connsiteY6" fmla="*/ 7689 h 503724"/>
                <a:gd name="connsiteX7" fmla="*/ 702224 w 823912"/>
                <a:gd name="connsiteY7" fmla="*/ 10436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5264 h 503724"/>
                <a:gd name="connsiteX12" fmla="*/ 741143 w 823912"/>
                <a:gd name="connsiteY12" fmla="*/ 29659 h 503724"/>
                <a:gd name="connsiteX13" fmla="*/ 748269 w 823912"/>
                <a:gd name="connsiteY13" fmla="*/ 34600 h 503724"/>
                <a:gd name="connsiteX14" fmla="*/ 755394 w 823912"/>
                <a:gd name="connsiteY14" fmla="*/ 40093 h 503724"/>
                <a:gd name="connsiteX15" fmla="*/ 761972 w 823912"/>
                <a:gd name="connsiteY15" fmla="*/ 45585 h 503724"/>
                <a:gd name="connsiteX16" fmla="*/ 768550 w 823912"/>
                <a:gd name="connsiteY16" fmla="*/ 51627 h 503724"/>
                <a:gd name="connsiteX17" fmla="*/ 775127 w 823912"/>
                <a:gd name="connsiteY17" fmla="*/ 57668 h 503724"/>
                <a:gd name="connsiteX18" fmla="*/ 780608 w 823912"/>
                <a:gd name="connsiteY18" fmla="*/ 64259 h 503724"/>
                <a:gd name="connsiteX19" fmla="*/ 786090 w 823912"/>
                <a:gd name="connsiteY19" fmla="*/ 71399 h 503724"/>
                <a:gd name="connsiteX20" fmla="*/ 791024 w 823912"/>
                <a:gd name="connsiteY20" fmla="*/ 77988 h 503724"/>
                <a:gd name="connsiteX21" fmla="*/ 796505 w 823912"/>
                <a:gd name="connsiteY21" fmla="*/ 86227 h 503724"/>
                <a:gd name="connsiteX22" fmla="*/ 800890 w 823912"/>
                <a:gd name="connsiteY22" fmla="*/ 93367 h 503724"/>
                <a:gd name="connsiteX23" fmla="*/ 804727 w 823912"/>
                <a:gd name="connsiteY23" fmla="*/ 101056 h 503724"/>
                <a:gd name="connsiteX24" fmla="*/ 808564 w 823912"/>
                <a:gd name="connsiteY24" fmla="*/ 109843 h 503724"/>
                <a:gd name="connsiteX25" fmla="*/ 811853 w 823912"/>
                <a:gd name="connsiteY25" fmla="*/ 118080 h 503724"/>
                <a:gd name="connsiteX26" fmla="*/ 815143 w 823912"/>
                <a:gd name="connsiteY26" fmla="*/ 126868 h 503724"/>
                <a:gd name="connsiteX27" fmla="*/ 817883 w 823912"/>
                <a:gd name="connsiteY27" fmla="*/ 135656 h 503724"/>
                <a:gd name="connsiteX28" fmla="*/ 820075 w 823912"/>
                <a:gd name="connsiteY28" fmla="*/ 144443 h 503724"/>
                <a:gd name="connsiteX29" fmla="*/ 821719 w 823912"/>
                <a:gd name="connsiteY29" fmla="*/ 153780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576 h 503724"/>
                <a:gd name="connsiteX34" fmla="*/ 822816 w 823912"/>
                <a:gd name="connsiteY34" fmla="*/ 199364 h 503724"/>
                <a:gd name="connsiteX35" fmla="*/ 821719 w 823912"/>
                <a:gd name="connsiteY35" fmla="*/ 208152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989 h 503724"/>
                <a:gd name="connsiteX41" fmla="*/ 806920 w 823912"/>
                <a:gd name="connsiteY41" fmla="*/ 258679 h 503724"/>
                <a:gd name="connsiteX42" fmla="*/ 803083 w 823912"/>
                <a:gd name="connsiteY42" fmla="*/ 266368 h 503724"/>
                <a:gd name="connsiteX43" fmla="*/ 798698 w 823912"/>
                <a:gd name="connsiteY43" fmla="*/ 274056 h 503724"/>
                <a:gd name="connsiteX44" fmla="*/ 794312 w 823912"/>
                <a:gd name="connsiteY44" fmla="*/ 281196 h 503724"/>
                <a:gd name="connsiteX45" fmla="*/ 788830 w 823912"/>
                <a:gd name="connsiteY45" fmla="*/ 288885 h 503724"/>
                <a:gd name="connsiteX46" fmla="*/ 783898 w 823912"/>
                <a:gd name="connsiteY46" fmla="*/ 295476 h 503724"/>
                <a:gd name="connsiteX47" fmla="*/ 778417 w 823912"/>
                <a:gd name="connsiteY47" fmla="*/ 302067 h 503724"/>
                <a:gd name="connsiteX48" fmla="*/ 772386 w 823912"/>
                <a:gd name="connsiteY48" fmla="*/ 309207 h 503724"/>
                <a:gd name="connsiteX49" fmla="*/ 766357 w 823912"/>
                <a:gd name="connsiteY49" fmla="*/ 315248 h 503724"/>
                <a:gd name="connsiteX50" fmla="*/ 759779 w 823912"/>
                <a:gd name="connsiteY50" fmla="*/ 320740 h 503724"/>
                <a:gd name="connsiteX51" fmla="*/ 753203 w 823912"/>
                <a:gd name="connsiteY51" fmla="*/ 326232 h 503724"/>
                <a:gd name="connsiteX52" fmla="*/ 745528 w 823912"/>
                <a:gd name="connsiteY52" fmla="*/ 331724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9 h 503724"/>
                <a:gd name="connsiteX57" fmla="*/ 706061 w 823912"/>
                <a:gd name="connsiteY57" fmla="*/ 352593 h 503724"/>
                <a:gd name="connsiteX58" fmla="*/ 697839 w 823912"/>
                <a:gd name="connsiteY58" fmla="*/ 355340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42652 h 503724"/>
                <a:gd name="connsiteX63" fmla="*/ 15818 w 823912"/>
                <a:gd name="connsiteY63" fmla="*/ 239777 h 503724"/>
                <a:gd name="connsiteX64" fmla="*/ 78739 w 823912"/>
                <a:gd name="connsiteY64" fmla="*/ 228241 h 503724"/>
                <a:gd name="connsiteX65" fmla="*/ 142206 w 823912"/>
                <a:gd name="connsiteY65" fmla="*/ 215057 h 503724"/>
                <a:gd name="connsiteX66" fmla="*/ 205674 w 823912"/>
                <a:gd name="connsiteY66" fmla="*/ 201873 h 503724"/>
                <a:gd name="connsiteX67" fmla="*/ 268046 w 823912"/>
                <a:gd name="connsiteY67" fmla="*/ 188138 h 503724"/>
                <a:gd name="connsiteX68" fmla="*/ 330967 w 823912"/>
                <a:gd name="connsiteY68" fmla="*/ 173306 h 503724"/>
                <a:gd name="connsiteX69" fmla="*/ 393341 w 823912"/>
                <a:gd name="connsiteY69" fmla="*/ 157924 h 503724"/>
                <a:gd name="connsiteX70" fmla="*/ 455712 w 823912"/>
                <a:gd name="connsiteY70" fmla="*/ 140894 h 503724"/>
                <a:gd name="connsiteX71" fmla="*/ 486900 w 823912"/>
                <a:gd name="connsiteY71" fmla="*/ 132653 h 503724"/>
                <a:gd name="connsiteX72" fmla="*/ 518086 w 823912"/>
                <a:gd name="connsiteY72" fmla="*/ 123315 h 503724"/>
                <a:gd name="connsiteX73" fmla="*/ 549272 w 823912"/>
                <a:gd name="connsiteY73" fmla="*/ 113976 h 503724"/>
                <a:gd name="connsiteX74" fmla="*/ 579912 w 823912"/>
                <a:gd name="connsiteY74" fmla="*/ 104087 h 503724"/>
                <a:gd name="connsiteX75" fmla="*/ 547631 w 823912"/>
                <a:gd name="connsiteY75" fmla="*/ 106834 h 503724"/>
                <a:gd name="connsiteX76" fmla="*/ 515350 w 823912"/>
                <a:gd name="connsiteY76" fmla="*/ 110130 h 503724"/>
                <a:gd name="connsiteX77" fmla="*/ 483069 w 823912"/>
                <a:gd name="connsiteY77" fmla="*/ 112877 h 503724"/>
                <a:gd name="connsiteX78" fmla="*/ 451336 w 823912"/>
                <a:gd name="connsiteY78" fmla="*/ 116723 h 503724"/>
                <a:gd name="connsiteX79" fmla="*/ 387322 w 823912"/>
                <a:gd name="connsiteY79" fmla="*/ 124413 h 503724"/>
                <a:gd name="connsiteX80" fmla="*/ 323308 w 823912"/>
                <a:gd name="connsiteY80" fmla="*/ 134301 h 503724"/>
                <a:gd name="connsiteX81" fmla="*/ 259292 w 823912"/>
                <a:gd name="connsiteY81" fmla="*/ 143641 h 503724"/>
                <a:gd name="connsiteX82" fmla="*/ 195825 w 823912"/>
                <a:gd name="connsiteY82" fmla="*/ 154629 h 503724"/>
                <a:gd name="connsiteX83" fmla="*/ 132904 w 823912"/>
                <a:gd name="connsiteY83" fmla="*/ 165614 h 503724"/>
                <a:gd name="connsiteX84" fmla="*/ 69438 w 823912"/>
                <a:gd name="connsiteY84" fmla="*/ 177701 h 503724"/>
                <a:gd name="connsiteX85" fmla="*/ 6519 w 823912"/>
                <a:gd name="connsiteY85" fmla="*/ 190885 h 503724"/>
                <a:gd name="connsiteX86" fmla="*/ 0 w 823912"/>
                <a:gd name="connsiteY86" fmla="*/ 192194 h 503724"/>
                <a:gd name="connsiteX87" fmla="*/ 0 w 823912"/>
                <a:gd name="connsiteY87" fmla="*/ 131989 h 503724"/>
                <a:gd name="connsiteX88" fmla="*/ 604654 w 823912"/>
                <a:gd name="connsiteY88" fmla="*/ 4395 h 503724"/>
                <a:gd name="connsiteX89" fmla="*/ 613973 w 823912"/>
                <a:gd name="connsiteY89" fmla="*/ 2197 h 503724"/>
                <a:gd name="connsiteX90" fmla="*/ 622743 w 823912"/>
                <a:gd name="connsiteY90" fmla="*/ 1099 h 503724"/>
                <a:gd name="connsiteX91" fmla="*/ 632611 w 823912"/>
                <a:gd name="connsiteY91" fmla="*/ 551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5492"/>
                  </a:lnTo>
                  <a:lnTo>
                    <a:pt x="694002" y="7689"/>
                  </a:lnTo>
                  <a:lnTo>
                    <a:pt x="702224" y="10436"/>
                  </a:lnTo>
                  <a:lnTo>
                    <a:pt x="710446" y="13731"/>
                  </a:lnTo>
                  <a:lnTo>
                    <a:pt x="718668" y="17027"/>
                  </a:lnTo>
                  <a:lnTo>
                    <a:pt x="726343" y="20871"/>
                  </a:lnTo>
                  <a:lnTo>
                    <a:pt x="734016" y="25264"/>
                  </a:lnTo>
                  <a:lnTo>
                    <a:pt x="741143" y="29659"/>
                  </a:lnTo>
                  <a:lnTo>
                    <a:pt x="748269" y="34600"/>
                  </a:lnTo>
                  <a:lnTo>
                    <a:pt x="755394" y="40093"/>
                  </a:lnTo>
                  <a:lnTo>
                    <a:pt x="761972" y="45585"/>
                  </a:lnTo>
                  <a:lnTo>
                    <a:pt x="768550" y="51627"/>
                  </a:lnTo>
                  <a:lnTo>
                    <a:pt x="775127" y="57668"/>
                  </a:lnTo>
                  <a:lnTo>
                    <a:pt x="780608" y="64259"/>
                  </a:lnTo>
                  <a:lnTo>
                    <a:pt x="786090" y="71399"/>
                  </a:lnTo>
                  <a:lnTo>
                    <a:pt x="791024" y="77988"/>
                  </a:lnTo>
                  <a:lnTo>
                    <a:pt x="796505" y="86227"/>
                  </a:lnTo>
                  <a:lnTo>
                    <a:pt x="800890" y="93367"/>
                  </a:lnTo>
                  <a:lnTo>
                    <a:pt x="804727" y="101056"/>
                  </a:lnTo>
                  <a:lnTo>
                    <a:pt x="808564" y="109843"/>
                  </a:lnTo>
                  <a:lnTo>
                    <a:pt x="811853" y="118080"/>
                  </a:lnTo>
                  <a:lnTo>
                    <a:pt x="815143" y="126868"/>
                  </a:lnTo>
                  <a:lnTo>
                    <a:pt x="817883" y="135656"/>
                  </a:lnTo>
                  <a:lnTo>
                    <a:pt x="820075" y="144443"/>
                  </a:lnTo>
                  <a:lnTo>
                    <a:pt x="821719" y="153780"/>
                  </a:lnTo>
                  <a:lnTo>
                    <a:pt x="822816" y="163116"/>
                  </a:lnTo>
                  <a:lnTo>
                    <a:pt x="823365" y="172452"/>
                  </a:lnTo>
                  <a:lnTo>
                    <a:pt x="823912" y="181240"/>
                  </a:lnTo>
                  <a:lnTo>
                    <a:pt x="823365" y="190576"/>
                  </a:lnTo>
                  <a:lnTo>
                    <a:pt x="822816" y="199364"/>
                  </a:lnTo>
                  <a:lnTo>
                    <a:pt x="821719" y="208152"/>
                  </a:lnTo>
                  <a:lnTo>
                    <a:pt x="820624" y="216939"/>
                  </a:lnTo>
                  <a:lnTo>
                    <a:pt x="818431" y="225176"/>
                  </a:lnTo>
                  <a:lnTo>
                    <a:pt x="816237" y="233964"/>
                  </a:lnTo>
                  <a:lnTo>
                    <a:pt x="812949" y="242203"/>
                  </a:lnTo>
                  <a:lnTo>
                    <a:pt x="810209" y="250989"/>
                  </a:lnTo>
                  <a:lnTo>
                    <a:pt x="806920" y="258679"/>
                  </a:lnTo>
                  <a:lnTo>
                    <a:pt x="803083" y="266368"/>
                  </a:lnTo>
                  <a:lnTo>
                    <a:pt x="798698" y="274056"/>
                  </a:lnTo>
                  <a:lnTo>
                    <a:pt x="794312" y="281196"/>
                  </a:lnTo>
                  <a:lnTo>
                    <a:pt x="788830" y="288885"/>
                  </a:lnTo>
                  <a:lnTo>
                    <a:pt x="783898" y="295476"/>
                  </a:lnTo>
                  <a:lnTo>
                    <a:pt x="778417" y="302067"/>
                  </a:lnTo>
                  <a:lnTo>
                    <a:pt x="772386" y="309207"/>
                  </a:lnTo>
                  <a:lnTo>
                    <a:pt x="766357" y="315248"/>
                  </a:lnTo>
                  <a:lnTo>
                    <a:pt x="759779" y="320740"/>
                  </a:lnTo>
                  <a:lnTo>
                    <a:pt x="753203" y="326232"/>
                  </a:lnTo>
                  <a:lnTo>
                    <a:pt x="745528" y="331724"/>
                  </a:lnTo>
                  <a:lnTo>
                    <a:pt x="738402" y="336667"/>
                  </a:lnTo>
                  <a:lnTo>
                    <a:pt x="730180" y="341060"/>
                  </a:lnTo>
                  <a:lnTo>
                    <a:pt x="722505" y="344904"/>
                  </a:lnTo>
                  <a:lnTo>
                    <a:pt x="714832" y="348749"/>
                  </a:lnTo>
                  <a:lnTo>
                    <a:pt x="706061" y="352593"/>
                  </a:lnTo>
                  <a:lnTo>
                    <a:pt x="697839" y="355340"/>
                  </a:lnTo>
                  <a:lnTo>
                    <a:pt x="688520" y="358085"/>
                  </a:lnTo>
                  <a:lnTo>
                    <a:pt x="679750" y="360283"/>
                  </a:lnTo>
                  <a:lnTo>
                    <a:pt x="0" y="503724"/>
                  </a:lnTo>
                  <a:lnTo>
                    <a:pt x="0" y="242652"/>
                  </a:lnTo>
                  <a:lnTo>
                    <a:pt x="15818" y="239777"/>
                  </a:lnTo>
                  <a:lnTo>
                    <a:pt x="78739" y="228241"/>
                  </a:lnTo>
                  <a:lnTo>
                    <a:pt x="142206" y="215057"/>
                  </a:lnTo>
                  <a:lnTo>
                    <a:pt x="205674" y="201873"/>
                  </a:lnTo>
                  <a:lnTo>
                    <a:pt x="268046" y="188138"/>
                  </a:lnTo>
                  <a:lnTo>
                    <a:pt x="330967" y="173306"/>
                  </a:lnTo>
                  <a:lnTo>
                    <a:pt x="393341" y="157924"/>
                  </a:lnTo>
                  <a:lnTo>
                    <a:pt x="455712" y="140894"/>
                  </a:lnTo>
                  <a:lnTo>
                    <a:pt x="486900" y="132653"/>
                  </a:lnTo>
                  <a:lnTo>
                    <a:pt x="518086" y="123315"/>
                  </a:lnTo>
                  <a:lnTo>
                    <a:pt x="549272" y="113976"/>
                  </a:lnTo>
                  <a:lnTo>
                    <a:pt x="579912" y="104087"/>
                  </a:lnTo>
                  <a:lnTo>
                    <a:pt x="547631" y="106834"/>
                  </a:lnTo>
                  <a:lnTo>
                    <a:pt x="515350" y="110130"/>
                  </a:lnTo>
                  <a:lnTo>
                    <a:pt x="483069" y="112877"/>
                  </a:lnTo>
                  <a:lnTo>
                    <a:pt x="451336" y="116723"/>
                  </a:lnTo>
                  <a:lnTo>
                    <a:pt x="387322" y="124413"/>
                  </a:lnTo>
                  <a:lnTo>
                    <a:pt x="323308" y="134301"/>
                  </a:lnTo>
                  <a:lnTo>
                    <a:pt x="259292" y="143641"/>
                  </a:lnTo>
                  <a:lnTo>
                    <a:pt x="195825" y="154629"/>
                  </a:lnTo>
                  <a:lnTo>
                    <a:pt x="132904" y="165614"/>
                  </a:lnTo>
                  <a:lnTo>
                    <a:pt x="69438" y="177701"/>
                  </a:lnTo>
                  <a:lnTo>
                    <a:pt x="6519" y="190885"/>
                  </a:lnTo>
                  <a:lnTo>
                    <a:pt x="0" y="192194"/>
                  </a:lnTo>
                  <a:lnTo>
                    <a:pt x="0" y="131989"/>
                  </a:lnTo>
                  <a:lnTo>
                    <a:pt x="604654" y="4395"/>
                  </a:lnTo>
                  <a:lnTo>
                    <a:pt x="613973" y="2197"/>
                  </a:lnTo>
                  <a:lnTo>
                    <a:pt x="622743" y="1099"/>
                  </a:lnTo>
                  <a:lnTo>
                    <a:pt x="632611" y="551"/>
                  </a:lnTo>
                  <a:lnTo>
                    <a:pt x="64138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5" name="任意多边形 35"/>
            <p:cNvSpPr/>
            <p:nvPr/>
          </p:nvSpPr>
          <p:spPr>
            <a:xfrm>
              <a:off x="6136354" y="2361507"/>
              <a:ext cx="823246" cy="501213"/>
            </a:xfrm>
            <a:custGeom>
              <a:avLst/>
              <a:gdLst>
                <a:gd name="connsiteX0" fmla="*/ 641380 w 823912"/>
                <a:gd name="connsiteY0" fmla="*/ 0 h 501607"/>
                <a:gd name="connsiteX1" fmla="*/ 650150 w 823912"/>
                <a:gd name="connsiteY1" fmla="*/ 0 h 501607"/>
                <a:gd name="connsiteX2" fmla="*/ 659469 w 823912"/>
                <a:gd name="connsiteY2" fmla="*/ 1094 h 501607"/>
                <a:gd name="connsiteX3" fmla="*/ 667691 w 823912"/>
                <a:gd name="connsiteY3" fmla="*/ 1641 h 501607"/>
                <a:gd name="connsiteX4" fmla="*/ 677010 w 823912"/>
                <a:gd name="connsiteY4" fmla="*/ 3282 h 501607"/>
                <a:gd name="connsiteX5" fmla="*/ 685232 w 823912"/>
                <a:gd name="connsiteY5" fmla="*/ 4923 h 501607"/>
                <a:gd name="connsiteX6" fmla="*/ 694002 w 823912"/>
                <a:gd name="connsiteY6" fmla="*/ 8204 h 501607"/>
                <a:gd name="connsiteX7" fmla="*/ 702224 w 823912"/>
                <a:gd name="connsiteY7" fmla="*/ 10392 h 501607"/>
                <a:gd name="connsiteX8" fmla="*/ 710446 w 823912"/>
                <a:gd name="connsiteY8" fmla="*/ 13672 h 501607"/>
                <a:gd name="connsiteX9" fmla="*/ 718668 w 823912"/>
                <a:gd name="connsiteY9" fmla="*/ 16954 h 501607"/>
                <a:gd name="connsiteX10" fmla="*/ 726343 w 823912"/>
                <a:gd name="connsiteY10" fmla="*/ 20783 h 501607"/>
                <a:gd name="connsiteX11" fmla="*/ 734016 w 823912"/>
                <a:gd name="connsiteY11" fmla="*/ 24611 h 501607"/>
                <a:gd name="connsiteX12" fmla="*/ 741143 w 823912"/>
                <a:gd name="connsiteY12" fmla="*/ 29532 h 501607"/>
                <a:gd name="connsiteX13" fmla="*/ 748269 w 823912"/>
                <a:gd name="connsiteY13" fmla="*/ 34455 h 501607"/>
                <a:gd name="connsiteX14" fmla="*/ 755394 w 823912"/>
                <a:gd name="connsiteY14" fmla="*/ 39925 h 501607"/>
                <a:gd name="connsiteX15" fmla="*/ 761972 w 823912"/>
                <a:gd name="connsiteY15" fmla="*/ 45393 h 501607"/>
                <a:gd name="connsiteX16" fmla="*/ 768550 w 823912"/>
                <a:gd name="connsiteY16" fmla="*/ 51409 h 501607"/>
                <a:gd name="connsiteX17" fmla="*/ 775127 w 823912"/>
                <a:gd name="connsiteY17" fmla="*/ 57426 h 501607"/>
                <a:gd name="connsiteX18" fmla="*/ 780608 w 823912"/>
                <a:gd name="connsiteY18" fmla="*/ 63988 h 501607"/>
                <a:gd name="connsiteX19" fmla="*/ 786090 w 823912"/>
                <a:gd name="connsiteY19" fmla="*/ 71098 h 501607"/>
                <a:gd name="connsiteX20" fmla="*/ 791024 w 823912"/>
                <a:gd name="connsiteY20" fmla="*/ 77660 h 501607"/>
                <a:gd name="connsiteX21" fmla="*/ 796505 w 823912"/>
                <a:gd name="connsiteY21" fmla="*/ 85317 h 501607"/>
                <a:gd name="connsiteX22" fmla="*/ 800890 w 823912"/>
                <a:gd name="connsiteY22" fmla="*/ 92973 h 501607"/>
                <a:gd name="connsiteX23" fmla="*/ 804727 w 823912"/>
                <a:gd name="connsiteY23" fmla="*/ 100631 h 501607"/>
                <a:gd name="connsiteX24" fmla="*/ 808564 w 823912"/>
                <a:gd name="connsiteY24" fmla="*/ 109380 h 501607"/>
                <a:gd name="connsiteX25" fmla="*/ 811853 w 823912"/>
                <a:gd name="connsiteY25" fmla="*/ 117585 h 501607"/>
                <a:gd name="connsiteX26" fmla="*/ 815143 w 823912"/>
                <a:gd name="connsiteY26" fmla="*/ 125787 h 501607"/>
                <a:gd name="connsiteX27" fmla="*/ 817883 w 823912"/>
                <a:gd name="connsiteY27" fmla="*/ 135086 h 501607"/>
                <a:gd name="connsiteX28" fmla="*/ 820075 w 823912"/>
                <a:gd name="connsiteY28" fmla="*/ 143836 h 501607"/>
                <a:gd name="connsiteX29" fmla="*/ 821719 w 823912"/>
                <a:gd name="connsiteY29" fmla="*/ 153134 h 501607"/>
                <a:gd name="connsiteX30" fmla="*/ 822816 w 823912"/>
                <a:gd name="connsiteY30" fmla="*/ 162431 h 501607"/>
                <a:gd name="connsiteX31" fmla="*/ 823365 w 823912"/>
                <a:gd name="connsiteY31" fmla="*/ 171727 h 501607"/>
                <a:gd name="connsiteX32" fmla="*/ 823912 w 823912"/>
                <a:gd name="connsiteY32" fmla="*/ 180479 h 501607"/>
                <a:gd name="connsiteX33" fmla="*/ 823365 w 823912"/>
                <a:gd name="connsiteY33" fmla="*/ 189775 h 501607"/>
                <a:gd name="connsiteX34" fmla="*/ 822816 w 823912"/>
                <a:gd name="connsiteY34" fmla="*/ 198527 h 501607"/>
                <a:gd name="connsiteX35" fmla="*/ 821719 w 823912"/>
                <a:gd name="connsiteY35" fmla="*/ 206729 h 501607"/>
                <a:gd name="connsiteX36" fmla="*/ 820624 w 823912"/>
                <a:gd name="connsiteY36" fmla="*/ 216028 h 501607"/>
                <a:gd name="connsiteX37" fmla="*/ 818431 w 823912"/>
                <a:gd name="connsiteY37" fmla="*/ 224230 h 501607"/>
                <a:gd name="connsiteX38" fmla="*/ 816237 w 823912"/>
                <a:gd name="connsiteY38" fmla="*/ 232982 h 501607"/>
                <a:gd name="connsiteX39" fmla="*/ 812949 w 823912"/>
                <a:gd name="connsiteY39" fmla="*/ 241185 h 501607"/>
                <a:gd name="connsiteX40" fmla="*/ 810209 w 823912"/>
                <a:gd name="connsiteY40" fmla="*/ 249934 h 501607"/>
                <a:gd name="connsiteX41" fmla="*/ 806920 w 823912"/>
                <a:gd name="connsiteY41" fmla="*/ 257592 h 501607"/>
                <a:gd name="connsiteX42" fmla="*/ 803083 w 823912"/>
                <a:gd name="connsiteY42" fmla="*/ 265247 h 501607"/>
                <a:gd name="connsiteX43" fmla="*/ 798698 w 823912"/>
                <a:gd name="connsiteY43" fmla="*/ 272905 h 501607"/>
                <a:gd name="connsiteX44" fmla="*/ 794312 w 823912"/>
                <a:gd name="connsiteY44" fmla="*/ 280015 h 501607"/>
                <a:gd name="connsiteX45" fmla="*/ 788830 w 823912"/>
                <a:gd name="connsiteY45" fmla="*/ 287124 h 501607"/>
                <a:gd name="connsiteX46" fmla="*/ 783898 w 823912"/>
                <a:gd name="connsiteY46" fmla="*/ 294235 h 501607"/>
                <a:gd name="connsiteX47" fmla="*/ 778417 w 823912"/>
                <a:gd name="connsiteY47" fmla="*/ 300797 h 501607"/>
                <a:gd name="connsiteX48" fmla="*/ 772386 w 823912"/>
                <a:gd name="connsiteY48" fmla="*/ 307360 h 501607"/>
                <a:gd name="connsiteX49" fmla="*/ 766357 w 823912"/>
                <a:gd name="connsiteY49" fmla="*/ 313922 h 501607"/>
                <a:gd name="connsiteX50" fmla="*/ 759779 w 823912"/>
                <a:gd name="connsiteY50" fmla="*/ 319392 h 501607"/>
                <a:gd name="connsiteX51" fmla="*/ 753203 w 823912"/>
                <a:gd name="connsiteY51" fmla="*/ 324861 h 501607"/>
                <a:gd name="connsiteX52" fmla="*/ 745528 w 823912"/>
                <a:gd name="connsiteY52" fmla="*/ 330329 h 501607"/>
                <a:gd name="connsiteX53" fmla="*/ 738402 w 823912"/>
                <a:gd name="connsiteY53" fmla="*/ 335252 h 501607"/>
                <a:gd name="connsiteX54" fmla="*/ 730180 w 823912"/>
                <a:gd name="connsiteY54" fmla="*/ 339627 h 501607"/>
                <a:gd name="connsiteX55" fmla="*/ 722505 w 823912"/>
                <a:gd name="connsiteY55" fmla="*/ 343456 h 501607"/>
                <a:gd name="connsiteX56" fmla="*/ 714832 w 823912"/>
                <a:gd name="connsiteY56" fmla="*/ 347283 h 501607"/>
                <a:gd name="connsiteX57" fmla="*/ 706061 w 823912"/>
                <a:gd name="connsiteY57" fmla="*/ 351112 h 501607"/>
                <a:gd name="connsiteX58" fmla="*/ 697839 w 823912"/>
                <a:gd name="connsiteY58" fmla="*/ 353847 h 501607"/>
                <a:gd name="connsiteX59" fmla="*/ 688520 w 823912"/>
                <a:gd name="connsiteY59" fmla="*/ 356582 h 501607"/>
                <a:gd name="connsiteX60" fmla="*/ 679750 w 823912"/>
                <a:gd name="connsiteY60" fmla="*/ 358769 h 501607"/>
                <a:gd name="connsiteX61" fmla="*/ 0 w 823912"/>
                <a:gd name="connsiteY61" fmla="*/ 501607 h 501607"/>
                <a:gd name="connsiteX62" fmla="*/ 0 w 823912"/>
                <a:gd name="connsiteY62" fmla="*/ 239776 h 501607"/>
                <a:gd name="connsiteX63" fmla="*/ 15818 w 823912"/>
                <a:gd name="connsiteY63" fmla="*/ 237038 h 501607"/>
                <a:gd name="connsiteX64" fmla="*/ 78739 w 823912"/>
                <a:gd name="connsiteY64" fmla="*/ 224953 h 501607"/>
                <a:gd name="connsiteX65" fmla="*/ 142206 w 823912"/>
                <a:gd name="connsiteY65" fmla="*/ 212318 h 501607"/>
                <a:gd name="connsiteX66" fmla="*/ 205674 w 823912"/>
                <a:gd name="connsiteY66" fmla="*/ 198584 h 501607"/>
                <a:gd name="connsiteX67" fmla="*/ 268046 w 823912"/>
                <a:gd name="connsiteY67" fmla="*/ 184851 h 501607"/>
                <a:gd name="connsiteX68" fmla="*/ 330967 w 823912"/>
                <a:gd name="connsiteY68" fmla="*/ 170017 h 501607"/>
                <a:gd name="connsiteX69" fmla="*/ 393341 w 823912"/>
                <a:gd name="connsiteY69" fmla="*/ 154637 h 501607"/>
                <a:gd name="connsiteX70" fmla="*/ 455712 w 823912"/>
                <a:gd name="connsiteY70" fmla="*/ 138155 h 501607"/>
                <a:gd name="connsiteX71" fmla="*/ 486900 w 823912"/>
                <a:gd name="connsiteY71" fmla="*/ 129915 h 501607"/>
                <a:gd name="connsiteX72" fmla="*/ 518086 w 823912"/>
                <a:gd name="connsiteY72" fmla="*/ 120577 h 501607"/>
                <a:gd name="connsiteX73" fmla="*/ 549272 w 823912"/>
                <a:gd name="connsiteY73" fmla="*/ 111237 h 501607"/>
                <a:gd name="connsiteX74" fmla="*/ 579912 w 823912"/>
                <a:gd name="connsiteY74" fmla="*/ 101348 h 501607"/>
                <a:gd name="connsiteX75" fmla="*/ 547631 w 823912"/>
                <a:gd name="connsiteY75" fmla="*/ 103547 h 501607"/>
                <a:gd name="connsiteX76" fmla="*/ 515350 w 823912"/>
                <a:gd name="connsiteY76" fmla="*/ 106294 h 501607"/>
                <a:gd name="connsiteX77" fmla="*/ 483069 w 823912"/>
                <a:gd name="connsiteY77" fmla="*/ 110138 h 501607"/>
                <a:gd name="connsiteX78" fmla="*/ 451336 w 823912"/>
                <a:gd name="connsiteY78" fmla="*/ 113435 h 501607"/>
                <a:gd name="connsiteX79" fmla="*/ 387322 w 823912"/>
                <a:gd name="connsiteY79" fmla="*/ 121674 h 501607"/>
                <a:gd name="connsiteX80" fmla="*/ 323308 w 823912"/>
                <a:gd name="connsiteY80" fmla="*/ 131014 h 501607"/>
                <a:gd name="connsiteX81" fmla="*/ 259292 w 823912"/>
                <a:gd name="connsiteY81" fmla="*/ 140902 h 501607"/>
                <a:gd name="connsiteX82" fmla="*/ 195825 w 823912"/>
                <a:gd name="connsiteY82" fmla="*/ 151890 h 501607"/>
                <a:gd name="connsiteX83" fmla="*/ 132904 w 823912"/>
                <a:gd name="connsiteY83" fmla="*/ 162876 h 501607"/>
                <a:gd name="connsiteX84" fmla="*/ 69438 w 823912"/>
                <a:gd name="connsiteY84" fmla="*/ 174962 h 501607"/>
                <a:gd name="connsiteX85" fmla="*/ 6519 w 823912"/>
                <a:gd name="connsiteY85" fmla="*/ 187047 h 501607"/>
                <a:gd name="connsiteX86" fmla="*/ 0 w 823912"/>
                <a:gd name="connsiteY86" fmla="*/ 188470 h 501607"/>
                <a:gd name="connsiteX87" fmla="*/ 0 w 823912"/>
                <a:gd name="connsiteY87" fmla="*/ 131130 h 501607"/>
                <a:gd name="connsiteX88" fmla="*/ 604654 w 823912"/>
                <a:gd name="connsiteY88" fmla="*/ 3829 h 501607"/>
                <a:gd name="connsiteX89" fmla="*/ 613973 w 823912"/>
                <a:gd name="connsiteY89" fmla="*/ 2188 h 501607"/>
                <a:gd name="connsiteX90" fmla="*/ 622743 w 823912"/>
                <a:gd name="connsiteY90" fmla="*/ 1094 h 501607"/>
                <a:gd name="connsiteX91" fmla="*/ 632611 w 823912"/>
                <a:gd name="connsiteY91" fmla="*/ 547 h 501607"/>
                <a:gd name="connsiteX92" fmla="*/ 641380 w 823912"/>
                <a:gd name="connsiteY92" fmla="*/ 0 h 50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1607">
                  <a:moveTo>
                    <a:pt x="641380" y="0"/>
                  </a:moveTo>
                  <a:lnTo>
                    <a:pt x="650150" y="0"/>
                  </a:lnTo>
                  <a:lnTo>
                    <a:pt x="659469" y="1094"/>
                  </a:lnTo>
                  <a:lnTo>
                    <a:pt x="667691" y="1641"/>
                  </a:lnTo>
                  <a:lnTo>
                    <a:pt x="677010" y="3282"/>
                  </a:lnTo>
                  <a:lnTo>
                    <a:pt x="685232" y="4923"/>
                  </a:lnTo>
                  <a:lnTo>
                    <a:pt x="694002" y="8204"/>
                  </a:lnTo>
                  <a:lnTo>
                    <a:pt x="702224" y="10392"/>
                  </a:lnTo>
                  <a:lnTo>
                    <a:pt x="710446" y="13672"/>
                  </a:lnTo>
                  <a:lnTo>
                    <a:pt x="718668" y="16954"/>
                  </a:lnTo>
                  <a:lnTo>
                    <a:pt x="726343" y="20783"/>
                  </a:lnTo>
                  <a:lnTo>
                    <a:pt x="734016" y="24611"/>
                  </a:lnTo>
                  <a:lnTo>
                    <a:pt x="741143" y="29532"/>
                  </a:lnTo>
                  <a:lnTo>
                    <a:pt x="748269" y="34455"/>
                  </a:lnTo>
                  <a:lnTo>
                    <a:pt x="755394" y="39925"/>
                  </a:lnTo>
                  <a:lnTo>
                    <a:pt x="761972" y="45393"/>
                  </a:lnTo>
                  <a:lnTo>
                    <a:pt x="768550" y="51409"/>
                  </a:lnTo>
                  <a:lnTo>
                    <a:pt x="775127" y="57426"/>
                  </a:lnTo>
                  <a:lnTo>
                    <a:pt x="780608" y="63988"/>
                  </a:lnTo>
                  <a:lnTo>
                    <a:pt x="786090" y="71098"/>
                  </a:lnTo>
                  <a:lnTo>
                    <a:pt x="791024" y="77660"/>
                  </a:lnTo>
                  <a:lnTo>
                    <a:pt x="796505" y="85317"/>
                  </a:lnTo>
                  <a:lnTo>
                    <a:pt x="800890" y="92973"/>
                  </a:lnTo>
                  <a:lnTo>
                    <a:pt x="804727" y="100631"/>
                  </a:lnTo>
                  <a:lnTo>
                    <a:pt x="808564" y="109380"/>
                  </a:lnTo>
                  <a:lnTo>
                    <a:pt x="811853" y="117585"/>
                  </a:lnTo>
                  <a:lnTo>
                    <a:pt x="815143" y="125787"/>
                  </a:lnTo>
                  <a:lnTo>
                    <a:pt x="817883" y="135086"/>
                  </a:lnTo>
                  <a:lnTo>
                    <a:pt x="820075" y="143836"/>
                  </a:lnTo>
                  <a:lnTo>
                    <a:pt x="821719" y="153134"/>
                  </a:lnTo>
                  <a:lnTo>
                    <a:pt x="822816" y="162431"/>
                  </a:lnTo>
                  <a:lnTo>
                    <a:pt x="823365" y="171727"/>
                  </a:lnTo>
                  <a:lnTo>
                    <a:pt x="823912" y="180479"/>
                  </a:lnTo>
                  <a:lnTo>
                    <a:pt x="823365" y="189775"/>
                  </a:lnTo>
                  <a:lnTo>
                    <a:pt x="822816" y="198527"/>
                  </a:lnTo>
                  <a:lnTo>
                    <a:pt x="821719" y="206729"/>
                  </a:lnTo>
                  <a:lnTo>
                    <a:pt x="820624" y="216028"/>
                  </a:lnTo>
                  <a:lnTo>
                    <a:pt x="818431" y="224230"/>
                  </a:lnTo>
                  <a:lnTo>
                    <a:pt x="816237" y="232982"/>
                  </a:lnTo>
                  <a:lnTo>
                    <a:pt x="812949" y="241185"/>
                  </a:lnTo>
                  <a:lnTo>
                    <a:pt x="810209" y="249934"/>
                  </a:lnTo>
                  <a:lnTo>
                    <a:pt x="806920" y="257592"/>
                  </a:lnTo>
                  <a:lnTo>
                    <a:pt x="803083" y="265247"/>
                  </a:lnTo>
                  <a:lnTo>
                    <a:pt x="798698" y="272905"/>
                  </a:lnTo>
                  <a:lnTo>
                    <a:pt x="794312" y="280015"/>
                  </a:lnTo>
                  <a:lnTo>
                    <a:pt x="788830" y="287124"/>
                  </a:lnTo>
                  <a:lnTo>
                    <a:pt x="783898" y="294235"/>
                  </a:lnTo>
                  <a:lnTo>
                    <a:pt x="778417" y="300797"/>
                  </a:lnTo>
                  <a:lnTo>
                    <a:pt x="772386" y="307360"/>
                  </a:lnTo>
                  <a:lnTo>
                    <a:pt x="766357" y="313922"/>
                  </a:lnTo>
                  <a:lnTo>
                    <a:pt x="759779" y="319392"/>
                  </a:lnTo>
                  <a:lnTo>
                    <a:pt x="753203" y="324861"/>
                  </a:lnTo>
                  <a:lnTo>
                    <a:pt x="745528" y="330329"/>
                  </a:lnTo>
                  <a:lnTo>
                    <a:pt x="738402" y="335252"/>
                  </a:lnTo>
                  <a:lnTo>
                    <a:pt x="730180" y="339627"/>
                  </a:lnTo>
                  <a:lnTo>
                    <a:pt x="722505" y="343456"/>
                  </a:lnTo>
                  <a:lnTo>
                    <a:pt x="714832" y="347283"/>
                  </a:lnTo>
                  <a:lnTo>
                    <a:pt x="706061" y="351112"/>
                  </a:lnTo>
                  <a:lnTo>
                    <a:pt x="697839" y="353847"/>
                  </a:lnTo>
                  <a:lnTo>
                    <a:pt x="688520" y="356582"/>
                  </a:lnTo>
                  <a:lnTo>
                    <a:pt x="679750" y="358769"/>
                  </a:lnTo>
                  <a:lnTo>
                    <a:pt x="0" y="501607"/>
                  </a:lnTo>
                  <a:lnTo>
                    <a:pt x="0" y="239776"/>
                  </a:lnTo>
                  <a:lnTo>
                    <a:pt x="15818" y="237038"/>
                  </a:lnTo>
                  <a:lnTo>
                    <a:pt x="78739" y="224953"/>
                  </a:lnTo>
                  <a:lnTo>
                    <a:pt x="142206" y="212318"/>
                  </a:lnTo>
                  <a:lnTo>
                    <a:pt x="205674" y="198584"/>
                  </a:lnTo>
                  <a:lnTo>
                    <a:pt x="268046" y="184851"/>
                  </a:lnTo>
                  <a:lnTo>
                    <a:pt x="330967" y="170017"/>
                  </a:lnTo>
                  <a:lnTo>
                    <a:pt x="393341" y="154637"/>
                  </a:lnTo>
                  <a:lnTo>
                    <a:pt x="455712" y="138155"/>
                  </a:lnTo>
                  <a:lnTo>
                    <a:pt x="486900" y="129915"/>
                  </a:lnTo>
                  <a:lnTo>
                    <a:pt x="518086" y="120577"/>
                  </a:lnTo>
                  <a:lnTo>
                    <a:pt x="549272" y="111237"/>
                  </a:lnTo>
                  <a:lnTo>
                    <a:pt x="579912" y="101348"/>
                  </a:lnTo>
                  <a:lnTo>
                    <a:pt x="547631" y="103547"/>
                  </a:lnTo>
                  <a:lnTo>
                    <a:pt x="515350" y="106294"/>
                  </a:lnTo>
                  <a:lnTo>
                    <a:pt x="483069" y="110138"/>
                  </a:lnTo>
                  <a:lnTo>
                    <a:pt x="451336" y="113435"/>
                  </a:lnTo>
                  <a:lnTo>
                    <a:pt x="387322" y="121674"/>
                  </a:lnTo>
                  <a:lnTo>
                    <a:pt x="323308" y="131014"/>
                  </a:lnTo>
                  <a:lnTo>
                    <a:pt x="259292" y="140902"/>
                  </a:lnTo>
                  <a:lnTo>
                    <a:pt x="195825" y="151890"/>
                  </a:lnTo>
                  <a:lnTo>
                    <a:pt x="132904" y="162876"/>
                  </a:lnTo>
                  <a:lnTo>
                    <a:pt x="69438" y="174962"/>
                  </a:lnTo>
                  <a:lnTo>
                    <a:pt x="6519" y="187047"/>
                  </a:lnTo>
                  <a:lnTo>
                    <a:pt x="0" y="188470"/>
                  </a:lnTo>
                  <a:lnTo>
                    <a:pt x="0" y="131130"/>
                  </a:lnTo>
                  <a:lnTo>
                    <a:pt x="604654" y="3829"/>
                  </a:lnTo>
                  <a:lnTo>
                    <a:pt x="613973" y="2188"/>
                  </a:lnTo>
                  <a:lnTo>
                    <a:pt x="622743" y="1094"/>
                  </a:lnTo>
                  <a:lnTo>
                    <a:pt x="632611" y="547"/>
                  </a:lnTo>
                  <a:lnTo>
                    <a:pt x="64138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6" name="任意多边形 31"/>
            <p:cNvSpPr/>
            <p:nvPr/>
          </p:nvSpPr>
          <p:spPr>
            <a:xfrm>
              <a:off x="6136354" y="2885984"/>
              <a:ext cx="823246" cy="503329"/>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4943 h 503724"/>
                <a:gd name="connsiteX6" fmla="*/ 694002 w 823912"/>
                <a:gd name="connsiteY6" fmla="*/ 8239 h 503724"/>
                <a:gd name="connsiteX7" fmla="*/ 702224 w 823912"/>
                <a:gd name="connsiteY7" fmla="*/ 10435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4715 h 503724"/>
                <a:gd name="connsiteX12" fmla="*/ 741143 w 823912"/>
                <a:gd name="connsiteY12" fmla="*/ 30207 h 503724"/>
                <a:gd name="connsiteX13" fmla="*/ 748269 w 823912"/>
                <a:gd name="connsiteY13" fmla="*/ 34600 h 503724"/>
                <a:gd name="connsiteX14" fmla="*/ 755394 w 823912"/>
                <a:gd name="connsiteY14" fmla="*/ 40092 h 503724"/>
                <a:gd name="connsiteX15" fmla="*/ 761972 w 823912"/>
                <a:gd name="connsiteY15" fmla="*/ 45584 h 503724"/>
                <a:gd name="connsiteX16" fmla="*/ 768550 w 823912"/>
                <a:gd name="connsiteY16" fmla="*/ 51627 h 503724"/>
                <a:gd name="connsiteX17" fmla="*/ 775127 w 823912"/>
                <a:gd name="connsiteY17" fmla="*/ 57667 h 503724"/>
                <a:gd name="connsiteX18" fmla="*/ 780608 w 823912"/>
                <a:gd name="connsiteY18" fmla="*/ 64259 h 503724"/>
                <a:gd name="connsiteX19" fmla="*/ 786090 w 823912"/>
                <a:gd name="connsiteY19" fmla="*/ 71398 h 503724"/>
                <a:gd name="connsiteX20" fmla="*/ 791024 w 823912"/>
                <a:gd name="connsiteY20" fmla="*/ 78537 h 503724"/>
                <a:gd name="connsiteX21" fmla="*/ 796505 w 823912"/>
                <a:gd name="connsiteY21" fmla="*/ 85676 h 503724"/>
                <a:gd name="connsiteX22" fmla="*/ 800890 w 823912"/>
                <a:gd name="connsiteY22" fmla="*/ 93367 h 503724"/>
                <a:gd name="connsiteX23" fmla="*/ 804727 w 823912"/>
                <a:gd name="connsiteY23" fmla="*/ 101055 h 503724"/>
                <a:gd name="connsiteX24" fmla="*/ 808564 w 823912"/>
                <a:gd name="connsiteY24" fmla="*/ 109843 h 503724"/>
                <a:gd name="connsiteX25" fmla="*/ 811853 w 823912"/>
                <a:gd name="connsiteY25" fmla="*/ 118080 h 503724"/>
                <a:gd name="connsiteX26" fmla="*/ 815143 w 823912"/>
                <a:gd name="connsiteY26" fmla="*/ 126319 h 503724"/>
                <a:gd name="connsiteX27" fmla="*/ 817883 w 823912"/>
                <a:gd name="connsiteY27" fmla="*/ 135655 h 503724"/>
                <a:gd name="connsiteX28" fmla="*/ 820075 w 823912"/>
                <a:gd name="connsiteY28" fmla="*/ 144443 h 503724"/>
                <a:gd name="connsiteX29" fmla="*/ 821719 w 823912"/>
                <a:gd name="connsiteY29" fmla="*/ 153779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027 h 503724"/>
                <a:gd name="connsiteX34" fmla="*/ 822816 w 823912"/>
                <a:gd name="connsiteY34" fmla="*/ 199364 h 503724"/>
                <a:gd name="connsiteX35" fmla="*/ 821719 w 823912"/>
                <a:gd name="connsiteY35" fmla="*/ 207603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440 h 503724"/>
                <a:gd name="connsiteX41" fmla="*/ 806920 w 823912"/>
                <a:gd name="connsiteY41" fmla="*/ 258679 h 503724"/>
                <a:gd name="connsiteX42" fmla="*/ 803083 w 823912"/>
                <a:gd name="connsiteY42" fmla="*/ 266367 h 503724"/>
                <a:gd name="connsiteX43" fmla="*/ 798698 w 823912"/>
                <a:gd name="connsiteY43" fmla="*/ 274056 h 503724"/>
                <a:gd name="connsiteX44" fmla="*/ 794312 w 823912"/>
                <a:gd name="connsiteY44" fmla="*/ 281196 h 503724"/>
                <a:gd name="connsiteX45" fmla="*/ 788830 w 823912"/>
                <a:gd name="connsiteY45" fmla="*/ 288336 h 503724"/>
                <a:gd name="connsiteX46" fmla="*/ 783898 w 823912"/>
                <a:gd name="connsiteY46" fmla="*/ 295475 h 503724"/>
                <a:gd name="connsiteX47" fmla="*/ 778417 w 823912"/>
                <a:gd name="connsiteY47" fmla="*/ 302067 h 503724"/>
                <a:gd name="connsiteX48" fmla="*/ 772386 w 823912"/>
                <a:gd name="connsiteY48" fmla="*/ 308656 h 503724"/>
                <a:gd name="connsiteX49" fmla="*/ 766357 w 823912"/>
                <a:gd name="connsiteY49" fmla="*/ 315247 h 503724"/>
                <a:gd name="connsiteX50" fmla="*/ 759779 w 823912"/>
                <a:gd name="connsiteY50" fmla="*/ 320739 h 503724"/>
                <a:gd name="connsiteX51" fmla="*/ 753203 w 823912"/>
                <a:gd name="connsiteY51" fmla="*/ 326231 h 503724"/>
                <a:gd name="connsiteX52" fmla="*/ 745528 w 823912"/>
                <a:gd name="connsiteY52" fmla="*/ 331175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8 h 503724"/>
                <a:gd name="connsiteX57" fmla="*/ 706061 w 823912"/>
                <a:gd name="connsiteY57" fmla="*/ 352044 h 503724"/>
                <a:gd name="connsiteX58" fmla="*/ 697839 w 823912"/>
                <a:gd name="connsiteY58" fmla="*/ 355339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37853 h 503724"/>
                <a:gd name="connsiteX63" fmla="*/ 15818 w 823912"/>
                <a:gd name="connsiteY63" fmla="*/ 235153 h 503724"/>
                <a:gd name="connsiteX64" fmla="*/ 78739 w 823912"/>
                <a:gd name="connsiteY64" fmla="*/ 223235 h 503724"/>
                <a:gd name="connsiteX65" fmla="*/ 142206 w 823912"/>
                <a:gd name="connsiteY65" fmla="*/ 210234 h 503724"/>
                <a:gd name="connsiteX66" fmla="*/ 205674 w 823912"/>
                <a:gd name="connsiteY66" fmla="*/ 197774 h 503724"/>
                <a:gd name="connsiteX67" fmla="*/ 268046 w 823912"/>
                <a:gd name="connsiteY67" fmla="*/ 183690 h 503724"/>
                <a:gd name="connsiteX68" fmla="*/ 330967 w 823912"/>
                <a:gd name="connsiteY68" fmla="*/ 169063 h 503724"/>
                <a:gd name="connsiteX69" fmla="*/ 393341 w 823912"/>
                <a:gd name="connsiteY69" fmla="*/ 154437 h 503724"/>
                <a:gd name="connsiteX70" fmla="*/ 455712 w 823912"/>
                <a:gd name="connsiteY70" fmla="*/ 138185 h 503724"/>
                <a:gd name="connsiteX71" fmla="*/ 486900 w 823912"/>
                <a:gd name="connsiteY71" fmla="*/ 128975 h 503724"/>
                <a:gd name="connsiteX72" fmla="*/ 518086 w 823912"/>
                <a:gd name="connsiteY72" fmla="*/ 120308 h 503724"/>
                <a:gd name="connsiteX73" fmla="*/ 549272 w 823912"/>
                <a:gd name="connsiteY73" fmla="*/ 111641 h 503724"/>
                <a:gd name="connsiteX74" fmla="*/ 579912 w 823912"/>
                <a:gd name="connsiteY74" fmla="*/ 101347 h 503724"/>
                <a:gd name="connsiteX75" fmla="*/ 547631 w 823912"/>
                <a:gd name="connsiteY75" fmla="*/ 104056 h 503724"/>
                <a:gd name="connsiteX76" fmla="*/ 515350 w 823912"/>
                <a:gd name="connsiteY76" fmla="*/ 106765 h 503724"/>
                <a:gd name="connsiteX77" fmla="*/ 483069 w 823912"/>
                <a:gd name="connsiteY77" fmla="*/ 110015 h 503724"/>
                <a:gd name="connsiteX78" fmla="*/ 451336 w 823912"/>
                <a:gd name="connsiteY78" fmla="*/ 113806 h 503724"/>
                <a:gd name="connsiteX79" fmla="*/ 387322 w 823912"/>
                <a:gd name="connsiteY79" fmla="*/ 121391 h 503724"/>
                <a:gd name="connsiteX80" fmla="*/ 323308 w 823912"/>
                <a:gd name="connsiteY80" fmla="*/ 130600 h 503724"/>
                <a:gd name="connsiteX81" fmla="*/ 259292 w 823912"/>
                <a:gd name="connsiteY81" fmla="*/ 140352 h 503724"/>
                <a:gd name="connsiteX82" fmla="*/ 195825 w 823912"/>
                <a:gd name="connsiteY82" fmla="*/ 150644 h 503724"/>
                <a:gd name="connsiteX83" fmla="*/ 132904 w 823912"/>
                <a:gd name="connsiteY83" fmla="*/ 162020 h 503724"/>
                <a:gd name="connsiteX84" fmla="*/ 69438 w 823912"/>
                <a:gd name="connsiteY84" fmla="*/ 173938 h 503724"/>
                <a:gd name="connsiteX85" fmla="*/ 6519 w 823912"/>
                <a:gd name="connsiteY85" fmla="*/ 186399 h 503724"/>
                <a:gd name="connsiteX86" fmla="*/ 0 w 823912"/>
                <a:gd name="connsiteY86" fmla="*/ 187746 h 503724"/>
                <a:gd name="connsiteX87" fmla="*/ 0 w 823912"/>
                <a:gd name="connsiteY87" fmla="*/ 131439 h 503724"/>
                <a:gd name="connsiteX88" fmla="*/ 604654 w 823912"/>
                <a:gd name="connsiteY88" fmla="*/ 3844 h 503724"/>
                <a:gd name="connsiteX89" fmla="*/ 613973 w 823912"/>
                <a:gd name="connsiteY89" fmla="*/ 2196 h 503724"/>
                <a:gd name="connsiteX90" fmla="*/ 622743 w 823912"/>
                <a:gd name="connsiteY90" fmla="*/ 1099 h 503724"/>
                <a:gd name="connsiteX91" fmla="*/ 632611 w 823912"/>
                <a:gd name="connsiteY91" fmla="*/ 550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4943"/>
                  </a:lnTo>
                  <a:lnTo>
                    <a:pt x="694002" y="8239"/>
                  </a:lnTo>
                  <a:lnTo>
                    <a:pt x="702224" y="10435"/>
                  </a:lnTo>
                  <a:lnTo>
                    <a:pt x="710446" y="13731"/>
                  </a:lnTo>
                  <a:lnTo>
                    <a:pt x="718668" y="17027"/>
                  </a:lnTo>
                  <a:lnTo>
                    <a:pt x="726343" y="20871"/>
                  </a:lnTo>
                  <a:lnTo>
                    <a:pt x="734016" y="24715"/>
                  </a:lnTo>
                  <a:lnTo>
                    <a:pt x="741143" y="30207"/>
                  </a:lnTo>
                  <a:lnTo>
                    <a:pt x="748269" y="34600"/>
                  </a:lnTo>
                  <a:lnTo>
                    <a:pt x="755394" y="40092"/>
                  </a:lnTo>
                  <a:lnTo>
                    <a:pt x="761972" y="45584"/>
                  </a:lnTo>
                  <a:lnTo>
                    <a:pt x="768550" y="51627"/>
                  </a:lnTo>
                  <a:lnTo>
                    <a:pt x="775127" y="57667"/>
                  </a:lnTo>
                  <a:lnTo>
                    <a:pt x="780608" y="64259"/>
                  </a:lnTo>
                  <a:lnTo>
                    <a:pt x="786090" y="71398"/>
                  </a:lnTo>
                  <a:lnTo>
                    <a:pt x="791024" y="78537"/>
                  </a:lnTo>
                  <a:lnTo>
                    <a:pt x="796505" y="85676"/>
                  </a:lnTo>
                  <a:lnTo>
                    <a:pt x="800890" y="93367"/>
                  </a:lnTo>
                  <a:lnTo>
                    <a:pt x="804727" y="101055"/>
                  </a:lnTo>
                  <a:lnTo>
                    <a:pt x="808564" y="109843"/>
                  </a:lnTo>
                  <a:lnTo>
                    <a:pt x="811853" y="118080"/>
                  </a:lnTo>
                  <a:lnTo>
                    <a:pt x="815143" y="126319"/>
                  </a:lnTo>
                  <a:lnTo>
                    <a:pt x="817883" y="135655"/>
                  </a:lnTo>
                  <a:lnTo>
                    <a:pt x="820075" y="144443"/>
                  </a:lnTo>
                  <a:lnTo>
                    <a:pt x="821719" y="153779"/>
                  </a:lnTo>
                  <a:lnTo>
                    <a:pt x="822816" y="163116"/>
                  </a:lnTo>
                  <a:lnTo>
                    <a:pt x="823365" y="172452"/>
                  </a:lnTo>
                  <a:lnTo>
                    <a:pt x="823912" y="181240"/>
                  </a:lnTo>
                  <a:lnTo>
                    <a:pt x="823365" y="190027"/>
                  </a:lnTo>
                  <a:lnTo>
                    <a:pt x="822816" y="199364"/>
                  </a:lnTo>
                  <a:lnTo>
                    <a:pt x="821719" y="207603"/>
                  </a:lnTo>
                  <a:lnTo>
                    <a:pt x="820624" y="216939"/>
                  </a:lnTo>
                  <a:lnTo>
                    <a:pt x="818431" y="225176"/>
                  </a:lnTo>
                  <a:lnTo>
                    <a:pt x="816237" y="233964"/>
                  </a:lnTo>
                  <a:lnTo>
                    <a:pt x="812949" y="242203"/>
                  </a:lnTo>
                  <a:lnTo>
                    <a:pt x="810209" y="250440"/>
                  </a:lnTo>
                  <a:lnTo>
                    <a:pt x="806920" y="258679"/>
                  </a:lnTo>
                  <a:lnTo>
                    <a:pt x="803083" y="266367"/>
                  </a:lnTo>
                  <a:lnTo>
                    <a:pt x="798698" y="274056"/>
                  </a:lnTo>
                  <a:lnTo>
                    <a:pt x="794312" y="281196"/>
                  </a:lnTo>
                  <a:lnTo>
                    <a:pt x="788830" y="288336"/>
                  </a:lnTo>
                  <a:lnTo>
                    <a:pt x="783898" y="295475"/>
                  </a:lnTo>
                  <a:lnTo>
                    <a:pt x="778417" y="302067"/>
                  </a:lnTo>
                  <a:lnTo>
                    <a:pt x="772386" y="308656"/>
                  </a:lnTo>
                  <a:lnTo>
                    <a:pt x="766357" y="315247"/>
                  </a:lnTo>
                  <a:lnTo>
                    <a:pt x="759779" y="320739"/>
                  </a:lnTo>
                  <a:lnTo>
                    <a:pt x="753203" y="326231"/>
                  </a:lnTo>
                  <a:lnTo>
                    <a:pt x="745528" y="331175"/>
                  </a:lnTo>
                  <a:lnTo>
                    <a:pt x="738402" y="336667"/>
                  </a:lnTo>
                  <a:lnTo>
                    <a:pt x="730180" y="341060"/>
                  </a:lnTo>
                  <a:lnTo>
                    <a:pt x="722505" y="344904"/>
                  </a:lnTo>
                  <a:lnTo>
                    <a:pt x="714832" y="348748"/>
                  </a:lnTo>
                  <a:lnTo>
                    <a:pt x="706061" y="352044"/>
                  </a:lnTo>
                  <a:lnTo>
                    <a:pt x="697839" y="355339"/>
                  </a:lnTo>
                  <a:lnTo>
                    <a:pt x="688520" y="358085"/>
                  </a:lnTo>
                  <a:lnTo>
                    <a:pt x="679750" y="360283"/>
                  </a:lnTo>
                  <a:lnTo>
                    <a:pt x="0" y="503724"/>
                  </a:lnTo>
                  <a:lnTo>
                    <a:pt x="0" y="237853"/>
                  </a:lnTo>
                  <a:lnTo>
                    <a:pt x="15818" y="235153"/>
                  </a:lnTo>
                  <a:lnTo>
                    <a:pt x="78739" y="223235"/>
                  </a:lnTo>
                  <a:lnTo>
                    <a:pt x="142206" y="210234"/>
                  </a:lnTo>
                  <a:lnTo>
                    <a:pt x="205674" y="197774"/>
                  </a:lnTo>
                  <a:lnTo>
                    <a:pt x="268046" y="183690"/>
                  </a:lnTo>
                  <a:lnTo>
                    <a:pt x="330967" y="169063"/>
                  </a:lnTo>
                  <a:lnTo>
                    <a:pt x="393341" y="154437"/>
                  </a:lnTo>
                  <a:lnTo>
                    <a:pt x="455712" y="138185"/>
                  </a:lnTo>
                  <a:lnTo>
                    <a:pt x="486900" y="128975"/>
                  </a:lnTo>
                  <a:lnTo>
                    <a:pt x="518086" y="120308"/>
                  </a:lnTo>
                  <a:lnTo>
                    <a:pt x="549272" y="111641"/>
                  </a:lnTo>
                  <a:lnTo>
                    <a:pt x="579912" y="101347"/>
                  </a:lnTo>
                  <a:lnTo>
                    <a:pt x="547631" y="104056"/>
                  </a:lnTo>
                  <a:lnTo>
                    <a:pt x="515350" y="106765"/>
                  </a:lnTo>
                  <a:lnTo>
                    <a:pt x="483069" y="110015"/>
                  </a:lnTo>
                  <a:lnTo>
                    <a:pt x="451336" y="113806"/>
                  </a:lnTo>
                  <a:lnTo>
                    <a:pt x="387322" y="121391"/>
                  </a:lnTo>
                  <a:lnTo>
                    <a:pt x="323308" y="130600"/>
                  </a:lnTo>
                  <a:lnTo>
                    <a:pt x="259292" y="140352"/>
                  </a:lnTo>
                  <a:lnTo>
                    <a:pt x="195825" y="150644"/>
                  </a:lnTo>
                  <a:lnTo>
                    <a:pt x="132904" y="162020"/>
                  </a:lnTo>
                  <a:lnTo>
                    <a:pt x="69438" y="173938"/>
                  </a:lnTo>
                  <a:lnTo>
                    <a:pt x="6519" y="186399"/>
                  </a:lnTo>
                  <a:lnTo>
                    <a:pt x="0" y="187746"/>
                  </a:lnTo>
                  <a:lnTo>
                    <a:pt x="0" y="131439"/>
                  </a:lnTo>
                  <a:lnTo>
                    <a:pt x="604654" y="3844"/>
                  </a:lnTo>
                  <a:lnTo>
                    <a:pt x="613973" y="2196"/>
                  </a:lnTo>
                  <a:lnTo>
                    <a:pt x="622743" y="1099"/>
                  </a:lnTo>
                  <a:lnTo>
                    <a:pt x="632611" y="550"/>
                  </a:lnTo>
                  <a:lnTo>
                    <a:pt x="64138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7" name="任意多边形 1"/>
            <p:cNvSpPr/>
            <p:nvPr/>
          </p:nvSpPr>
          <p:spPr>
            <a:xfrm>
              <a:off x="6134238" y="3389313"/>
              <a:ext cx="2116" cy="0"/>
            </a:xfrm>
            <a:custGeom>
              <a:avLst/>
              <a:gdLst>
                <a:gd name="connsiteX0" fmla="*/ 1450 w 1450"/>
                <a:gd name="connsiteY0" fmla="*/ 0 h 306"/>
                <a:gd name="connsiteX1" fmla="*/ 1450 w 1450"/>
                <a:gd name="connsiteY1" fmla="*/ 306 h 306"/>
                <a:gd name="connsiteX2" fmla="*/ 0 w 1450"/>
                <a:gd name="connsiteY2" fmla="*/ 306 h 306"/>
                <a:gd name="connsiteX3" fmla="*/ 1450 w 1450"/>
                <a:gd name="connsiteY3" fmla="*/ 0 h 306"/>
              </a:gdLst>
              <a:ahLst/>
              <a:cxnLst>
                <a:cxn ang="0">
                  <a:pos x="connsiteX0" y="connsiteY0"/>
                </a:cxn>
                <a:cxn ang="0">
                  <a:pos x="connsiteX1" y="connsiteY1"/>
                </a:cxn>
                <a:cxn ang="0">
                  <a:pos x="connsiteX2" y="connsiteY2"/>
                </a:cxn>
                <a:cxn ang="0">
                  <a:pos x="connsiteX3" y="connsiteY3"/>
                </a:cxn>
              </a:cxnLst>
              <a:rect l="l" t="t" r="r" b="b"/>
              <a:pathLst>
                <a:path w="1450" h="306">
                  <a:moveTo>
                    <a:pt x="1450" y="0"/>
                  </a:moveTo>
                  <a:lnTo>
                    <a:pt x="1450" y="306"/>
                  </a:lnTo>
                  <a:lnTo>
                    <a:pt x="0" y="306"/>
                  </a:lnTo>
                  <a:lnTo>
                    <a:pt x="145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8" name="组合 65"/>
          <p:cNvGrpSpPr>
            <a:grpSpLocks/>
          </p:cNvGrpSpPr>
          <p:nvPr/>
        </p:nvGrpSpPr>
        <p:grpSpPr bwMode="auto">
          <a:xfrm>
            <a:off x="6040438" y="3709988"/>
            <a:ext cx="479425" cy="1425575"/>
            <a:chOff x="6135688" y="3468688"/>
            <a:chExt cx="640228" cy="1899316"/>
          </a:xfrm>
        </p:grpSpPr>
        <p:sp>
          <p:nvSpPr>
            <p:cNvPr id="29" name="任意多边形 21"/>
            <p:cNvSpPr/>
            <p:nvPr/>
          </p:nvSpPr>
          <p:spPr>
            <a:xfrm>
              <a:off x="6307404" y="3468688"/>
              <a:ext cx="385833" cy="361673"/>
            </a:xfrm>
            <a:custGeom>
              <a:avLst/>
              <a:gdLst>
                <a:gd name="connsiteX0" fmla="*/ 26016 w 386565"/>
                <a:gd name="connsiteY0" fmla="*/ 0 h 361595"/>
                <a:gd name="connsiteX1" fmla="*/ 316895 w 386565"/>
                <a:gd name="connsiteY1" fmla="*/ 0 h 361595"/>
                <a:gd name="connsiteX2" fmla="*/ 385472 w 386565"/>
                <a:gd name="connsiteY2" fmla="*/ 302430 h 361595"/>
                <a:gd name="connsiteX3" fmla="*/ 386565 w 386565"/>
                <a:gd name="connsiteY3" fmla="*/ 307908 h 361595"/>
                <a:gd name="connsiteX4" fmla="*/ 386565 w 386565"/>
                <a:gd name="connsiteY4" fmla="*/ 313386 h 361595"/>
                <a:gd name="connsiteX5" fmla="*/ 386018 w 386565"/>
                <a:gd name="connsiteY5" fmla="*/ 319411 h 361595"/>
                <a:gd name="connsiteX6" fmla="*/ 385472 w 386565"/>
                <a:gd name="connsiteY6" fmla="*/ 324343 h 361595"/>
                <a:gd name="connsiteX7" fmla="*/ 383831 w 386565"/>
                <a:gd name="connsiteY7" fmla="*/ 329272 h 361595"/>
                <a:gd name="connsiteX8" fmla="*/ 381645 w 386565"/>
                <a:gd name="connsiteY8" fmla="*/ 334203 h 361595"/>
                <a:gd name="connsiteX9" fmla="*/ 379457 w 386565"/>
                <a:gd name="connsiteY9" fmla="*/ 339133 h 361595"/>
                <a:gd name="connsiteX10" fmla="*/ 375630 w 386565"/>
                <a:gd name="connsiteY10" fmla="*/ 342969 h 361595"/>
                <a:gd name="connsiteX11" fmla="*/ 372349 w 386565"/>
                <a:gd name="connsiteY11" fmla="*/ 346803 h 361595"/>
                <a:gd name="connsiteX12" fmla="*/ 368522 w 386565"/>
                <a:gd name="connsiteY12" fmla="*/ 350638 h 361595"/>
                <a:gd name="connsiteX13" fmla="*/ 364695 w 386565"/>
                <a:gd name="connsiteY13" fmla="*/ 353376 h 361595"/>
                <a:gd name="connsiteX14" fmla="*/ 359773 w 386565"/>
                <a:gd name="connsiteY14" fmla="*/ 356116 h 361595"/>
                <a:gd name="connsiteX15" fmla="*/ 354852 w 386565"/>
                <a:gd name="connsiteY15" fmla="*/ 358308 h 361595"/>
                <a:gd name="connsiteX16" fmla="*/ 349385 w 386565"/>
                <a:gd name="connsiteY16" fmla="*/ 359950 h 361595"/>
                <a:gd name="connsiteX17" fmla="*/ 343917 w 386565"/>
                <a:gd name="connsiteY17" fmla="*/ 361046 h 361595"/>
                <a:gd name="connsiteX18" fmla="*/ 338450 w 386565"/>
                <a:gd name="connsiteY18" fmla="*/ 361595 h 361595"/>
                <a:gd name="connsiteX19" fmla="*/ 129037 w 386565"/>
                <a:gd name="connsiteY19" fmla="*/ 361595 h 361595"/>
                <a:gd name="connsiteX20" fmla="*/ 122476 w 386565"/>
                <a:gd name="connsiteY20" fmla="*/ 361046 h 361595"/>
                <a:gd name="connsiteX21" fmla="*/ 116461 w 386565"/>
                <a:gd name="connsiteY21" fmla="*/ 360499 h 361595"/>
                <a:gd name="connsiteX22" fmla="*/ 109900 w 386565"/>
                <a:gd name="connsiteY22" fmla="*/ 358308 h 361595"/>
                <a:gd name="connsiteX23" fmla="*/ 103885 w 386565"/>
                <a:gd name="connsiteY23" fmla="*/ 356663 h 361595"/>
                <a:gd name="connsiteX24" fmla="*/ 97872 w 386565"/>
                <a:gd name="connsiteY24" fmla="*/ 354472 h 361595"/>
                <a:gd name="connsiteX25" fmla="*/ 91857 w 386565"/>
                <a:gd name="connsiteY25" fmla="*/ 351734 h 361595"/>
                <a:gd name="connsiteX26" fmla="*/ 86937 w 386565"/>
                <a:gd name="connsiteY26" fmla="*/ 348447 h 361595"/>
                <a:gd name="connsiteX27" fmla="*/ 82015 w 386565"/>
                <a:gd name="connsiteY27" fmla="*/ 344611 h 361595"/>
                <a:gd name="connsiteX28" fmla="*/ 77642 w 386565"/>
                <a:gd name="connsiteY28" fmla="*/ 340777 h 361595"/>
                <a:gd name="connsiteX29" fmla="*/ 72720 w 386565"/>
                <a:gd name="connsiteY29" fmla="*/ 335846 h 361595"/>
                <a:gd name="connsiteX30" fmla="*/ 68893 w 386565"/>
                <a:gd name="connsiteY30" fmla="*/ 330916 h 361595"/>
                <a:gd name="connsiteX31" fmla="*/ 65066 w 386565"/>
                <a:gd name="connsiteY31" fmla="*/ 325985 h 361595"/>
                <a:gd name="connsiteX32" fmla="*/ 62332 w 386565"/>
                <a:gd name="connsiteY32" fmla="*/ 320507 h 361595"/>
                <a:gd name="connsiteX33" fmla="*/ 59599 w 386565"/>
                <a:gd name="connsiteY33" fmla="*/ 314482 h 361595"/>
                <a:gd name="connsiteX34" fmla="*/ 57411 w 386565"/>
                <a:gd name="connsiteY34" fmla="*/ 308455 h 361595"/>
                <a:gd name="connsiteX35" fmla="*/ 55770 w 386565"/>
                <a:gd name="connsiteY35" fmla="*/ 302430 h 361595"/>
                <a:gd name="connsiteX36" fmla="*/ 1094 w 386565"/>
                <a:gd name="connsiteY36" fmla="*/ 62480 h 361595"/>
                <a:gd name="connsiteX37" fmla="*/ 548 w 386565"/>
                <a:gd name="connsiteY37" fmla="*/ 56455 h 361595"/>
                <a:gd name="connsiteX38" fmla="*/ 0 w 386565"/>
                <a:gd name="connsiteY38" fmla="*/ 49881 h 361595"/>
                <a:gd name="connsiteX39" fmla="*/ 0 w 386565"/>
                <a:gd name="connsiteY39" fmla="*/ 44403 h 361595"/>
                <a:gd name="connsiteX40" fmla="*/ 1094 w 386565"/>
                <a:gd name="connsiteY40" fmla="*/ 38376 h 361595"/>
                <a:gd name="connsiteX41" fmla="*/ 2187 w 386565"/>
                <a:gd name="connsiteY41" fmla="*/ 32351 h 361595"/>
                <a:gd name="connsiteX42" fmla="*/ 3827 w 386565"/>
                <a:gd name="connsiteY42" fmla="*/ 26873 h 361595"/>
                <a:gd name="connsiteX43" fmla="*/ 6015 w 386565"/>
                <a:gd name="connsiteY43" fmla="*/ 21941 h 361595"/>
                <a:gd name="connsiteX44" fmla="*/ 9295 w 386565"/>
                <a:gd name="connsiteY44" fmla="*/ 17012 h 361595"/>
                <a:gd name="connsiteX45" fmla="*/ 12029 w 386565"/>
                <a:gd name="connsiteY45" fmla="*/ 12080 h 361595"/>
                <a:gd name="connsiteX46" fmla="*/ 16403 w 386565"/>
                <a:gd name="connsiteY46" fmla="*/ 7698 h 361595"/>
                <a:gd name="connsiteX47" fmla="*/ 20778 w 386565"/>
                <a:gd name="connsiteY47" fmla="*/ 3864 h 361595"/>
                <a:gd name="connsiteX48" fmla="*/ 25152 w 386565"/>
                <a:gd name="connsiteY48" fmla="*/ 577 h 361595"/>
                <a:gd name="connsiteX49" fmla="*/ 26016 w 386565"/>
                <a:gd name="connsiteY49" fmla="*/ 0 h 36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6565" h="361595">
                  <a:moveTo>
                    <a:pt x="26016" y="0"/>
                  </a:moveTo>
                  <a:lnTo>
                    <a:pt x="316895" y="0"/>
                  </a:lnTo>
                  <a:lnTo>
                    <a:pt x="385472" y="302430"/>
                  </a:lnTo>
                  <a:lnTo>
                    <a:pt x="386565" y="307908"/>
                  </a:lnTo>
                  <a:lnTo>
                    <a:pt x="386565" y="313386"/>
                  </a:lnTo>
                  <a:lnTo>
                    <a:pt x="386018" y="319411"/>
                  </a:lnTo>
                  <a:lnTo>
                    <a:pt x="385472" y="324343"/>
                  </a:lnTo>
                  <a:lnTo>
                    <a:pt x="383831" y="329272"/>
                  </a:lnTo>
                  <a:lnTo>
                    <a:pt x="381645" y="334203"/>
                  </a:lnTo>
                  <a:lnTo>
                    <a:pt x="379457" y="339133"/>
                  </a:lnTo>
                  <a:lnTo>
                    <a:pt x="375630" y="342969"/>
                  </a:lnTo>
                  <a:lnTo>
                    <a:pt x="372349" y="346803"/>
                  </a:lnTo>
                  <a:lnTo>
                    <a:pt x="368522" y="350638"/>
                  </a:lnTo>
                  <a:lnTo>
                    <a:pt x="364695" y="353376"/>
                  </a:lnTo>
                  <a:lnTo>
                    <a:pt x="359773" y="356116"/>
                  </a:lnTo>
                  <a:lnTo>
                    <a:pt x="354852" y="358308"/>
                  </a:lnTo>
                  <a:lnTo>
                    <a:pt x="349385" y="359950"/>
                  </a:lnTo>
                  <a:lnTo>
                    <a:pt x="343917" y="361046"/>
                  </a:lnTo>
                  <a:lnTo>
                    <a:pt x="338450" y="361595"/>
                  </a:lnTo>
                  <a:lnTo>
                    <a:pt x="129037" y="361595"/>
                  </a:lnTo>
                  <a:lnTo>
                    <a:pt x="122476" y="361046"/>
                  </a:lnTo>
                  <a:lnTo>
                    <a:pt x="116461" y="360499"/>
                  </a:lnTo>
                  <a:lnTo>
                    <a:pt x="109900" y="358308"/>
                  </a:lnTo>
                  <a:lnTo>
                    <a:pt x="103885" y="356663"/>
                  </a:lnTo>
                  <a:lnTo>
                    <a:pt x="97872" y="354472"/>
                  </a:lnTo>
                  <a:lnTo>
                    <a:pt x="91857" y="351734"/>
                  </a:lnTo>
                  <a:lnTo>
                    <a:pt x="86937" y="348447"/>
                  </a:lnTo>
                  <a:lnTo>
                    <a:pt x="82015" y="344611"/>
                  </a:lnTo>
                  <a:lnTo>
                    <a:pt x="77642" y="340777"/>
                  </a:lnTo>
                  <a:lnTo>
                    <a:pt x="72720" y="335846"/>
                  </a:lnTo>
                  <a:lnTo>
                    <a:pt x="68893" y="330916"/>
                  </a:lnTo>
                  <a:lnTo>
                    <a:pt x="65066" y="325985"/>
                  </a:lnTo>
                  <a:lnTo>
                    <a:pt x="62332" y="320507"/>
                  </a:lnTo>
                  <a:lnTo>
                    <a:pt x="59599" y="314482"/>
                  </a:lnTo>
                  <a:lnTo>
                    <a:pt x="57411" y="308455"/>
                  </a:lnTo>
                  <a:lnTo>
                    <a:pt x="55770" y="302430"/>
                  </a:lnTo>
                  <a:lnTo>
                    <a:pt x="1094" y="62480"/>
                  </a:lnTo>
                  <a:lnTo>
                    <a:pt x="548" y="56455"/>
                  </a:lnTo>
                  <a:lnTo>
                    <a:pt x="0" y="49881"/>
                  </a:lnTo>
                  <a:lnTo>
                    <a:pt x="0" y="44403"/>
                  </a:lnTo>
                  <a:lnTo>
                    <a:pt x="1094" y="38376"/>
                  </a:lnTo>
                  <a:lnTo>
                    <a:pt x="2187" y="32351"/>
                  </a:lnTo>
                  <a:lnTo>
                    <a:pt x="3827" y="26873"/>
                  </a:lnTo>
                  <a:lnTo>
                    <a:pt x="6015" y="21941"/>
                  </a:lnTo>
                  <a:lnTo>
                    <a:pt x="9295" y="17012"/>
                  </a:lnTo>
                  <a:lnTo>
                    <a:pt x="12029" y="12080"/>
                  </a:lnTo>
                  <a:lnTo>
                    <a:pt x="16403" y="7698"/>
                  </a:lnTo>
                  <a:lnTo>
                    <a:pt x="20778" y="3864"/>
                  </a:lnTo>
                  <a:lnTo>
                    <a:pt x="25152" y="577"/>
                  </a:lnTo>
                  <a:lnTo>
                    <a:pt x="26016"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0" name="任意多边形 18"/>
            <p:cNvSpPr/>
            <p:nvPr/>
          </p:nvSpPr>
          <p:spPr>
            <a:xfrm>
              <a:off x="6135688" y="3912849"/>
              <a:ext cx="640228" cy="596444"/>
            </a:xfrm>
            <a:custGeom>
              <a:avLst/>
              <a:gdLst>
                <a:gd name="connsiteX0" fmla="*/ 0 w 640227"/>
                <a:gd name="connsiteY0" fmla="*/ 0 h 597129"/>
                <a:gd name="connsiteX1" fmla="*/ 639130 w 640227"/>
                <a:gd name="connsiteY1" fmla="*/ 0 h 597129"/>
                <a:gd name="connsiteX2" fmla="*/ 640227 w 640227"/>
                <a:gd name="connsiteY2" fmla="*/ 63316 h 597129"/>
                <a:gd name="connsiteX3" fmla="*/ 640227 w 640227"/>
                <a:gd name="connsiteY3" fmla="*/ 130451 h 597129"/>
                <a:gd name="connsiteX4" fmla="*/ 640227 w 640227"/>
                <a:gd name="connsiteY4" fmla="*/ 147373 h 597129"/>
                <a:gd name="connsiteX5" fmla="*/ 639678 w 640227"/>
                <a:gd name="connsiteY5" fmla="*/ 164292 h 597129"/>
                <a:gd name="connsiteX6" fmla="*/ 638581 w 640227"/>
                <a:gd name="connsiteY6" fmla="*/ 181214 h 597129"/>
                <a:gd name="connsiteX7" fmla="*/ 637484 w 640227"/>
                <a:gd name="connsiteY7" fmla="*/ 197588 h 597129"/>
                <a:gd name="connsiteX8" fmla="*/ 635289 w 640227"/>
                <a:gd name="connsiteY8" fmla="*/ 213962 h 597129"/>
                <a:gd name="connsiteX9" fmla="*/ 633096 w 640227"/>
                <a:gd name="connsiteY9" fmla="*/ 230337 h 597129"/>
                <a:gd name="connsiteX10" fmla="*/ 630901 w 640227"/>
                <a:gd name="connsiteY10" fmla="*/ 246713 h 597129"/>
                <a:gd name="connsiteX11" fmla="*/ 627611 w 640227"/>
                <a:gd name="connsiteY11" fmla="*/ 262540 h 597129"/>
                <a:gd name="connsiteX12" fmla="*/ 624319 w 640227"/>
                <a:gd name="connsiteY12" fmla="*/ 278916 h 597129"/>
                <a:gd name="connsiteX13" fmla="*/ 620479 w 640227"/>
                <a:gd name="connsiteY13" fmla="*/ 294198 h 597129"/>
                <a:gd name="connsiteX14" fmla="*/ 616640 w 640227"/>
                <a:gd name="connsiteY14" fmla="*/ 310028 h 597129"/>
                <a:gd name="connsiteX15" fmla="*/ 612251 w 640227"/>
                <a:gd name="connsiteY15" fmla="*/ 325857 h 597129"/>
                <a:gd name="connsiteX16" fmla="*/ 607314 w 640227"/>
                <a:gd name="connsiteY16" fmla="*/ 341139 h 597129"/>
                <a:gd name="connsiteX17" fmla="*/ 602378 w 640227"/>
                <a:gd name="connsiteY17" fmla="*/ 355876 h 597129"/>
                <a:gd name="connsiteX18" fmla="*/ 596891 w 640227"/>
                <a:gd name="connsiteY18" fmla="*/ 371160 h 597129"/>
                <a:gd name="connsiteX19" fmla="*/ 591407 w 640227"/>
                <a:gd name="connsiteY19" fmla="*/ 385897 h 597129"/>
                <a:gd name="connsiteX20" fmla="*/ 584825 w 640227"/>
                <a:gd name="connsiteY20" fmla="*/ 400634 h 597129"/>
                <a:gd name="connsiteX21" fmla="*/ 578791 w 640227"/>
                <a:gd name="connsiteY21" fmla="*/ 414825 h 597129"/>
                <a:gd name="connsiteX22" fmla="*/ 571659 w 640227"/>
                <a:gd name="connsiteY22" fmla="*/ 429562 h 597129"/>
                <a:gd name="connsiteX23" fmla="*/ 564528 w 640227"/>
                <a:gd name="connsiteY23" fmla="*/ 443754 h 597129"/>
                <a:gd name="connsiteX24" fmla="*/ 557397 w 640227"/>
                <a:gd name="connsiteY24" fmla="*/ 457399 h 597129"/>
                <a:gd name="connsiteX25" fmla="*/ 549717 w 640227"/>
                <a:gd name="connsiteY25" fmla="*/ 471045 h 597129"/>
                <a:gd name="connsiteX26" fmla="*/ 541490 w 640227"/>
                <a:gd name="connsiteY26" fmla="*/ 485237 h 597129"/>
                <a:gd name="connsiteX27" fmla="*/ 533262 w 640227"/>
                <a:gd name="connsiteY27" fmla="*/ 497791 h 597129"/>
                <a:gd name="connsiteX28" fmla="*/ 524484 w 640227"/>
                <a:gd name="connsiteY28" fmla="*/ 511436 h 597129"/>
                <a:gd name="connsiteX29" fmla="*/ 515708 w 640227"/>
                <a:gd name="connsiteY29" fmla="*/ 524535 h 597129"/>
                <a:gd name="connsiteX30" fmla="*/ 505835 w 640227"/>
                <a:gd name="connsiteY30" fmla="*/ 537090 h 597129"/>
                <a:gd name="connsiteX31" fmla="*/ 497058 w 640227"/>
                <a:gd name="connsiteY31" fmla="*/ 549644 h 597129"/>
                <a:gd name="connsiteX32" fmla="*/ 486636 w 640227"/>
                <a:gd name="connsiteY32" fmla="*/ 562198 h 597129"/>
                <a:gd name="connsiteX33" fmla="*/ 476762 w 640227"/>
                <a:gd name="connsiteY33" fmla="*/ 573660 h 597129"/>
                <a:gd name="connsiteX34" fmla="*/ 466340 w 640227"/>
                <a:gd name="connsiteY34" fmla="*/ 585667 h 597129"/>
                <a:gd name="connsiteX35" fmla="*/ 455918 w 640227"/>
                <a:gd name="connsiteY35" fmla="*/ 597129 h 597129"/>
                <a:gd name="connsiteX36" fmla="*/ 0 w 640227"/>
                <a:gd name="connsiteY36" fmla="*/ 597129 h 597129"/>
                <a:gd name="connsiteX37" fmla="*/ 0 w 640227"/>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227" h="597129">
                  <a:moveTo>
                    <a:pt x="0" y="0"/>
                  </a:moveTo>
                  <a:lnTo>
                    <a:pt x="639130" y="0"/>
                  </a:lnTo>
                  <a:lnTo>
                    <a:pt x="640227" y="63316"/>
                  </a:lnTo>
                  <a:lnTo>
                    <a:pt x="640227" y="130451"/>
                  </a:lnTo>
                  <a:lnTo>
                    <a:pt x="640227" y="147373"/>
                  </a:lnTo>
                  <a:lnTo>
                    <a:pt x="639678" y="164292"/>
                  </a:lnTo>
                  <a:lnTo>
                    <a:pt x="638581" y="181214"/>
                  </a:lnTo>
                  <a:lnTo>
                    <a:pt x="637484" y="197588"/>
                  </a:lnTo>
                  <a:lnTo>
                    <a:pt x="635289" y="213962"/>
                  </a:lnTo>
                  <a:lnTo>
                    <a:pt x="633096" y="230337"/>
                  </a:lnTo>
                  <a:lnTo>
                    <a:pt x="630901" y="246713"/>
                  </a:lnTo>
                  <a:lnTo>
                    <a:pt x="627611" y="262540"/>
                  </a:lnTo>
                  <a:lnTo>
                    <a:pt x="624319" y="278916"/>
                  </a:lnTo>
                  <a:lnTo>
                    <a:pt x="620479" y="294198"/>
                  </a:lnTo>
                  <a:lnTo>
                    <a:pt x="616640" y="310028"/>
                  </a:lnTo>
                  <a:lnTo>
                    <a:pt x="612251" y="325857"/>
                  </a:lnTo>
                  <a:lnTo>
                    <a:pt x="607314" y="341139"/>
                  </a:lnTo>
                  <a:lnTo>
                    <a:pt x="602378" y="355876"/>
                  </a:lnTo>
                  <a:lnTo>
                    <a:pt x="596891" y="371160"/>
                  </a:lnTo>
                  <a:lnTo>
                    <a:pt x="591407" y="385897"/>
                  </a:lnTo>
                  <a:lnTo>
                    <a:pt x="584825" y="400634"/>
                  </a:lnTo>
                  <a:lnTo>
                    <a:pt x="578791" y="414825"/>
                  </a:lnTo>
                  <a:lnTo>
                    <a:pt x="571659" y="429562"/>
                  </a:lnTo>
                  <a:lnTo>
                    <a:pt x="564528" y="443754"/>
                  </a:lnTo>
                  <a:lnTo>
                    <a:pt x="557397" y="457399"/>
                  </a:lnTo>
                  <a:lnTo>
                    <a:pt x="549717" y="471045"/>
                  </a:lnTo>
                  <a:lnTo>
                    <a:pt x="541490" y="485237"/>
                  </a:lnTo>
                  <a:lnTo>
                    <a:pt x="533262" y="497791"/>
                  </a:lnTo>
                  <a:lnTo>
                    <a:pt x="524484" y="511436"/>
                  </a:lnTo>
                  <a:lnTo>
                    <a:pt x="515708" y="524535"/>
                  </a:lnTo>
                  <a:lnTo>
                    <a:pt x="505835" y="537090"/>
                  </a:lnTo>
                  <a:lnTo>
                    <a:pt x="497058" y="549644"/>
                  </a:lnTo>
                  <a:lnTo>
                    <a:pt x="486636" y="562198"/>
                  </a:lnTo>
                  <a:lnTo>
                    <a:pt x="476762" y="573660"/>
                  </a:lnTo>
                  <a:lnTo>
                    <a:pt x="466340" y="585667"/>
                  </a:lnTo>
                  <a:lnTo>
                    <a:pt x="455918" y="597129"/>
                  </a:lnTo>
                  <a:lnTo>
                    <a:pt x="0" y="597129"/>
                  </a:lnTo>
                  <a:lnTo>
                    <a:pt x="0"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任意多边形 15"/>
            <p:cNvSpPr/>
            <p:nvPr/>
          </p:nvSpPr>
          <p:spPr>
            <a:xfrm>
              <a:off x="6135688" y="4591780"/>
              <a:ext cx="451551" cy="192470"/>
            </a:xfrm>
            <a:custGeom>
              <a:avLst/>
              <a:gdLst>
                <a:gd name="connsiteX0" fmla="*/ 0 w 451056"/>
                <a:gd name="connsiteY0" fmla="*/ 0 h 191739"/>
                <a:gd name="connsiteX1" fmla="*/ 356145 w 451056"/>
                <a:gd name="connsiteY1" fmla="*/ 0 h 191739"/>
                <a:gd name="connsiteX2" fmla="*/ 366020 w 451056"/>
                <a:gd name="connsiteY2" fmla="*/ 546 h 191739"/>
                <a:gd name="connsiteX3" fmla="*/ 375345 w 451056"/>
                <a:gd name="connsiteY3" fmla="*/ 1634 h 191739"/>
                <a:gd name="connsiteX4" fmla="*/ 384124 w 451056"/>
                <a:gd name="connsiteY4" fmla="*/ 3814 h 191739"/>
                <a:gd name="connsiteX5" fmla="*/ 393451 w 451056"/>
                <a:gd name="connsiteY5" fmla="*/ 7627 h 191739"/>
                <a:gd name="connsiteX6" fmla="*/ 401131 w 451056"/>
                <a:gd name="connsiteY6" fmla="*/ 11440 h 191739"/>
                <a:gd name="connsiteX7" fmla="*/ 409360 w 451056"/>
                <a:gd name="connsiteY7" fmla="*/ 16342 h 191739"/>
                <a:gd name="connsiteX8" fmla="*/ 416492 w 451056"/>
                <a:gd name="connsiteY8" fmla="*/ 21789 h 191739"/>
                <a:gd name="connsiteX9" fmla="*/ 423076 w 451056"/>
                <a:gd name="connsiteY9" fmla="*/ 28325 h 191739"/>
                <a:gd name="connsiteX10" fmla="*/ 429661 w 451056"/>
                <a:gd name="connsiteY10" fmla="*/ 34863 h 191739"/>
                <a:gd name="connsiteX11" fmla="*/ 434598 w 451056"/>
                <a:gd name="connsiteY11" fmla="*/ 41944 h 191739"/>
                <a:gd name="connsiteX12" fmla="*/ 439536 w 451056"/>
                <a:gd name="connsiteY12" fmla="*/ 50114 h 191739"/>
                <a:gd name="connsiteX13" fmla="*/ 443375 w 451056"/>
                <a:gd name="connsiteY13" fmla="*/ 58285 h 191739"/>
                <a:gd name="connsiteX14" fmla="*/ 446668 w 451056"/>
                <a:gd name="connsiteY14" fmla="*/ 67546 h 191739"/>
                <a:gd name="connsiteX15" fmla="*/ 449410 w 451056"/>
                <a:gd name="connsiteY15" fmla="*/ 76261 h 191739"/>
                <a:gd name="connsiteX16" fmla="*/ 450507 w 451056"/>
                <a:gd name="connsiteY16" fmla="*/ 86065 h 191739"/>
                <a:gd name="connsiteX17" fmla="*/ 451056 w 451056"/>
                <a:gd name="connsiteY17" fmla="*/ 95871 h 191739"/>
                <a:gd name="connsiteX18" fmla="*/ 450507 w 451056"/>
                <a:gd name="connsiteY18" fmla="*/ 105675 h 191739"/>
                <a:gd name="connsiteX19" fmla="*/ 449410 w 451056"/>
                <a:gd name="connsiteY19" fmla="*/ 114935 h 191739"/>
                <a:gd name="connsiteX20" fmla="*/ 446668 w 451056"/>
                <a:gd name="connsiteY20" fmla="*/ 124195 h 191739"/>
                <a:gd name="connsiteX21" fmla="*/ 443375 w 451056"/>
                <a:gd name="connsiteY21" fmla="*/ 132911 h 191739"/>
                <a:gd name="connsiteX22" fmla="*/ 439536 w 451056"/>
                <a:gd name="connsiteY22" fmla="*/ 141082 h 191739"/>
                <a:gd name="connsiteX23" fmla="*/ 434598 w 451056"/>
                <a:gd name="connsiteY23" fmla="*/ 149252 h 191739"/>
                <a:gd name="connsiteX24" fmla="*/ 429661 w 451056"/>
                <a:gd name="connsiteY24" fmla="*/ 156879 h 191739"/>
                <a:gd name="connsiteX25" fmla="*/ 423076 w 451056"/>
                <a:gd name="connsiteY25" fmla="*/ 163414 h 191739"/>
                <a:gd name="connsiteX26" fmla="*/ 416492 w 451056"/>
                <a:gd name="connsiteY26" fmla="*/ 169950 h 191739"/>
                <a:gd name="connsiteX27" fmla="*/ 409360 w 451056"/>
                <a:gd name="connsiteY27" fmla="*/ 175398 h 191739"/>
                <a:gd name="connsiteX28" fmla="*/ 401131 w 451056"/>
                <a:gd name="connsiteY28" fmla="*/ 179756 h 191739"/>
                <a:gd name="connsiteX29" fmla="*/ 393451 w 451056"/>
                <a:gd name="connsiteY29" fmla="*/ 183569 h 191739"/>
                <a:gd name="connsiteX30" fmla="*/ 384124 w 451056"/>
                <a:gd name="connsiteY30" fmla="*/ 187382 h 191739"/>
                <a:gd name="connsiteX31" fmla="*/ 375345 w 451056"/>
                <a:gd name="connsiteY31" fmla="*/ 189560 h 191739"/>
                <a:gd name="connsiteX32" fmla="*/ 366020 w 451056"/>
                <a:gd name="connsiteY32" fmla="*/ 191196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6"/>
                  </a:lnTo>
                  <a:lnTo>
                    <a:pt x="375345" y="1634"/>
                  </a:lnTo>
                  <a:lnTo>
                    <a:pt x="384124" y="3814"/>
                  </a:lnTo>
                  <a:lnTo>
                    <a:pt x="393451" y="7627"/>
                  </a:lnTo>
                  <a:lnTo>
                    <a:pt x="401131" y="11440"/>
                  </a:lnTo>
                  <a:lnTo>
                    <a:pt x="409360" y="16342"/>
                  </a:lnTo>
                  <a:lnTo>
                    <a:pt x="416492" y="21789"/>
                  </a:lnTo>
                  <a:lnTo>
                    <a:pt x="423076" y="28325"/>
                  </a:lnTo>
                  <a:lnTo>
                    <a:pt x="429661" y="34863"/>
                  </a:lnTo>
                  <a:lnTo>
                    <a:pt x="434598" y="41944"/>
                  </a:lnTo>
                  <a:lnTo>
                    <a:pt x="439536" y="50114"/>
                  </a:lnTo>
                  <a:lnTo>
                    <a:pt x="443375" y="58285"/>
                  </a:lnTo>
                  <a:lnTo>
                    <a:pt x="446668" y="67546"/>
                  </a:lnTo>
                  <a:lnTo>
                    <a:pt x="449410" y="76261"/>
                  </a:lnTo>
                  <a:lnTo>
                    <a:pt x="450507" y="86065"/>
                  </a:lnTo>
                  <a:lnTo>
                    <a:pt x="451056" y="95871"/>
                  </a:lnTo>
                  <a:lnTo>
                    <a:pt x="450507" y="105675"/>
                  </a:lnTo>
                  <a:lnTo>
                    <a:pt x="449410" y="114935"/>
                  </a:lnTo>
                  <a:lnTo>
                    <a:pt x="446668" y="124195"/>
                  </a:lnTo>
                  <a:lnTo>
                    <a:pt x="443375" y="132911"/>
                  </a:lnTo>
                  <a:lnTo>
                    <a:pt x="439536" y="141082"/>
                  </a:lnTo>
                  <a:lnTo>
                    <a:pt x="434598" y="149252"/>
                  </a:lnTo>
                  <a:lnTo>
                    <a:pt x="429661" y="156879"/>
                  </a:lnTo>
                  <a:lnTo>
                    <a:pt x="423076" y="163414"/>
                  </a:lnTo>
                  <a:lnTo>
                    <a:pt x="416492" y="169950"/>
                  </a:lnTo>
                  <a:lnTo>
                    <a:pt x="409360" y="175398"/>
                  </a:lnTo>
                  <a:lnTo>
                    <a:pt x="401131" y="179756"/>
                  </a:lnTo>
                  <a:lnTo>
                    <a:pt x="393451" y="183569"/>
                  </a:lnTo>
                  <a:lnTo>
                    <a:pt x="384124" y="187382"/>
                  </a:lnTo>
                  <a:lnTo>
                    <a:pt x="375345" y="189560"/>
                  </a:lnTo>
                  <a:lnTo>
                    <a:pt x="366020" y="191196"/>
                  </a:lnTo>
                  <a:lnTo>
                    <a:pt x="356145" y="191739"/>
                  </a:lnTo>
                  <a:lnTo>
                    <a:pt x="0" y="191739"/>
                  </a:lnTo>
                  <a:lnTo>
                    <a:pt x="0"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2" name="任意多边形 10"/>
            <p:cNvSpPr/>
            <p:nvPr/>
          </p:nvSpPr>
          <p:spPr>
            <a:xfrm>
              <a:off x="6135688" y="4845586"/>
              <a:ext cx="451551" cy="192470"/>
            </a:xfrm>
            <a:custGeom>
              <a:avLst/>
              <a:gdLst>
                <a:gd name="connsiteX0" fmla="*/ 0 w 451056"/>
                <a:gd name="connsiteY0" fmla="*/ 0 h 191739"/>
                <a:gd name="connsiteX1" fmla="*/ 356145 w 451056"/>
                <a:gd name="connsiteY1" fmla="*/ 0 h 191739"/>
                <a:gd name="connsiteX2" fmla="*/ 366020 w 451056"/>
                <a:gd name="connsiteY2" fmla="*/ 547 h 191739"/>
                <a:gd name="connsiteX3" fmla="*/ 375345 w 451056"/>
                <a:gd name="connsiteY3" fmla="*/ 1639 h 191739"/>
                <a:gd name="connsiteX4" fmla="*/ 384124 w 451056"/>
                <a:gd name="connsiteY4" fmla="*/ 4371 h 191739"/>
                <a:gd name="connsiteX5" fmla="*/ 393451 w 451056"/>
                <a:gd name="connsiteY5" fmla="*/ 7102 h 191739"/>
                <a:gd name="connsiteX6" fmla="*/ 401131 w 451056"/>
                <a:gd name="connsiteY6" fmla="*/ 10925 h 191739"/>
                <a:gd name="connsiteX7" fmla="*/ 409360 w 451056"/>
                <a:gd name="connsiteY7" fmla="*/ 16388 h 191739"/>
                <a:gd name="connsiteX8" fmla="*/ 416492 w 451056"/>
                <a:gd name="connsiteY8" fmla="*/ 21851 h 191739"/>
                <a:gd name="connsiteX9" fmla="*/ 423076 w 451056"/>
                <a:gd name="connsiteY9" fmla="*/ 27861 h 191739"/>
                <a:gd name="connsiteX10" fmla="*/ 429661 w 451056"/>
                <a:gd name="connsiteY10" fmla="*/ 34961 h 191739"/>
                <a:gd name="connsiteX11" fmla="*/ 434598 w 451056"/>
                <a:gd name="connsiteY11" fmla="*/ 42063 h 191739"/>
                <a:gd name="connsiteX12" fmla="*/ 439536 w 451056"/>
                <a:gd name="connsiteY12" fmla="*/ 49710 h 191739"/>
                <a:gd name="connsiteX13" fmla="*/ 443375 w 451056"/>
                <a:gd name="connsiteY13" fmla="*/ 58451 h 191739"/>
                <a:gd name="connsiteX14" fmla="*/ 446668 w 451056"/>
                <a:gd name="connsiteY14" fmla="*/ 67190 h 191739"/>
                <a:gd name="connsiteX15" fmla="*/ 449410 w 451056"/>
                <a:gd name="connsiteY15" fmla="*/ 76478 h 191739"/>
                <a:gd name="connsiteX16" fmla="*/ 450507 w 451056"/>
                <a:gd name="connsiteY16" fmla="*/ 85764 h 191739"/>
                <a:gd name="connsiteX17" fmla="*/ 451056 w 451056"/>
                <a:gd name="connsiteY17" fmla="*/ 96143 h 191739"/>
                <a:gd name="connsiteX18" fmla="*/ 450507 w 451056"/>
                <a:gd name="connsiteY18" fmla="*/ 105429 h 191739"/>
                <a:gd name="connsiteX19" fmla="*/ 449410 w 451056"/>
                <a:gd name="connsiteY19" fmla="*/ 115262 h 191739"/>
                <a:gd name="connsiteX20" fmla="*/ 446668 w 451056"/>
                <a:gd name="connsiteY20" fmla="*/ 124549 h 191739"/>
                <a:gd name="connsiteX21" fmla="*/ 443375 w 451056"/>
                <a:gd name="connsiteY21" fmla="*/ 133290 h 191739"/>
                <a:gd name="connsiteX22" fmla="*/ 439536 w 451056"/>
                <a:gd name="connsiteY22" fmla="*/ 142029 h 191739"/>
                <a:gd name="connsiteX23" fmla="*/ 434598 w 451056"/>
                <a:gd name="connsiteY23" fmla="*/ 149676 h 191739"/>
                <a:gd name="connsiteX24" fmla="*/ 429661 w 451056"/>
                <a:gd name="connsiteY24" fmla="*/ 157325 h 191739"/>
                <a:gd name="connsiteX25" fmla="*/ 423076 w 451056"/>
                <a:gd name="connsiteY25" fmla="*/ 163880 h 191739"/>
                <a:gd name="connsiteX26" fmla="*/ 416492 w 451056"/>
                <a:gd name="connsiteY26" fmla="*/ 169888 h 191739"/>
                <a:gd name="connsiteX27" fmla="*/ 409360 w 451056"/>
                <a:gd name="connsiteY27" fmla="*/ 175898 h 191739"/>
                <a:gd name="connsiteX28" fmla="*/ 401131 w 451056"/>
                <a:gd name="connsiteY28" fmla="*/ 180268 h 191739"/>
                <a:gd name="connsiteX29" fmla="*/ 393451 w 451056"/>
                <a:gd name="connsiteY29" fmla="*/ 184639 h 191739"/>
                <a:gd name="connsiteX30" fmla="*/ 384124 w 451056"/>
                <a:gd name="connsiteY30" fmla="*/ 187368 h 191739"/>
                <a:gd name="connsiteX31" fmla="*/ 375345 w 451056"/>
                <a:gd name="connsiteY31" fmla="*/ 190100 h 191739"/>
                <a:gd name="connsiteX32" fmla="*/ 366020 w 451056"/>
                <a:gd name="connsiteY32" fmla="*/ 191194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7"/>
                  </a:lnTo>
                  <a:lnTo>
                    <a:pt x="375345" y="1639"/>
                  </a:lnTo>
                  <a:lnTo>
                    <a:pt x="384124" y="4371"/>
                  </a:lnTo>
                  <a:lnTo>
                    <a:pt x="393451" y="7102"/>
                  </a:lnTo>
                  <a:lnTo>
                    <a:pt x="401131" y="10925"/>
                  </a:lnTo>
                  <a:lnTo>
                    <a:pt x="409360" y="16388"/>
                  </a:lnTo>
                  <a:lnTo>
                    <a:pt x="416492" y="21851"/>
                  </a:lnTo>
                  <a:lnTo>
                    <a:pt x="423076" y="27861"/>
                  </a:lnTo>
                  <a:lnTo>
                    <a:pt x="429661" y="34961"/>
                  </a:lnTo>
                  <a:lnTo>
                    <a:pt x="434598" y="42063"/>
                  </a:lnTo>
                  <a:lnTo>
                    <a:pt x="439536" y="49710"/>
                  </a:lnTo>
                  <a:lnTo>
                    <a:pt x="443375" y="58451"/>
                  </a:lnTo>
                  <a:lnTo>
                    <a:pt x="446668" y="67190"/>
                  </a:lnTo>
                  <a:lnTo>
                    <a:pt x="449410" y="76478"/>
                  </a:lnTo>
                  <a:lnTo>
                    <a:pt x="450507" y="85764"/>
                  </a:lnTo>
                  <a:lnTo>
                    <a:pt x="451056" y="96143"/>
                  </a:lnTo>
                  <a:lnTo>
                    <a:pt x="450507" y="105429"/>
                  </a:lnTo>
                  <a:lnTo>
                    <a:pt x="449410" y="115262"/>
                  </a:lnTo>
                  <a:lnTo>
                    <a:pt x="446668" y="124549"/>
                  </a:lnTo>
                  <a:lnTo>
                    <a:pt x="443375" y="133290"/>
                  </a:lnTo>
                  <a:lnTo>
                    <a:pt x="439536" y="142029"/>
                  </a:lnTo>
                  <a:lnTo>
                    <a:pt x="434598" y="149676"/>
                  </a:lnTo>
                  <a:lnTo>
                    <a:pt x="429661" y="157325"/>
                  </a:lnTo>
                  <a:lnTo>
                    <a:pt x="423076" y="163880"/>
                  </a:lnTo>
                  <a:lnTo>
                    <a:pt x="416492" y="169888"/>
                  </a:lnTo>
                  <a:lnTo>
                    <a:pt x="409360" y="175898"/>
                  </a:lnTo>
                  <a:lnTo>
                    <a:pt x="401131" y="180268"/>
                  </a:lnTo>
                  <a:lnTo>
                    <a:pt x="393451" y="184639"/>
                  </a:lnTo>
                  <a:lnTo>
                    <a:pt x="384124" y="187368"/>
                  </a:lnTo>
                  <a:lnTo>
                    <a:pt x="375345" y="190100"/>
                  </a:lnTo>
                  <a:lnTo>
                    <a:pt x="366020" y="191194"/>
                  </a:lnTo>
                  <a:lnTo>
                    <a:pt x="356145" y="191739"/>
                  </a:lnTo>
                  <a:lnTo>
                    <a:pt x="0" y="191739"/>
                  </a:lnTo>
                  <a:lnTo>
                    <a:pt x="0"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任意多边形 7"/>
            <p:cNvSpPr/>
            <p:nvPr/>
          </p:nvSpPr>
          <p:spPr>
            <a:xfrm>
              <a:off x="6135688" y="5120542"/>
              <a:ext cx="301034" cy="247462"/>
            </a:xfrm>
            <a:custGeom>
              <a:avLst/>
              <a:gdLst>
                <a:gd name="connsiteX0" fmla="*/ 0 w 300270"/>
                <a:gd name="connsiteY0" fmla="*/ 0 h 247594"/>
                <a:gd name="connsiteX1" fmla="*/ 300270 w 300270"/>
                <a:gd name="connsiteY1" fmla="*/ 0 h 247594"/>
                <a:gd name="connsiteX2" fmla="*/ 300270 w 300270"/>
                <a:gd name="connsiteY2" fmla="*/ 13091 h 247594"/>
                <a:gd name="connsiteX3" fmla="*/ 298626 w 300270"/>
                <a:gd name="connsiteY3" fmla="*/ 26181 h 247594"/>
                <a:gd name="connsiteX4" fmla="*/ 296434 w 300270"/>
                <a:gd name="connsiteY4" fmla="*/ 38180 h 247594"/>
                <a:gd name="connsiteX5" fmla="*/ 293695 w 300270"/>
                <a:gd name="connsiteY5" fmla="*/ 50726 h 247594"/>
                <a:gd name="connsiteX6" fmla="*/ 289860 w 300270"/>
                <a:gd name="connsiteY6" fmla="*/ 62179 h 247594"/>
                <a:gd name="connsiteX7" fmla="*/ 285477 w 300270"/>
                <a:gd name="connsiteY7" fmla="*/ 74178 h 247594"/>
                <a:gd name="connsiteX8" fmla="*/ 279999 w 300270"/>
                <a:gd name="connsiteY8" fmla="*/ 86178 h 247594"/>
                <a:gd name="connsiteX9" fmla="*/ 273971 w 300270"/>
                <a:gd name="connsiteY9" fmla="*/ 97086 h 247594"/>
                <a:gd name="connsiteX10" fmla="*/ 267397 w 300270"/>
                <a:gd name="connsiteY10" fmla="*/ 108540 h 247594"/>
                <a:gd name="connsiteX11" fmla="*/ 259180 w 300270"/>
                <a:gd name="connsiteY11" fmla="*/ 118905 h 247594"/>
                <a:gd name="connsiteX12" fmla="*/ 251508 w 300270"/>
                <a:gd name="connsiteY12" fmla="*/ 129268 h 247594"/>
                <a:gd name="connsiteX13" fmla="*/ 242195 w 300270"/>
                <a:gd name="connsiteY13" fmla="*/ 139085 h 247594"/>
                <a:gd name="connsiteX14" fmla="*/ 232881 w 300270"/>
                <a:gd name="connsiteY14" fmla="*/ 149448 h 247594"/>
                <a:gd name="connsiteX15" fmla="*/ 222471 w 300270"/>
                <a:gd name="connsiteY15" fmla="*/ 158721 h 247594"/>
                <a:gd name="connsiteX16" fmla="*/ 212061 w 300270"/>
                <a:gd name="connsiteY16" fmla="*/ 167993 h 247594"/>
                <a:gd name="connsiteX17" fmla="*/ 200556 w 300270"/>
                <a:gd name="connsiteY17" fmla="*/ 176173 h 247594"/>
                <a:gd name="connsiteX18" fmla="*/ 189050 w 300270"/>
                <a:gd name="connsiteY18" fmla="*/ 184355 h 247594"/>
                <a:gd name="connsiteX19" fmla="*/ 176449 w 300270"/>
                <a:gd name="connsiteY19" fmla="*/ 192537 h 247594"/>
                <a:gd name="connsiteX20" fmla="*/ 163848 w 300270"/>
                <a:gd name="connsiteY20" fmla="*/ 199627 h 247594"/>
                <a:gd name="connsiteX21" fmla="*/ 150152 w 300270"/>
                <a:gd name="connsiteY21" fmla="*/ 206719 h 247594"/>
                <a:gd name="connsiteX22" fmla="*/ 135906 w 300270"/>
                <a:gd name="connsiteY22" fmla="*/ 213263 h 247594"/>
                <a:gd name="connsiteX23" fmla="*/ 121662 w 300270"/>
                <a:gd name="connsiteY23" fmla="*/ 219263 h 247594"/>
                <a:gd name="connsiteX24" fmla="*/ 107418 w 300270"/>
                <a:gd name="connsiteY24" fmla="*/ 224172 h 247594"/>
                <a:gd name="connsiteX25" fmla="*/ 92077 w 300270"/>
                <a:gd name="connsiteY25" fmla="*/ 229626 h 247594"/>
                <a:gd name="connsiteX26" fmla="*/ 76189 w 300270"/>
                <a:gd name="connsiteY26" fmla="*/ 233989 h 247594"/>
                <a:gd name="connsiteX27" fmla="*/ 60299 w 300270"/>
                <a:gd name="connsiteY27" fmla="*/ 237808 h 247594"/>
                <a:gd name="connsiteX28" fmla="*/ 44410 w 300270"/>
                <a:gd name="connsiteY28" fmla="*/ 241081 h 247594"/>
                <a:gd name="connsiteX29" fmla="*/ 27975 w 300270"/>
                <a:gd name="connsiteY29" fmla="*/ 243807 h 247594"/>
                <a:gd name="connsiteX30" fmla="*/ 10990 w 300270"/>
                <a:gd name="connsiteY30" fmla="*/ 246535 h 247594"/>
                <a:gd name="connsiteX31" fmla="*/ 0 w 300270"/>
                <a:gd name="connsiteY31" fmla="*/ 247594 h 247594"/>
                <a:gd name="connsiteX32" fmla="*/ 0 w 300270"/>
                <a:gd name="connsiteY32" fmla="*/ 0 h 24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270" h="247594">
                  <a:moveTo>
                    <a:pt x="0" y="0"/>
                  </a:moveTo>
                  <a:lnTo>
                    <a:pt x="300270" y="0"/>
                  </a:lnTo>
                  <a:lnTo>
                    <a:pt x="300270" y="13091"/>
                  </a:lnTo>
                  <a:lnTo>
                    <a:pt x="298626" y="26181"/>
                  </a:lnTo>
                  <a:lnTo>
                    <a:pt x="296434" y="38180"/>
                  </a:lnTo>
                  <a:lnTo>
                    <a:pt x="293695" y="50726"/>
                  </a:lnTo>
                  <a:lnTo>
                    <a:pt x="289860" y="62179"/>
                  </a:lnTo>
                  <a:lnTo>
                    <a:pt x="285477" y="74178"/>
                  </a:lnTo>
                  <a:lnTo>
                    <a:pt x="279999" y="86178"/>
                  </a:lnTo>
                  <a:lnTo>
                    <a:pt x="273971" y="97086"/>
                  </a:lnTo>
                  <a:lnTo>
                    <a:pt x="267397" y="108540"/>
                  </a:lnTo>
                  <a:lnTo>
                    <a:pt x="259180" y="118905"/>
                  </a:lnTo>
                  <a:lnTo>
                    <a:pt x="251508" y="129268"/>
                  </a:lnTo>
                  <a:lnTo>
                    <a:pt x="242195" y="139085"/>
                  </a:lnTo>
                  <a:lnTo>
                    <a:pt x="232881" y="149448"/>
                  </a:lnTo>
                  <a:lnTo>
                    <a:pt x="222471" y="158721"/>
                  </a:lnTo>
                  <a:lnTo>
                    <a:pt x="212061" y="167993"/>
                  </a:lnTo>
                  <a:lnTo>
                    <a:pt x="200556" y="176173"/>
                  </a:lnTo>
                  <a:lnTo>
                    <a:pt x="189050" y="184355"/>
                  </a:lnTo>
                  <a:lnTo>
                    <a:pt x="176449" y="192537"/>
                  </a:lnTo>
                  <a:lnTo>
                    <a:pt x="163848" y="199627"/>
                  </a:lnTo>
                  <a:lnTo>
                    <a:pt x="150152" y="206719"/>
                  </a:lnTo>
                  <a:lnTo>
                    <a:pt x="135906" y="213263"/>
                  </a:lnTo>
                  <a:lnTo>
                    <a:pt x="121662" y="219263"/>
                  </a:lnTo>
                  <a:lnTo>
                    <a:pt x="107418" y="224172"/>
                  </a:lnTo>
                  <a:lnTo>
                    <a:pt x="92077" y="229626"/>
                  </a:lnTo>
                  <a:lnTo>
                    <a:pt x="76189" y="233989"/>
                  </a:lnTo>
                  <a:lnTo>
                    <a:pt x="60299" y="237808"/>
                  </a:lnTo>
                  <a:lnTo>
                    <a:pt x="44410" y="241081"/>
                  </a:lnTo>
                  <a:lnTo>
                    <a:pt x="27975" y="243807"/>
                  </a:lnTo>
                  <a:lnTo>
                    <a:pt x="10990" y="246535"/>
                  </a:lnTo>
                  <a:lnTo>
                    <a:pt x="0" y="247594"/>
                  </a:lnTo>
                  <a:lnTo>
                    <a:pt x="0" y="0"/>
                  </a:lnTo>
                  <a:close/>
                </a:path>
              </a:pathLst>
            </a:custGeom>
            <a:solidFill>
              <a:srgbClr val="424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sp>
        <p:nvSpPr>
          <p:cNvPr id="34" name="文本框 43009"/>
          <p:cNvSpPr txBox="1">
            <a:spLocks noChangeArrowheads="1"/>
          </p:cNvSpPr>
          <p:nvPr/>
        </p:nvSpPr>
        <p:spPr bwMode="auto">
          <a:xfrm>
            <a:off x="990600" y="2525713"/>
            <a:ext cx="4070350" cy="81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lvl="1" algn="just">
              <a:lnSpc>
                <a:spcPts val="2800"/>
              </a:lnSpc>
              <a:buClr>
                <a:srgbClr val="C00000"/>
              </a:buClr>
            </a:pPr>
            <a:r>
              <a:rPr lang="en-US" altLang="zh-CN" sz="2000" b="1" dirty="0"/>
              <a:t>01</a:t>
            </a:r>
            <a:r>
              <a:rPr lang="en-US" altLang="zh-CN" sz="2000" b="1" dirty="0" smtClean="0"/>
              <a:t>.</a:t>
            </a:r>
            <a:r>
              <a:rPr lang="zh-CN" altLang="en-US" b="1" dirty="0">
                <a:latin typeface="Kaiti SC" charset="-122"/>
                <a:ea typeface="Kaiti SC" charset="-122"/>
                <a:cs typeface="Kaiti SC" charset="-122"/>
              </a:rPr>
              <a:t>否认历史发展的必然性，崇拜幸运的偶然性、宣扬天才论和英雄史观；</a:t>
            </a:r>
            <a:endParaRPr lang="en-US" altLang="zh-CN" b="1" dirty="0">
              <a:latin typeface="Kaiti SC" charset="-122"/>
              <a:ea typeface="Kaiti SC" charset="-122"/>
              <a:cs typeface="Kaiti SC" charset="-122"/>
            </a:endParaRPr>
          </a:p>
        </p:txBody>
      </p:sp>
      <p:sp>
        <p:nvSpPr>
          <p:cNvPr id="35" name="矩形 43010"/>
          <p:cNvSpPr>
            <a:spLocks noChangeArrowheads="1"/>
          </p:cNvSpPr>
          <p:nvPr/>
        </p:nvSpPr>
        <p:spPr bwMode="auto">
          <a:xfrm>
            <a:off x="990600" y="3894138"/>
            <a:ext cx="409875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lvl="1" algn="just">
              <a:lnSpc>
                <a:spcPts val="2800"/>
              </a:lnSpc>
              <a:buClr>
                <a:srgbClr val="C00000"/>
              </a:buClr>
            </a:pPr>
            <a:r>
              <a:rPr lang="en-US" altLang="zh-CN" sz="2000" b="1" dirty="0"/>
              <a:t>02</a:t>
            </a:r>
            <a:r>
              <a:rPr lang="en-US" altLang="zh-CN" sz="2000" b="1" dirty="0" smtClean="0"/>
              <a:t>.</a:t>
            </a:r>
            <a:r>
              <a:rPr lang="zh-CN" altLang="en-US" b="1" dirty="0">
                <a:latin typeface="Kaiti SC" charset="-122"/>
                <a:ea typeface="Kaiti SC" charset="-122"/>
                <a:cs typeface="Kaiti SC" charset="-122"/>
              </a:rPr>
              <a:t>看不到人民群众特别是广大无产阶级的力量，始终没有找到改造现代社会的物质力量，而是寄希望于某些天才；</a:t>
            </a:r>
            <a:endParaRPr lang="en-US" altLang="zh-CN" b="1" dirty="0">
              <a:latin typeface="Kaiti SC" charset="-122"/>
              <a:ea typeface="Kaiti SC" charset="-122"/>
              <a:cs typeface="Kaiti SC" charset="-122"/>
            </a:endParaRPr>
          </a:p>
        </p:txBody>
      </p:sp>
      <p:sp>
        <p:nvSpPr>
          <p:cNvPr id="36" name="矩形 43011"/>
          <p:cNvSpPr>
            <a:spLocks noChangeArrowheads="1"/>
          </p:cNvSpPr>
          <p:nvPr/>
        </p:nvSpPr>
        <p:spPr bwMode="auto">
          <a:xfrm>
            <a:off x="7032624" y="2487613"/>
            <a:ext cx="4257676" cy="81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lvl="1" algn="just">
              <a:lnSpc>
                <a:spcPts val="2800"/>
              </a:lnSpc>
              <a:buClr>
                <a:srgbClr val="C00000"/>
              </a:buClr>
            </a:pPr>
            <a:r>
              <a:rPr lang="en-US" altLang="zh-CN" sz="2000" b="1" dirty="0"/>
              <a:t>03</a:t>
            </a:r>
            <a:r>
              <a:rPr lang="en-US" altLang="zh-CN" sz="2000" b="1" dirty="0" smtClean="0"/>
              <a:t>.</a:t>
            </a:r>
            <a:r>
              <a:rPr lang="zh-CN" altLang="en-US" b="1" dirty="0">
                <a:latin typeface="Kaiti SC" charset="-122"/>
                <a:ea typeface="Kaiti SC" charset="-122"/>
                <a:cs typeface="Kaiti SC" charset="-122"/>
              </a:rPr>
              <a:t>离开阶级斗争去构建社会主义，甚至对阶级斗争和暴力革命持排斥态度；</a:t>
            </a:r>
            <a:endParaRPr lang="en-US" altLang="zh-CN" b="1" dirty="0">
              <a:latin typeface="Kaiti SC" charset="-122"/>
              <a:ea typeface="Kaiti SC" charset="-122"/>
              <a:cs typeface="Kaiti SC" charset="-122"/>
            </a:endParaRPr>
          </a:p>
        </p:txBody>
      </p:sp>
      <p:sp>
        <p:nvSpPr>
          <p:cNvPr id="37" name="矩形 43012"/>
          <p:cNvSpPr>
            <a:spLocks noChangeArrowheads="1"/>
          </p:cNvSpPr>
          <p:nvPr/>
        </p:nvSpPr>
        <p:spPr bwMode="auto">
          <a:xfrm>
            <a:off x="7023100" y="3781425"/>
            <a:ext cx="42672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lvl="1" algn="just">
              <a:lnSpc>
                <a:spcPts val="2800"/>
              </a:lnSpc>
              <a:buClr>
                <a:srgbClr val="C00000"/>
              </a:buClr>
            </a:pPr>
            <a:r>
              <a:rPr lang="en-US" altLang="zh-CN" sz="2000" b="1" dirty="0"/>
              <a:t>04</a:t>
            </a:r>
            <a:r>
              <a:rPr lang="en-US" altLang="zh-CN" sz="2000" b="1" dirty="0" smtClean="0"/>
              <a:t>.</a:t>
            </a:r>
            <a:r>
              <a:rPr lang="zh-CN" altLang="en-US" b="1" dirty="0">
                <a:latin typeface="Kaiti SC" charset="-122"/>
                <a:ea typeface="Kaiti SC" charset="-122"/>
                <a:cs typeface="Kaiti SC" charset="-122"/>
              </a:rPr>
              <a:t>理论基础是理性原则，是从道德情感出发的社会主义，而不是从现存物质事实和现实阶级斗争中发现的社会主义。</a:t>
            </a:r>
          </a:p>
        </p:txBody>
      </p:sp>
      <p:sp>
        <p:nvSpPr>
          <p:cNvPr id="38" name="文本框 37"/>
          <p:cNvSpPr txBox="1"/>
          <p:nvPr/>
        </p:nvSpPr>
        <p:spPr>
          <a:xfrm>
            <a:off x="5133326" y="1237316"/>
            <a:ext cx="1569660" cy="646331"/>
          </a:xfrm>
          <a:prstGeom prst="rect">
            <a:avLst/>
          </a:prstGeom>
          <a:noFill/>
        </p:spPr>
        <p:txBody>
          <a:bodyPr wrap="none" rtlCol="0">
            <a:spAutoFit/>
          </a:bodyPr>
          <a:lstStyle/>
          <a:p>
            <a:r>
              <a:rPr kumimoji="1" lang="zh-CN" altLang="en-US" sz="3600" b="1" dirty="0">
                <a:solidFill>
                  <a:srgbClr val="804A81"/>
                </a:solidFill>
                <a:latin typeface="Kaiti SC" charset="-122"/>
                <a:ea typeface="Kaiti SC" charset="-122"/>
                <a:cs typeface="Kaiti SC" charset="-122"/>
              </a:rPr>
              <a:t>局限性</a:t>
            </a:r>
          </a:p>
        </p:txBody>
      </p:sp>
    </p:spTree>
    <p:extLst>
      <p:ext uri="{BB962C8B-B14F-4D97-AF65-F5344CB8AC3E}">
        <p14:creationId xmlns:p14="http://schemas.microsoft.com/office/powerpoint/2010/main" val="144642605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0" y="0"/>
            <a:ext cx="3051958"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社会主义词源</a:t>
            </a:r>
            <a:endParaRPr kumimoji="1" lang="zh-CN" altLang="en-US" sz="3200" b="1" dirty="0">
              <a:latin typeface="Kaiti SC" charset="-122"/>
              <a:ea typeface="Kaiti SC" charset="-122"/>
              <a:cs typeface="Kaiti SC" charset="-122"/>
            </a:endParaRPr>
          </a:p>
        </p:txBody>
      </p:sp>
      <p:grpSp>
        <p:nvGrpSpPr>
          <p:cNvPr id="12" name="组合 59"/>
          <p:cNvGrpSpPr/>
          <p:nvPr/>
        </p:nvGrpSpPr>
        <p:grpSpPr>
          <a:xfrm>
            <a:off x="524021" y="1858263"/>
            <a:ext cx="10959353" cy="3840313"/>
            <a:chOff x="1264428" y="1152525"/>
            <a:chExt cx="6847285" cy="2795588"/>
          </a:xfrm>
        </p:grpSpPr>
        <p:sp>
          <p:nvSpPr>
            <p:cNvPr id="13" name="圆角矩形 1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7" name="矩形 16"/>
          <p:cNvSpPr/>
          <p:nvPr/>
        </p:nvSpPr>
        <p:spPr>
          <a:xfrm>
            <a:off x="678180" y="2235613"/>
            <a:ext cx="11231880" cy="535531"/>
          </a:xfrm>
          <a:prstGeom prst="rect">
            <a:avLst/>
          </a:prstGeom>
        </p:spPr>
        <p:txBody>
          <a:bodyPr wrap="square">
            <a:spAutoFit/>
          </a:bodyPr>
          <a:lstStyle/>
          <a:p>
            <a:pPr algn="just">
              <a:lnSpc>
                <a:spcPct val="120000"/>
              </a:lnSpc>
            </a:pPr>
            <a:r>
              <a:rPr lang="zh-CN" altLang="en-US" sz="2400" b="1" dirty="0">
                <a:solidFill>
                  <a:srgbClr val="7E487F"/>
                </a:solidFill>
                <a:latin typeface="Kaiti SC" charset="-122"/>
                <a:ea typeface="Kaiti SC" charset="-122"/>
                <a:cs typeface="Kaiti SC" charset="-122"/>
              </a:rPr>
              <a:t>“社会主义”一词源于古代拉丁文</a:t>
            </a:r>
            <a:r>
              <a:rPr lang="en-US" altLang="zh-CN" sz="2400" b="1" dirty="0">
                <a:solidFill>
                  <a:srgbClr val="7E487F"/>
                </a:solidFill>
                <a:latin typeface="Kaiti SC" charset="-122"/>
                <a:ea typeface="Kaiti SC" charset="-122"/>
                <a:cs typeface="Kaiti SC" charset="-122"/>
              </a:rPr>
              <a:t>so-</a:t>
            </a:r>
            <a:r>
              <a:rPr lang="en-US" altLang="zh-CN" sz="2400" b="1" dirty="0" err="1">
                <a:solidFill>
                  <a:srgbClr val="7E487F"/>
                </a:solidFill>
                <a:latin typeface="Kaiti SC" charset="-122"/>
                <a:ea typeface="Kaiti SC" charset="-122"/>
                <a:cs typeface="Kaiti SC" charset="-122"/>
              </a:rPr>
              <a:t>cialis</a:t>
            </a:r>
            <a:r>
              <a:rPr lang="zh-CN" altLang="en-US" sz="2400" b="1" dirty="0">
                <a:solidFill>
                  <a:srgbClr val="7E487F"/>
                </a:solidFill>
                <a:latin typeface="Kaiti SC" charset="-122"/>
                <a:ea typeface="Kaiti SC" charset="-122"/>
                <a:cs typeface="Kaiti SC" charset="-122"/>
              </a:rPr>
              <a:t>，原意为“同伴”、“善于社交”等</a:t>
            </a:r>
            <a:r>
              <a:rPr lang="zh-CN" altLang="en-US" sz="2400" b="1" dirty="0" smtClean="0">
                <a:solidFill>
                  <a:srgbClr val="7E487F"/>
                </a:solidFill>
                <a:latin typeface="Kaiti SC" charset="-122"/>
                <a:ea typeface="Kaiti SC" charset="-122"/>
                <a:cs typeface="Kaiti SC" charset="-122"/>
              </a:rPr>
              <a:t>。</a:t>
            </a:r>
            <a:endParaRPr lang="zh-CN" altLang="en-US" sz="2400" b="1" dirty="0">
              <a:solidFill>
                <a:srgbClr val="7E487F"/>
              </a:solidFill>
              <a:latin typeface="Kaiti SC" charset="-122"/>
              <a:ea typeface="Kaiti SC" charset="-122"/>
              <a:cs typeface="Kaiti SC" charset="-122"/>
            </a:endParaRPr>
          </a:p>
        </p:txBody>
      </p:sp>
      <p:sp>
        <p:nvSpPr>
          <p:cNvPr id="18" name="矩形 17"/>
          <p:cNvSpPr/>
          <p:nvPr/>
        </p:nvSpPr>
        <p:spPr>
          <a:xfrm>
            <a:off x="1131034" y="2799088"/>
            <a:ext cx="9745323" cy="2419124"/>
          </a:xfrm>
          <a:prstGeom prst="rect">
            <a:avLst/>
          </a:prstGeom>
        </p:spPr>
        <p:txBody>
          <a:bodyPr wrap="square">
            <a:spAutoFit/>
          </a:bodyPr>
          <a:lstStyle/>
          <a:p>
            <a:pPr marL="285750" indent="-285750" algn="just">
              <a:lnSpc>
                <a:spcPct val="120000"/>
              </a:lnSpc>
              <a:buClr>
                <a:srgbClr val="7F4980"/>
              </a:buClr>
              <a:buFont typeface="ZapfDingbatsITC" charset="0"/>
              <a:buChar char="✤"/>
            </a:pPr>
            <a:r>
              <a:rPr lang="en-US" altLang="zh-CN" b="1" dirty="0">
                <a:solidFill>
                  <a:schemeClr val="bg2">
                    <a:lumMod val="25000"/>
                  </a:schemeClr>
                </a:solidFill>
                <a:latin typeface="Kaiti SC" charset="-122"/>
                <a:ea typeface="Kaiti SC" charset="-122"/>
                <a:cs typeface="Kaiti SC" charset="-122"/>
              </a:rPr>
              <a:t>18</a:t>
            </a:r>
            <a:r>
              <a:rPr lang="zh-CN" altLang="en-US" b="1" dirty="0">
                <a:solidFill>
                  <a:schemeClr val="bg2">
                    <a:lumMod val="25000"/>
                  </a:schemeClr>
                </a:solidFill>
                <a:latin typeface="Kaiti SC" charset="-122"/>
                <a:ea typeface="Kaiti SC" charset="-122"/>
                <a:cs typeface="Kaiti SC" charset="-122"/>
              </a:rPr>
              <a:t>世纪德、意等国出现此词汇时，指人的社会性。历史文献中，最早是</a:t>
            </a:r>
            <a:r>
              <a:rPr lang="en-US" altLang="zh-CN" b="1" dirty="0">
                <a:solidFill>
                  <a:schemeClr val="bg2">
                    <a:lumMod val="25000"/>
                  </a:schemeClr>
                </a:solidFill>
                <a:latin typeface="Kaiti SC" charset="-122"/>
                <a:ea typeface="Kaiti SC" charset="-122"/>
                <a:cs typeface="Kaiti SC" charset="-122"/>
              </a:rPr>
              <a:t>1753</a:t>
            </a:r>
            <a:r>
              <a:rPr lang="zh-CN" altLang="en-US" b="1" dirty="0">
                <a:solidFill>
                  <a:schemeClr val="bg2">
                    <a:lumMod val="25000"/>
                  </a:schemeClr>
                </a:solidFill>
                <a:latin typeface="Kaiti SC" charset="-122"/>
                <a:ea typeface="Kaiti SC" charset="-122"/>
                <a:cs typeface="Kaiti SC" charset="-122"/>
              </a:rPr>
              <a:t>年德国本笃派传教士安塞尔姆</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德辛在与别人争论时，把承认人具有社会性的人称为社会主义者。</a:t>
            </a:r>
          </a:p>
          <a:p>
            <a:pPr marL="285750" indent="-285750" algn="just">
              <a:lnSpc>
                <a:spcPct val="120000"/>
              </a:lnSpc>
              <a:buClr>
                <a:srgbClr val="7F4980"/>
              </a:buClr>
              <a:buFont typeface="ZapfDingbatsITC" charset="0"/>
              <a:buChar char="✤"/>
            </a:pPr>
            <a:r>
              <a:rPr lang="en-US" altLang="zh-CN" b="1" dirty="0">
                <a:solidFill>
                  <a:schemeClr val="bg2">
                    <a:lumMod val="25000"/>
                  </a:schemeClr>
                </a:solidFill>
                <a:latin typeface="Kaiti SC" charset="-122"/>
                <a:ea typeface="Kaiti SC" charset="-122"/>
                <a:cs typeface="Kaiti SC" charset="-122"/>
              </a:rPr>
              <a:t>1803</a:t>
            </a:r>
            <a:r>
              <a:rPr lang="zh-CN" altLang="en-US" b="1" dirty="0">
                <a:solidFill>
                  <a:schemeClr val="bg2">
                    <a:lumMod val="25000"/>
                  </a:schemeClr>
                </a:solidFill>
                <a:latin typeface="Kaiti SC" charset="-122"/>
                <a:ea typeface="Kaiti SC" charset="-122"/>
                <a:cs typeface="Kaiti SC" charset="-122"/>
              </a:rPr>
              <a:t>年意大利传教士贾科莫</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朱利安尼著</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驳斥社会主义</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一书，使用“社会主义”与“社会主义者”二词，抨击了当时盛行的个人主义和个人主义者，把社会主义解释为“由上帝安排好的传统的社会制度”。</a:t>
            </a:r>
          </a:p>
          <a:p>
            <a:pPr marL="285750" indent="-285750" algn="just">
              <a:lnSpc>
                <a:spcPct val="120000"/>
              </a:lnSpc>
              <a:buClr>
                <a:srgbClr val="7F4980"/>
              </a:buClr>
              <a:buFont typeface="ZapfDingbatsITC" charset="0"/>
              <a:buChar char="✤"/>
            </a:pPr>
            <a:r>
              <a:rPr lang="en-US" altLang="zh-CN" b="1" dirty="0">
                <a:solidFill>
                  <a:schemeClr val="bg2">
                    <a:lumMod val="25000"/>
                  </a:schemeClr>
                </a:solidFill>
                <a:latin typeface="Kaiti SC" charset="-122"/>
                <a:ea typeface="Kaiti SC" charset="-122"/>
                <a:cs typeface="Kaiti SC" charset="-122"/>
              </a:rPr>
              <a:t>19</a:t>
            </a:r>
            <a:r>
              <a:rPr lang="zh-CN" altLang="en-US" b="1" dirty="0">
                <a:solidFill>
                  <a:schemeClr val="bg2">
                    <a:lumMod val="25000"/>
                  </a:schemeClr>
                </a:solidFill>
                <a:latin typeface="Kaiti SC" charset="-122"/>
                <a:ea typeface="Kaiti SC" charset="-122"/>
                <a:cs typeface="Kaiti SC" charset="-122"/>
              </a:rPr>
              <a:t>世纪二三十年代空想社会主义主义者，如法国的圣西门派和英国的欧文派开始把“社会主义”一词用做他们向往的与资本主义大不一样的一种新社会思潮、新社会制度的名称。</a:t>
            </a:r>
            <a:endParaRPr lang="en-US" altLang="zh-CN" b="1" dirty="0">
              <a:solidFill>
                <a:schemeClr val="bg2">
                  <a:lumMod val="25000"/>
                </a:schemeClr>
              </a:solidFill>
              <a:latin typeface="Kaiti SC" charset="-122"/>
              <a:ea typeface="Kaiti SC" charset="-122"/>
              <a:cs typeface="Kaiti SC" charset="-122"/>
            </a:endParaRPr>
          </a:p>
        </p:txBody>
      </p:sp>
      <p:sp>
        <p:nvSpPr>
          <p:cNvPr id="10" name="标题 1"/>
          <p:cNvSpPr txBox="1">
            <a:spLocks/>
          </p:cNvSpPr>
          <p:nvPr/>
        </p:nvSpPr>
        <p:spPr>
          <a:xfrm>
            <a:off x="3370255" y="676630"/>
            <a:ext cx="5266880" cy="1325563"/>
          </a:xfrm>
          <a:prstGeom prst="roundRect">
            <a:avLst>
              <a:gd name="adj" fmla="val 16667"/>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spcBef>
                <a:spcPts val="1000"/>
              </a:spcBef>
            </a:pPr>
            <a:r>
              <a:rPr lang="zh-CN" altLang="zh-CN" sz="28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社会主义</a:t>
            </a:r>
            <a:r>
              <a:rPr lang="zh-CN" altLang="en-US" sz="28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一词的由来</a:t>
            </a:r>
            <a:r>
              <a:rPr lang="zh-CN" altLang="en-US" sz="2800" b="1">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及</a:t>
            </a:r>
            <a:r>
              <a:rPr lang="zh-CN" altLang="en-US" sz="2800" b="1"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发展</a:t>
            </a:r>
            <a:endParaRPr lang="zh-CN" altLang="zh-CN" sz="28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420" y="378713"/>
            <a:ext cx="4186692" cy="2959099"/>
          </a:xfrm>
          <a:prstGeom prst="rect">
            <a:avLst/>
          </a:prstGeom>
          <a:effectLst>
            <a:softEdge rad="1130300"/>
          </a:effectLst>
        </p:spPr>
      </p:pic>
    </p:spTree>
    <p:extLst>
      <p:ext uri="{BB962C8B-B14F-4D97-AF65-F5344CB8AC3E}">
        <p14:creationId xmlns:p14="http://schemas.microsoft.com/office/powerpoint/2010/main" val="1865759749"/>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a:off x="1" y="3957535"/>
            <a:ext cx="5499100" cy="42919"/>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270131" y="208922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3</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481868" y="3311204"/>
            <a:ext cx="4292600" cy="646331"/>
          </a:xfrm>
          <a:prstGeom prst="rect">
            <a:avLst/>
          </a:prstGeom>
          <a:noFill/>
        </p:spPr>
        <p:txBody>
          <a:bodyPr wrap="square">
            <a:spAutoFit/>
          </a:bodyPr>
          <a:lstStyle/>
          <a:p>
            <a:r>
              <a:rPr lang="zh-CN" altLang="en-US" sz="3600" dirty="0" smtClean="0">
                <a:solidFill>
                  <a:schemeClr val="bg2">
                    <a:lumMod val="25000"/>
                  </a:schemeClr>
                </a:solidFill>
                <a:latin typeface="Microsoft YaHei" charset="0"/>
                <a:ea typeface="Microsoft YaHei" charset="0"/>
                <a:cs typeface="Microsoft YaHei" charset="0"/>
              </a:rPr>
              <a:t>突破与尝试</a:t>
            </a:r>
            <a:endParaRPr lang="zh-CN" altLang="en-US" sz="3600" dirty="0">
              <a:solidFill>
                <a:schemeClr val="bg2">
                  <a:lumMod val="2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929612356"/>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9"/>
          <p:cNvGrpSpPr/>
          <p:nvPr/>
        </p:nvGrpSpPr>
        <p:grpSpPr>
          <a:xfrm>
            <a:off x="990600" y="1918097"/>
            <a:ext cx="9652000" cy="3403203"/>
            <a:chOff x="1264428" y="1152525"/>
            <a:chExt cx="6847285" cy="2795588"/>
          </a:xfrm>
        </p:grpSpPr>
        <p:sp>
          <p:nvSpPr>
            <p:cNvPr id="3" name="圆角矩形 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 name="圆角矩形 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5" name="五边形 4"/>
          <p:cNvSpPr/>
          <p:nvPr/>
        </p:nvSpPr>
        <p:spPr>
          <a:xfrm>
            <a:off x="0" y="0"/>
            <a:ext cx="39751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突破与尝试</a:t>
            </a:r>
            <a:r>
              <a:rPr kumimoji="1" lang="zh-CN" altLang="en-US" sz="3200" b="1" smtClean="0">
                <a:latin typeface="Kaiti SC" charset="-122"/>
                <a:ea typeface="Kaiti SC" charset="-122"/>
                <a:cs typeface="Kaiti SC" charset="-122"/>
              </a:rPr>
              <a:t>：卡贝</a:t>
            </a:r>
            <a:endParaRPr kumimoji="1" lang="zh-CN" altLang="en-US" sz="3200" b="1" dirty="0">
              <a:latin typeface="Kaiti SC" charset="-122"/>
              <a:ea typeface="Kaiti SC" charset="-122"/>
              <a:cs typeface="Kaiti SC"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242" y="620713"/>
            <a:ext cx="2509916" cy="3700208"/>
          </a:xfrm>
          <a:prstGeom prst="rect">
            <a:avLst/>
          </a:prstGeom>
          <a:effectLst>
            <a:softEdge rad="571500"/>
          </a:effectLst>
        </p:spPr>
      </p:pic>
      <p:sp>
        <p:nvSpPr>
          <p:cNvPr id="8" name="矩形 7"/>
          <p:cNvSpPr/>
          <p:nvPr/>
        </p:nvSpPr>
        <p:spPr>
          <a:xfrm>
            <a:off x="3408852" y="1309363"/>
            <a:ext cx="4063933" cy="523220"/>
          </a:xfrm>
          <a:prstGeom prst="rect">
            <a:avLst/>
          </a:prstGeom>
        </p:spPr>
        <p:txBody>
          <a:bodyPr wrap="none">
            <a:spAutoFit/>
          </a:bodyPr>
          <a:lstStyle/>
          <a:p>
            <a:r>
              <a:rPr lang="zh-CN" altLang="en-US" sz="2800" b="1" dirty="0">
                <a:solidFill>
                  <a:schemeClr val="bg2">
                    <a:lumMod val="25000"/>
                  </a:schemeClr>
                </a:solidFill>
                <a:latin typeface="Kaiti SC" charset="-122"/>
                <a:ea typeface="Kaiti SC" charset="-122"/>
                <a:cs typeface="Kaiti SC" charset="-122"/>
              </a:rPr>
              <a:t>卡贝：“过渡性社会制度”</a:t>
            </a:r>
            <a:endParaRPr lang="en-US" altLang="zh-CN" sz="2800" b="1" dirty="0">
              <a:solidFill>
                <a:schemeClr val="bg2">
                  <a:lumMod val="25000"/>
                </a:schemeClr>
              </a:solidFill>
              <a:latin typeface="Kaiti SC" charset="-122"/>
              <a:ea typeface="Kaiti SC" charset="-122"/>
              <a:cs typeface="Kaiti SC" charset="-122"/>
            </a:endParaRPr>
          </a:p>
        </p:txBody>
      </p:sp>
      <p:sp>
        <p:nvSpPr>
          <p:cNvPr id="9" name="矩形 8"/>
          <p:cNvSpPr/>
          <p:nvPr/>
        </p:nvSpPr>
        <p:spPr>
          <a:xfrm>
            <a:off x="1438384" y="2460462"/>
            <a:ext cx="7375416" cy="2554545"/>
          </a:xfrm>
          <a:prstGeom prst="rect">
            <a:avLst/>
          </a:prstGeom>
        </p:spPr>
        <p:txBody>
          <a:bodyPr wrap="square">
            <a:spAutoFit/>
          </a:bodyPr>
          <a:lstStyle/>
          <a:p>
            <a:pPr marL="342900" indent="-342900" algn="just">
              <a:buClr>
                <a:srgbClr val="804A81"/>
              </a:buClr>
              <a:buFont typeface="HiraginoSans-W3" charset="-128"/>
              <a:buChar char="❖"/>
            </a:pPr>
            <a:r>
              <a:rPr lang="zh-CN" altLang="en-US" sz="2000" b="1" dirty="0" smtClean="0">
                <a:latin typeface="Kaiti SC" charset="-122"/>
                <a:ea typeface="Kaiti SC" charset="-122"/>
                <a:cs typeface="Kaiti SC" charset="-122"/>
              </a:rPr>
              <a:t>他</a:t>
            </a:r>
            <a:r>
              <a:rPr lang="zh-CN" altLang="en-US" sz="2000" b="1" dirty="0">
                <a:latin typeface="Kaiti SC" charset="-122"/>
                <a:ea typeface="Kaiti SC" charset="-122"/>
                <a:cs typeface="Kaiti SC" charset="-122"/>
              </a:rPr>
              <a:t>认为不能立即实现共产主义制度以代替私有制制度，而应该有一个过度阶段，既保留私有制，又尽可能迅速消灭贫困和逐步废除财产与权力的不平等现象。对富人不应该剥夺而应该说服，“固然不应该为了富人而牺牲穷人，同样也不应该为了穷人而牺牲富人。</a:t>
            </a:r>
            <a:r>
              <a:rPr lang="zh-CN" altLang="en-US" sz="2000" b="1" dirty="0" smtClean="0">
                <a:latin typeface="Kaiti SC" charset="-122"/>
                <a:ea typeface="Kaiti SC" charset="-122"/>
                <a:cs typeface="Kaiti SC" charset="-122"/>
              </a:rPr>
              <a:t>”</a:t>
            </a:r>
          </a:p>
          <a:p>
            <a:pPr marL="342900" indent="-342900" algn="just">
              <a:buClr>
                <a:srgbClr val="804A81"/>
              </a:buClr>
              <a:buFont typeface="HiraginoSans-W3" charset="-128"/>
              <a:buChar char="❖"/>
            </a:pPr>
            <a:r>
              <a:rPr lang="zh-CN" altLang="en-US" sz="2000" b="1" dirty="0" smtClean="0">
                <a:latin typeface="Kaiti SC" charset="-122"/>
                <a:ea typeface="Kaiti SC" charset="-122"/>
                <a:cs typeface="Kaiti SC" charset="-122"/>
              </a:rPr>
              <a:t>货币</a:t>
            </a:r>
            <a:r>
              <a:rPr lang="zh-CN" altLang="en-US" sz="2000" b="1" dirty="0">
                <a:latin typeface="Kaiti SC" charset="-122"/>
                <a:ea typeface="Kaiti SC" charset="-122"/>
                <a:cs typeface="Kaiti SC" charset="-122"/>
              </a:rPr>
              <a:t>、财富的不平等和私有制三者，乃是一切弊害、一切罪恶的根源</a:t>
            </a:r>
            <a:r>
              <a:rPr lang="zh-CN" altLang="en-US" sz="2000" b="1" dirty="0" smtClean="0">
                <a:latin typeface="Kaiti SC" charset="-122"/>
                <a:ea typeface="Kaiti SC" charset="-122"/>
                <a:cs typeface="Kaiti SC" charset="-122"/>
              </a:rPr>
              <a:t>。</a:t>
            </a:r>
            <a:r>
              <a:rPr lang="en-US" altLang="zh-CN" sz="2000" b="1" dirty="0" smtClean="0">
                <a:latin typeface="Kaiti SC" charset="-122"/>
                <a:ea typeface="Kaiti SC" charset="-122"/>
                <a:cs typeface="Kaiti SC" charset="-122"/>
              </a:rPr>
              <a:t>——《</a:t>
            </a:r>
            <a:r>
              <a:rPr lang="zh-CN" altLang="en-US" sz="2000" b="1" dirty="0">
                <a:latin typeface="Kaiti SC" charset="-122"/>
                <a:ea typeface="Kaiti SC" charset="-122"/>
                <a:cs typeface="Kaiti SC" charset="-122"/>
              </a:rPr>
              <a:t>伊加利亚旅行记</a:t>
            </a:r>
            <a:r>
              <a:rPr lang="en-US" altLang="zh-CN" sz="2000" b="1" dirty="0">
                <a:latin typeface="Kaiti SC" charset="-122"/>
                <a:ea typeface="Kaiti SC" charset="-122"/>
                <a:cs typeface="Kaiti SC" charset="-122"/>
              </a:rPr>
              <a:t>》</a:t>
            </a:r>
          </a:p>
          <a:p>
            <a:pPr marL="342900" indent="-342900" algn="just">
              <a:buClr>
                <a:srgbClr val="804A81"/>
              </a:buClr>
              <a:buFont typeface="HiraginoSans-W3" charset="-128"/>
              <a:buChar char="❖"/>
            </a:pPr>
            <a:endParaRPr lang="zh-CN" altLang="en-US" sz="2000" b="1" dirty="0">
              <a:latin typeface="Kaiti SC" charset="-122"/>
              <a:ea typeface="Kaiti SC" charset="-122"/>
              <a:cs typeface="Kaiti SC" charset="-122"/>
            </a:endParaRPr>
          </a:p>
        </p:txBody>
      </p:sp>
    </p:spTree>
    <p:extLst>
      <p:ext uri="{BB962C8B-B14F-4D97-AF65-F5344CB8AC3E}">
        <p14:creationId xmlns:p14="http://schemas.microsoft.com/office/powerpoint/2010/main" val="2020188565"/>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43434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突破与尝试：布朗基</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099" y="1168400"/>
            <a:ext cx="3352801" cy="3213100"/>
          </a:xfrm>
          <a:prstGeom prst="rect">
            <a:avLst/>
          </a:prstGeom>
        </p:spPr>
      </p:pic>
      <p:sp>
        <p:nvSpPr>
          <p:cNvPr id="4" name="文本框 3"/>
          <p:cNvSpPr txBox="1"/>
          <p:nvPr/>
        </p:nvSpPr>
        <p:spPr>
          <a:xfrm>
            <a:off x="2549714" y="4489188"/>
            <a:ext cx="1261884" cy="523220"/>
          </a:xfrm>
          <a:prstGeom prst="rect">
            <a:avLst/>
          </a:prstGeom>
          <a:noFill/>
        </p:spPr>
        <p:txBody>
          <a:bodyPr wrap="none" rtlCol="0">
            <a:spAutoFit/>
          </a:bodyPr>
          <a:lstStyle/>
          <a:p>
            <a:r>
              <a:rPr kumimoji="1" lang="zh-CN" altLang="en-US" sz="2800" b="1" dirty="0" smtClean="0">
                <a:latin typeface="Kaiti SC" charset="-122"/>
                <a:ea typeface="Kaiti SC" charset="-122"/>
                <a:cs typeface="Kaiti SC" charset="-122"/>
              </a:rPr>
              <a:t>布朗基</a:t>
            </a:r>
            <a:endParaRPr kumimoji="1" lang="zh-CN" altLang="en-US" sz="2800" b="1" dirty="0">
              <a:latin typeface="Kaiti SC" charset="-122"/>
              <a:ea typeface="Kaiti SC" charset="-122"/>
              <a:cs typeface="Kaiti SC" charset="-122"/>
            </a:endParaRPr>
          </a:p>
        </p:txBody>
      </p:sp>
      <p:sp>
        <p:nvSpPr>
          <p:cNvPr id="5" name="任意多边形 38"/>
          <p:cNvSpPr/>
          <p:nvPr/>
        </p:nvSpPr>
        <p:spPr>
          <a:xfrm>
            <a:off x="5876924" y="1168401"/>
            <a:ext cx="4016375" cy="3213099"/>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a:lnSpc>
                <a:spcPct val="150000"/>
              </a:lnSpc>
            </a:pPr>
            <a:r>
              <a:rPr lang="zh-CN" altLang="en-US" b="1" dirty="0">
                <a:solidFill>
                  <a:schemeClr val="bg2">
                    <a:lumMod val="25000"/>
                  </a:schemeClr>
                </a:solidFill>
                <a:latin typeface="Kaiti SC" charset="-122"/>
                <a:ea typeface="Kaiti SC" charset="-122"/>
                <a:cs typeface="Kaiti SC" charset="-122"/>
              </a:rPr>
              <a:t>路易 </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奥古斯特 </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布朗基是一个革命的实干家，多次发动起义，组织武装暴动，一生被关押</a:t>
            </a:r>
            <a:r>
              <a:rPr lang="en-US" altLang="zh-CN" b="1" dirty="0">
                <a:solidFill>
                  <a:schemeClr val="bg2">
                    <a:lumMod val="25000"/>
                  </a:schemeClr>
                </a:solidFill>
                <a:latin typeface="Kaiti SC" charset="-122"/>
                <a:ea typeface="Kaiti SC" charset="-122"/>
                <a:cs typeface="Kaiti SC" charset="-122"/>
              </a:rPr>
              <a:t>33</a:t>
            </a:r>
            <a:r>
              <a:rPr lang="zh-CN" altLang="en-US" b="1" dirty="0">
                <a:solidFill>
                  <a:schemeClr val="bg2">
                    <a:lumMod val="25000"/>
                  </a:schemeClr>
                </a:solidFill>
                <a:latin typeface="Kaiti SC" charset="-122"/>
                <a:ea typeface="Kaiti SC" charset="-122"/>
                <a:cs typeface="Kaiti SC" charset="-122"/>
              </a:rPr>
              <a:t>年</a:t>
            </a:r>
            <a:r>
              <a:rPr lang="en-US" altLang="zh-CN" b="1" dirty="0">
                <a:solidFill>
                  <a:schemeClr val="bg2">
                    <a:lumMod val="25000"/>
                  </a:schemeClr>
                </a:solidFill>
                <a:latin typeface="Kaiti SC" charset="-122"/>
                <a:ea typeface="Kaiti SC" charset="-122"/>
                <a:cs typeface="Kaiti SC" charset="-122"/>
              </a:rPr>
              <a:t>7</a:t>
            </a:r>
            <a:r>
              <a:rPr lang="zh-CN" altLang="en-US" b="1" dirty="0">
                <a:solidFill>
                  <a:schemeClr val="bg2">
                    <a:lumMod val="25000"/>
                  </a:schemeClr>
                </a:solidFill>
                <a:latin typeface="Kaiti SC" charset="-122"/>
                <a:ea typeface="Kaiti SC" charset="-122"/>
                <a:cs typeface="Kaiti SC" charset="-122"/>
              </a:rPr>
              <a:t>个月零</a:t>
            </a:r>
            <a:r>
              <a:rPr lang="en-US" altLang="zh-CN" b="1" dirty="0">
                <a:solidFill>
                  <a:schemeClr val="bg2">
                    <a:lumMod val="25000"/>
                  </a:schemeClr>
                </a:solidFill>
                <a:latin typeface="Kaiti SC" charset="-122"/>
                <a:ea typeface="Kaiti SC" charset="-122"/>
                <a:cs typeface="Kaiti SC" charset="-122"/>
              </a:rPr>
              <a:t>16</a:t>
            </a:r>
            <a:r>
              <a:rPr lang="zh-CN" altLang="en-US" b="1" dirty="0">
                <a:solidFill>
                  <a:schemeClr val="bg2">
                    <a:lumMod val="25000"/>
                  </a:schemeClr>
                </a:solidFill>
                <a:latin typeface="Kaiti SC" charset="-122"/>
                <a:ea typeface="Kaiti SC" charset="-122"/>
                <a:cs typeface="Kaiti SC" charset="-122"/>
              </a:rPr>
              <a:t>天，软禁</a:t>
            </a:r>
            <a:r>
              <a:rPr lang="en-US" altLang="zh-CN" b="1" dirty="0">
                <a:solidFill>
                  <a:schemeClr val="bg2">
                    <a:lumMod val="25000"/>
                  </a:schemeClr>
                </a:solidFill>
                <a:latin typeface="Kaiti SC" charset="-122"/>
                <a:ea typeface="Kaiti SC" charset="-122"/>
                <a:cs typeface="Kaiti SC" charset="-122"/>
              </a:rPr>
              <a:t>2</a:t>
            </a:r>
            <a:r>
              <a:rPr lang="zh-CN" altLang="en-US" b="1" dirty="0">
                <a:solidFill>
                  <a:schemeClr val="bg2">
                    <a:lumMod val="25000"/>
                  </a:schemeClr>
                </a:solidFill>
                <a:latin typeface="Kaiti SC" charset="-122"/>
                <a:ea typeface="Kaiti SC" charset="-122"/>
                <a:cs typeface="Kaiti SC" charset="-122"/>
              </a:rPr>
              <a:t>年</a:t>
            </a:r>
            <a:r>
              <a:rPr lang="en-US" altLang="zh-CN" b="1" dirty="0">
                <a:solidFill>
                  <a:schemeClr val="bg2">
                    <a:lumMod val="25000"/>
                  </a:schemeClr>
                </a:solidFill>
                <a:latin typeface="Kaiti SC" charset="-122"/>
                <a:ea typeface="Kaiti SC" charset="-122"/>
                <a:cs typeface="Kaiti SC" charset="-122"/>
              </a:rPr>
              <a:t>8</a:t>
            </a:r>
            <a:r>
              <a:rPr lang="zh-CN" altLang="en-US" b="1" dirty="0">
                <a:solidFill>
                  <a:schemeClr val="bg2">
                    <a:lumMod val="25000"/>
                  </a:schemeClr>
                </a:solidFill>
                <a:latin typeface="Kaiti SC" charset="-122"/>
                <a:ea typeface="Kaiti SC" charset="-122"/>
                <a:cs typeface="Kaiti SC" charset="-122"/>
              </a:rPr>
              <a:t>个月零</a:t>
            </a:r>
            <a:r>
              <a:rPr lang="en-US" altLang="zh-CN" b="1" dirty="0">
                <a:solidFill>
                  <a:schemeClr val="bg2">
                    <a:lumMod val="25000"/>
                  </a:schemeClr>
                </a:solidFill>
                <a:latin typeface="Kaiti SC" charset="-122"/>
                <a:ea typeface="Kaiti SC" charset="-122"/>
                <a:cs typeface="Kaiti SC" charset="-122"/>
              </a:rPr>
              <a:t>14</a:t>
            </a:r>
            <a:r>
              <a:rPr lang="zh-CN" altLang="en-US" b="1" dirty="0">
                <a:solidFill>
                  <a:schemeClr val="bg2">
                    <a:lumMod val="25000"/>
                  </a:schemeClr>
                </a:solidFill>
                <a:latin typeface="Kaiti SC" charset="-122"/>
                <a:ea typeface="Kaiti SC" charset="-122"/>
                <a:cs typeface="Kaiti SC" charset="-122"/>
              </a:rPr>
              <a:t>天，流亡或受监视居住</a:t>
            </a:r>
            <a:r>
              <a:rPr lang="en-US" altLang="zh-CN" b="1" dirty="0">
                <a:solidFill>
                  <a:schemeClr val="bg2">
                    <a:lumMod val="25000"/>
                  </a:schemeClr>
                </a:solidFill>
                <a:latin typeface="Kaiti SC" charset="-122"/>
                <a:ea typeface="Kaiti SC" charset="-122"/>
                <a:cs typeface="Kaiti SC" charset="-122"/>
              </a:rPr>
              <a:t>6</a:t>
            </a:r>
            <a:r>
              <a:rPr lang="zh-CN" altLang="en-US" b="1" dirty="0">
                <a:solidFill>
                  <a:schemeClr val="bg2">
                    <a:lumMod val="25000"/>
                  </a:schemeClr>
                </a:solidFill>
                <a:latin typeface="Kaiti SC" charset="-122"/>
                <a:ea typeface="Kaiti SC" charset="-122"/>
                <a:cs typeface="Kaiti SC" charset="-122"/>
              </a:rPr>
              <a:t>年</a:t>
            </a:r>
            <a:r>
              <a:rPr lang="en-US" altLang="zh-CN" b="1" dirty="0">
                <a:solidFill>
                  <a:schemeClr val="bg2">
                    <a:lumMod val="25000"/>
                  </a:schemeClr>
                </a:solidFill>
                <a:latin typeface="Kaiti SC" charset="-122"/>
                <a:ea typeface="Kaiti SC" charset="-122"/>
                <a:cs typeface="Kaiti SC" charset="-122"/>
              </a:rPr>
              <a:t>10</a:t>
            </a:r>
            <a:r>
              <a:rPr lang="zh-CN" altLang="en-US" b="1" dirty="0">
                <a:solidFill>
                  <a:schemeClr val="bg2">
                    <a:lumMod val="25000"/>
                  </a:schemeClr>
                </a:solidFill>
                <a:latin typeface="Kaiti SC" charset="-122"/>
                <a:ea typeface="Kaiti SC" charset="-122"/>
                <a:cs typeface="Kaiti SC" charset="-122"/>
              </a:rPr>
              <a:t>个月</a:t>
            </a:r>
            <a:r>
              <a:rPr lang="en-US" altLang="zh-CN" b="1" dirty="0">
                <a:solidFill>
                  <a:schemeClr val="bg2">
                    <a:lumMod val="25000"/>
                  </a:schemeClr>
                </a:solidFill>
                <a:latin typeface="Kaiti SC" charset="-122"/>
                <a:ea typeface="Kaiti SC" charset="-122"/>
                <a:cs typeface="Kaiti SC" charset="-122"/>
              </a:rPr>
              <a:t>24</a:t>
            </a:r>
            <a:r>
              <a:rPr lang="zh-CN" altLang="en-US" b="1" dirty="0">
                <a:solidFill>
                  <a:schemeClr val="bg2">
                    <a:lumMod val="25000"/>
                  </a:schemeClr>
                </a:solidFill>
                <a:latin typeface="Kaiti SC" charset="-122"/>
                <a:ea typeface="Kaiti SC" charset="-122"/>
                <a:cs typeface="Kaiti SC" charset="-122"/>
              </a:rPr>
              <a:t>天，被称为“被囚禁的普罗米修斯”，也因此被称之为“恐怖主义”。</a:t>
            </a:r>
            <a:endParaRPr lang="en-US" altLang="zh-CN" b="1" dirty="0">
              <a:solidFill>
                <a:schemeClr val="bg2">
                  <a:lumMod val="25000"/>
                </a:schemeClr>
              </a:solidFill>
              <a:latin typeface="Kaiti SC" charset="-122"/>
              <a:ea typeface="Kaiti SC" charset="-122"/>
              <a:cs typeface="Kaiti SC" charset="-122"/>
            </a:endParaRPr>
          </a:p>
        </p:txBody>
      </p:sp>
      <p:sp>
        <p:nvSpPr>
          <p:cNvPr id="6" name="矩形 5"/>
          <p:cNvSpPr/>
          <p:nvPr/>
        </p:nvSpPr>
        <p:spPr>
          <a:xfrm>
            <a:off x="1279524" y="5277535"/>
            <a:ext cx="9194800" cy="461665"/>
          </a:xfrm>
          <a:prstGeom prst="rect">
            <a:avLst/>
          </a:prstGeom>
        </p:spPr>
        <p:txBody>
          <a:bodyPr wrap="square">
            <a:spAutoFit/>
          </a:bodyPr>
          <a:lstStyle/>
          <a:p>
            <a:pPr algn="just"/>
            <a:r>
              <a:rPr lang="zh-CN" altLang="en-US" sz="2400" b="1" dirty="0">
                <a:solidFill>
                  <a:srgbClr val="804A81"/>
                </a:solidFill>
                <a:latin typeface="Kaiti SC" charset="-122"/>
                <a:ea typeface="Kaiti SC" charset="-122"/>
                <a:cs typeface="Kaiti SC" charset="-122"/>
              </a:rPr>
              <a:t>第一次提出暴力革命、武装夺取政权思想；主张建立无产阶级政党。</a:t>
            </a:r>
            <a:endParaRPr lang="en-US" altLang="zh-CN" sz="2400" b="1" dirty="0">
              <a:solidFill>
                <a:srgbClr val="804A81"/>
              </a:solidFill>
              <a:latin typeface="Kaiti SC" charset="-122"/>
              <a:ea typeface="Kaiti SC" charset="-122"/>
              <a:cs typeface="Kaiti SC" charset="-122"/>
            </a:endParaRPr>
          </a:p>
        </p:txBody>
      </p:sp>
    </p:spTree>
    <p:extLst>
      <p:ext uri="{BB962C8B-B14F-4D97-AF65-F5344CB8AC3E}">
        <p14:creationId xmlns:p14="http://schemas.microsoft.com/office/powerpoint/2010/main" val="201421265"/>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43434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突破与尝试：魏特琳</a:t>
            </a:r>
            <a:endParaRPr kumimoji="1" lang="zh-CN" altLang="en-US" sz="3200" b="1" dirty="0">
              <a:latin typeface="Kaiti SC" charset="-122"/>
              <a:ea typeface="Kaiti SC" charset="-122"/>
              <a:cs typeface="Kaiti SC" charset="-122"/>
            </a:endParaRPr>
          </a:p>
        </p:txBody>
      </p:sp>
      <p:sp>
        <p:nvSpPr>
          <p:cNvPr id="4" name="文本框 3"/>
          <p:cNvSpPr txBox="1"/>
          <p:nvPr/>
        </p:nvSpPr>
        <p:spPr>
          <a:xfrm>
            <a:off x="2752914" y="4725987"/>
            <a:ext cx="1261884" cy="523220"/>
          </a:xfrm>
          <a:prstGeom prst="rect">
            <a:avLst/>
          </a:prstGeom>
          <a:noFill/>
        </p:spPr>
        <p:txBody>
          <a:bodyPr wrap="none" rtlCol="0">
            <a:spAutoFit/>
          </a:bodyPr>
          <a:lstStyle/>
          <a:p>
            <a:r>
              <a:rPr kumimoji="1" lang="zh-CN" altLang="en-US" sz="2800" b="1" dirty="0" smtClean="0">
                <a:latin typeface="Kaiti SC" charset="-122"/>
                <a:ea typeface="Kaiti SC" charset="-122"/>
                <a:cs typeface="Kaiti SC" charset="-122"/>
              </a:rPr>
              <a:t>魏特琳</a:t>
            </a:r>
            <a:endParaRPr kumimoji="1" lang="zh-CN" altLang="en-US" sz="2800" b="1" dirty="0">
              <a:latin typeface="Kaiti SC" charset="-122"/>
              <a:ea typeface="Kaiti SC" charset="-122"/>
              <a:cs typeface="Kaiti SC" charset="-122"/>
            </a:endParaRPr>
          </a:p>
        </p:txBody>
      </p:sp>
      <p:sp>
        <p:nvSpPr>
          <p:cNvPr id="5" name="任意多边形 38"/>
          <p:cNvSpPr/>
          <p:nvPr/>
        </p:nvSpPr>
        <p:spPr>
          <a:xfrm>
            <a:off x="5876925" y="1168401"/>
            <a:ext cx="3927476" cy="3543299"/>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a:lnSpc>
                <a:spcPct val="150000"/>
              </a:lnSpc>
            </a:pPr>
            <a:r>
              <a:rPr lang="zh-CN" altLang="en-US" b="1" dirty="0">
                <a:solidFill>
                  <a:schemeClr val="tx1"/>
                </a:solidFill>
                <a:latin typeface="Kaiti SC" charset="-122"/>
                <a:ea typeface="Kaiti SC" charset="-122"/>
                <a:cs typeface="Kaiti SC" charset="-122"/>
              </a:rPr>
              <a:t>认为资本主义是现代奴隶制度，私有财产是一切罪恶的根源。</a:t>
            </a:r>
            <a:endParaRPr lang="en-US" altLang="zh-CN" b="1" dirty="0">
              <a:solidFill>
                <a:schemeClr val="tx1"/>
              </a:solidFill>
              <a:latin typeface="Kaiti SC" charset="-122"/>
              <a:ea typeface="Kaiti SC" charset="-122"/>
              <a:cs typeface="Kaiti SC" charset="-122"/>
            </a:endParaRPr>
          </a:p>
          <a:p>
            <a:pPr algn="just">
              <a:lnSpc>
                <a:spcPct val="150000"/>
              </a:lnSpc>
            </a:pPr>
            <a:r>
              <a:rPr lang="zh-CN" altLang="en-US" b="1" dirty="0">
                <a:solidFill>
                  <a:schemeClr val="tx1"/>
                </a:solidFill>
                <a:latin typeface="Kaiti SC" charset="-122"/>
                <a:ea typeface="Kaiti SC" charset="-122"/>
                <a:cs typeface="Kaiti SC" charset="-122"/>
              </a:rPr>
              <a:t>他提出的以财产共有共享制为基础的“和谐与自由”的社会，也称为“民主共产主义联盟”，强调没有政府、没有法律、没有私有财产、取消货币、人人平等、共同劳动。</a:t>
            </a:r>
            <a:endParaRPr lang="en-US" altLang="zh-CN" b="1" dirty="0">
              <a:solidFill>
                <a:schemeClr val="tx1"/>
              </a:solidFill>
              <a:latin typeface="Kaiti SC" charset="-122"/>
              <a:ea typeface="Kaiti SC" charset="-122"/>
              <a:cs typeface="Kaiti SC" charset="-122"/>
            </a:endParaRPr>
          </a:p>
        </p:txBody>
      </p:sp>
      <p:sp>
        <p:nvSpPr>
          <p:cNvPr id="6" name="矩形 5"/>
          <p:cNvSpPr/>
          <p:nvPr/>
        </p:nvSpPr>
        <p:spPr>
          <a:xfrm>
            <a:off x="1651000" y="5263494"/>
            <a:ext cx="8305800" cy="1015663"/>
          </a:xfrm>
          <a:prstGeom prst="rect">
            <a:avLst/>
          </a:prstGeom>
        </p:spPr>
        <p:txBody>
          <a:bodyPr wrap="square">
            <a:spAutoFit/>
          </a:bodyPr>
          <a:lstStyle/>
          <a:p>
            <a:pPr marL="342900" indent="-342900" algn="just">
              <a:buFont typeface="Wingdings" charset="2"/>
              <a:buChar char="Ø"/>
            </a:pPr>
            <a:r>
              <a:rPr lang="zh-CN" altLang="en-US" sz="2000" b="1" dirty="0" smtClean="0">
                <a:solidFill>
                  <a:srgbClr val="804A81"/>
                </a:solidFill>
                <a:latin typeface="Kaiti SC" charset="-122"/>
                <a:ea typeface="Kaiti SC" charset="-122"/>
                <a:cs typeface="Kaiti SC" charset="-122"/>
              </a:rPr>
              <a:t>第一</a:t>
            </a:r>
            <a:r>
              <a:rPr lang="zh-CN" altLang="en-US" sz="2000" b="1" dirty="0">
                <a:solidFill>
                  <a:srgbClr val="804A81"/>
                </a:solidFill>
                <a:latin typeface="Kaiti SC" charset="-122"/>
                <a:ea typeface="Kaiti SC" charset="-122"/>
                <a:cs typeface="Kaiti SC" charset="-122"/>
              </a:rPr>
              <a:t>次提出工人没有祖国</a:t>
            </a:r>
            <a:r>
              <a:rPr lang="zh-CN" altLang="en-US" sz="2000" b="1" dirty="0" smtClean="0">
                <a:solidFill>
                  <a:srgbClr val="804A81"/>
                </a:solidFill>
                <a:latin typeface="Kaiti SC" charset="-122"/>
                <a:ea typeface="Kaiti SC" charset="-122"/>
                <a:cs typeface="Kaiti SC" charset="-122"/>
              </a:rPr>
              <a:t>。</a:t>
            </a:r>
          </a:p>
          <a:p>
            <a:pPr marL="342900" indent="-342900" algn="just">
              <a:buFont typeface="Wingdings" charset="2"/>
              <a:buChar char="Ø"/>
            </a:pPr>
            <a:r>
              <a:rPr lang="zh-CN" altLang="en-US" sz="2000" b="1" dirty="0">
                <a:solidFill>
                  <a:srgbClr val="804A81"/>
                </a:solidFill>
                <a:latin typeface="Kaiti SC" charset="-122"/>
                <a:ea typeface="Kaiti SC" charset="-122"/>
                <a:cs typeface="Kaiti SC" charset="-122"/>
              </a:rPr>
              <a:t>第一次把无产阶级不是当作受苦最深的阶级加以同情，而是将它看做是埋葬资本主义的唯一力量，主张暴力革命夺取政权</a:t>
            </a:r>
            <a:r>
              <a:rPr lang="zh-CN" altLang="en-US" sz="2000" b="1" dirty="0" smtClean="0">
                <a:solidFill>
                  <a:srgbClr val="804A81"/>
                </a:solidFill>
                <a:latin typeface="Kaiti SC" charset="-122"/>
                <a:ea typeface="Kaiti SC" charset="-122"/>
                <a:cs typeface="Kaiti SC" charset="-122"/>
              </a:rPr>
              <a:t>。</a:t>
            </a:r>
            <a:endParaRPr lang="zh-CN" altLang="en-US" sz="2000" b="1" dirty="0">
              <a:solidFill>
                <a:srgbClr val="804A81"/>
              </a:solidFill>
              <a:latin typeface="Kaiti SC" charset="-122"/>
              <a:ea typeface="Kaiti SC" charset="-122"/>
              <a:cs typeface="Kaiti SC"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0" y="1079500"/>
            <a:ext cx="3352800" cy="3632200"/>
          </a:xfrm>
          <a:prstGeom prst="rect">
            <a:avLst/>
          </a:prstGeom>
          <a:effectLst>
            <a:softEdge rad="165100"/>
          </a:effectLst>
        </p:spPr>
      </p:pic>
    </p:spTree>
    <p:extLst>
      <p:ext uri="{BB962C8B-B14F-4D97-AF65-F5344CB8AC3E}">
        <p14:creationId xmlns:p14="http://schemas.microsoft.com/office/powerpoint/2010/main" val="42814542"/>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a:off x="1" y="3957535"/>
            <a:ext cx="5499100" cy="42919"/>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270131" y="208922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4</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60112" y="3363117"/>
            <a:ext cx="5507768" cy="461665"/>
          </a:xfrm>
          <a:prstGeom prst="rect">
            <a:avLst/>
          </a:prstGeom>
          <a:noFill/>
        </p:spPr>
        <p:txBody>
          <a:bodyPr wrap="square">
            <a:spAutoFit/>
          </a:bodyPr>
          <a:lstStyle/>
          <a:p>
            <a:r>
              <a:rPr lang="zh-CN" altLang="en-US" sz="2400" dirty="0" smtClean="0">
                <a:solidFill>
                  <a:schemeClr val="bg2">
                    <a:lumMod val="25000"/>
                  </a:schemeClr>
                </a:solidFill>
                <a:latin typeface="Microsoft YaHei" charset="0"/>
                <a:ea typeface="Microsoft YaHei" charset="0"/>
                <a:cs typeface="Microsoft YaHei" charset="0"/>
              </a:rPr>
              <a:t>社会主义第一次飞跃：从空想到科学</a:t>
            </a:r>
            <a:endParaRPr lang="zh-CN" altLang="en-US" sz="2400" dirty="0">
              <a:solidFill>
                <a:schemeClr val="bg2">
                  <a:lumMod val="2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162010326"/>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70739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社会主义第一次飞跃：从</a:t>
            </a:r>
            <a:r>
              <a:rPr kumimoji="1" lang="zh-CN" altLang="en-US" sz="3200" b="1" smtClean="0">
                <a:latin typeface="Kaiti SC" charset="-122"/>
                <a:ea typeface="Kaiti SC" charset="-122"/>
                <a:cs typeface="Kaiti SC" charset="-122"/>
              </a:rPr>
              <a:t>空想到科学</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1905000"/>
            <a:ext cx="3181350" cy="32131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87" y="1905000"/>
            <a:ext cx="3160713" cy="3213100"/>
          </a:xfrm>
          <a:prstGeom prst="rect">
            <a:avLst/>
          </a:prstGeom>
        </p:spPr>
      </p:pic>
      <p:sp>
        <p:nvSpPr>
          <p:cNvPr id="7" name="文本框 6"/>
          <p:cNvSpPr txBox="1"/>
          <p:nvPr/>
        </p:nvSpPr>
        <p:spPr>
          <a:xfrm>
            <a:off x="2969557" y="5323531"/>
            <a:ext cx="1415772" cy="461665"/>
          </a:xfrm>
          <a:prstGeom prst="rect">
            <a:avLst/>
          </a:prstGeom>
          <a:noFill/>
        </p:spPr>
        <p:txBody>
          <a:bodyPr wrap="none" rtlCol="0">
            <a:spAutoFit/>
          </a:bodyPr>
          <a:lstStyle/>
          <a:p>
            <a:r>
              <a:rPr kumimoji="1" lang="zh-CN" altLang="en-US" sz="2400" b="1" dirty="0" smtClean="0">
                <a:solidFill>
                  <a:schemeClr val="bg2">
                    <a:lumMod val="25000"/>
                  </a:schemeClr>
                </a:solidFill>
                <a:latin typeface="Kaiti SC" charset="-122"/>
                <a:ea typeface="Kaiti SC" charset="-122"/>
                <a:cs typeface="Kaiti SC" charset="-122"/>
              </a:rPr>
              <a:t>唯物史观</a:t>
            </a:r>
            <a:endParaRPr kumimoji="1" lang="zh-CN" altLang="en-US" sz="2400" b="1" dirty="0">
              <a:solidFill>
                <a:schemeClr val="bg2">
                  <a:lumMod val="25000"/>
                </a:schemeClr>
              </a:solidFill>
              <a:latin typeface="Kaiti SC" charset="-122"/>
              <a:ea typeface="Kaiti SC" charset="-122"/>
              <a:cs typeface="Kaiti SC" charset="-122"/>
            </a:endParaRPr>
          </a:p>
        </p:txBody>
      </p:sp>
      <p:sp>
        <p:nvSpPr>
          <p:cNvPr id="8" name="文本框 7"/>
          <p:cNvSpPr txBox="1"/>
          <p:nvPr/>
        </p:nvSpPr>
        <p:spPr>
          <a:xfrm>
            <a:off x="7750512" y="5323531"/>
            <a:ext cx="2031325" cy="461665"/>
          </a:xfrm>
          <a:prstGeom prst="rect">
            <a:avLst/>
          </a:prstGeom>
          <a:noFill/>
        </p:spPr>
        <p:txBody>
          <a:bodyPr wrap="none" rtlCol="0">
            <a:spAutoFit/>
          </a:bodyPr>
          <a:lstStyle/>
          <a:p>
            <a:r>
              <a:rPr kumimoji="1" lang="zh-CN" altLang="en-US" sz="2400" b="1" dirty="0" smtClean="0">
                <a:solidFill>
                  <a:schemeClr val="bg2">
                    <a:lumMod val="25000"/>
                  </a:schemeClr>
                </a:solidFill>
                <a:latin typeface="Kaiti SC" charset="-122"/>
                <a:ea typeface="Kaiti SC" charset="-122"/>
                <a:cs typeface="Kaiti SC" charset="-122"/>
              </a:rPr>
              <a:t>剩余价值学说</a:t>
            </a:r>
            <a:endParaRPr kumimoji="1" lang="zh-CN" altLang="en-US" sz="2400" b="1" dirty="0">
              <a:solidFill>
                <a:schemeClr val="bg2">
                  <a:lumMod val="25000"/>
                </a:schemeClr>
              </a:solidFill>
              <a:latin typeface="Kaiti SC" charset="-122"/>
              <a:ea typeface="Kaiti SC" charset="-122"/>
              <a:cs typeface="Kaiti SC" charset="-122"/>
            </a:endParaRPr>
          </a:p>
        </p:txBody>
      </p:sp>
      <p:sp>
        <p:nvSpPr>
          <p:cNvPr id="9" name="文本框 8"/>
          <p:cNvSpPr txBox="1"/>
          <p:nvPr/>
        </p:nvSpPr>
        <p:spPr>
          <a:xfrm>
            <a:off x="4953675" y="1142138"/>
            <a:ext cx="2403222" cy="646331"/>
          </a:xfrm>
          <a:prstGeom prst="rect">
            <a:avLst/>
          </a:prstGeom>
          <a:noFill/>
        </p:spPr>
        <p:txBody>
          <a:bodyPr wrap="none" rtlCol="0">
            <a:spAutoFit/>
          </a:bodyPr>
          <a:lstStyle/>
          <a:p>
            <a:r>
              <a:rPr kumimoji="1" lang="zh-CN" altLang="en-US" sz="3600" b="1" smtClean="0">
                <a:solidFill>
                  <a:srgbClr val="804A81"/>
                </a:solidFill>
                <a:latin typeface="Kaiti SC" charset="-122"/>
                <a:ea typeface="Kaiti SC" charset="-122"/>
                <a:cs typeface="Kaiti SC" charset="-122"/>
              </a:rPr>
              <a:t>“两个前提”</a:t>
            </a:r>
            <a:endParaRPr kumimoji="1" lang="zh-CN" altLang="en-US" sz="3600" b="1" dirty="0">
              <a:solidFill>
                <a:srgbClr val="804A81"/>
              </a:solidFill>
              <a:latin typeface="Kaiti SC" charset="-122"/>
              <a:ea typeface="Kaiti SC" charset="-122"/>
              <a:cs typeface="Kaiti SC" charset="-122"/>
            </a:endParaRPr>
          </a:p>
        </p:txBody>
      </p:sp>
    </p:spTree>
    <p:extLst>
      <p:ext uri="{BB962C8B-B14F-4D97-AF65-F5344CB8AC3E}">
        <p14:creationId xmlns:p14="http://schemas.microsoft.com/office/powerpoint/2010/main" val="65390063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7505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资本主义基本矛盾的表现</a:t>
            </a:r>
            <a:r>
              <a:rPr kumimoji="1" lang="zh-CN" altLang="en-US" sz="3200" b="1" smtClean="0">
                <a:latin typeface="Kaiti SC" charset="-122"/>
                <a:ea typeface="Kaiti SC" charset="-122"/>
                <a:cs typeface="Kaiti SC" charset="-122"/>
              </a:rPr>
              <a:t>及解决办法</a:t>
            </a:r>
            <a:endParaRPr kumimoji="1" lang="zh-CN" altLang="en-US" sz="3200" b="1" dirty="0">
              <a:latin typeface="Kaiti SC" charset="-122"/>
              <a:ea typeface="Kaiti SC" charset="-122"/>
              <a:cs typeface="Kaiti SC" charset="-122"/>
            </a:endParaRPr>
          </a:p>
        </p:txBody>
      </p:sp>
      <p:grpSp>
        <p:nvGrpSpPr>
          <p:cNvPr id="5" name="组合 59"/>
          <p:cNvGrpSpPr/>
          <p:nvPr/>
        </p:nvGrpSpPr>
        <p:grpSpPr>
          <a:xfrm>
            <a:off x="399507" y="1066819"/>
            <a:ext cx="6878135" cy="3200381"/>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2" name="矩形 1"/>
          <p:cNvSpPr/>
          <p:nvPr/>
        </p:nvSpPr>
        <p:spPr>
          <a:xfrm>
            <a:off x="755107" y="1472639"/>
            <a:ext cx="6267450" cy="2308324"/>
          </a:xfrm>
          <a:prstGeom prst="rect">
            <a:avLst/>
          </a:prstGeom>
        </p:spPr>
        <p:txBody>
          <a:bodyPr wrap="square">
            <a:spAutoFit/>
          </a:bodyPr>
          <a:lstStyle/>
          <a:p>
            <a:pPr marL="285750" indent="-285750">
              <a:buClr>
                <a:srgbClr val="804A81"/>
              </a:buClr>
              <a:buFont typeface="Wingdings" charset="2"/>
              <a:buChar char="u"/>
            </a:pPr>
            <a:r>
              <a:rPr lang="zh-CN" altLang="en-US" b="1" dirty="0">
                <a:latin typeface="Kaiti SC" charset="-122"/>
                <a:ea typeface="Kaiti SC" charset="-122"/>
                <a:cs typeface="Kaiti SC" charset="-122"/>
              </a:rPr>
              <a:t>在生产领域内部，社会化的大生产与生产资料私人占有之间的矛盾</a:t>
            </a:r>
            <a:r>
              <a:rPr lang="zh-CN" altLang="en-US" b="1" dirty="0" smtClean="0">
                <a:latin typeface="Kaiti SC" charset="-122"/>
                <a:ea typeface="Kaiti SC" charset="-122"/>
                <a:cs typeface="Kaiti SC" charset="-122"/>
              </a:rPr>
              <a:t>；</a:t>
            </a:r>
          </a:p>
          <a:p>
            <a:pPr marL="285750" indent="-285750">
              <a:buClr>
                <a:srgbClr val="804A81"/>
              </a:buClr>
              <a:buFont typeface="Wingdings" charset="2"/>
              <a:buChar char="u"/>
            </a:pPr>
            <a:r>
              <a:rPr lang="zh-CN" altLang="en-US" b="1" dirty="0" smtClean="0">
                <a:latin typeface="Kaiti SC" charset="-122"/>
                <a:ea typeface="Kaiti SC" charset="-122"/>
                <a:cs typeface="Kaiti SC" charset="-122"/>
              </a:rPr>
              <a:t>在</a:t>
            </a:r>
            <a:r>
              <a:rPr lang="zh-CN" altLang="en-US" b="1" dirty="0">
                <a:latin typeface="Kaiti SC" charset="-122"/>
                <a:ea typeface="Kaiti SC" charset="-122"/>
                <a:cs typeface="Kaiti SC" charset="-122"/>
              </a:rPr>
              <a:t>分配和消费领域，社会财富的急剧增加与少数资本家占有之间的矛盾</a:t>
            </a:r>
            <a:r>
              <a:rPr lang="zh-CN" altLang="en-US" b="1" dirty="0" smtClean="0">
                <a:latin typeface="Kaiti SC" charset="-122"/>
                <a:ea typeface="Kaiti SC" charset="-122"/>
                <a:cs typeface="Kaiti SC" charset="-122"/>
              </a:rPr>
              <a:t>；</a:t>
            </a:r>
          </a:p>
          <a:p>
            <a:pPr marL="285750" indent="-285750">
              <a:buClr>
                <a:srgbClr val="804A81"/>
              </a:buClr>
              <a:buFont typeface="Wingdings" charset="2"/>
              <a:buChar char="u"/>
            </a:pPr>
            <a:r>
              <a:rPr lang="zh-CN" altLang="en-US" b="1" dirty="0" smtClean="0">
                <a:latin typeface="Kaiti SC" charset="-122"/>
                <a:ea typeface="Kaiti SC" charset="-122"/>
                <a:cs typeface="Kaiti SC" charset="-122"/>
              </a:rPr>
              <a:t>在</a:t>
            </a:r>
            <a:r>
              <a:rPr lang="zh-CN" altLang="en-US" b="1" dirty="0">
                <a:latin typeface="Kaiti SC" charset="-122"/>
                <a:ea typeface="Kaiti SC" charset="-122"/>
                <a:cs typeface="Kaiti SC" charset="-122"/>
              </a:rPr>
              <a:t>生产和消费之间，市场的扩张赶不上生产的扩张，生产无限扩大的趋势与购买力相对缩小的矛盾</a:t>
            </a:r>
            <a:r>
              <a:rPr lang="zh-CN" altLang="en-US" b="1" dirty="0" smtClean="0">
                <a:latin typeface="Kaiti SC" charset="-122"/>
                <a:ea typeface="Kaiti SC" charset="-122"/>
                <a:cs typeface="Kaiti SC" charset="-122"/>
              </a:rPr>
              <a:t>；</a:t>
            </a:r>
          </a:p>
          <a:p>
            <a:pPr marL="285750" indent="-285750">
              <a:buClr>
                <a:srgbClr val="804A81"/>
              </a:buClr>
              <a:buFont typeface="Wingdings" charset="2"/>
              <a:buChar char="u"/>
            </a:pPr>
            <a:r>
              <a:rPr lang="zh-CN" altLang="en-US" b="1" dirty="0" smtClean="0">
                <a:latin typeface="Kaiti SC" charset="-122"/>
                <a:ea typeface="Kaiti SC" charset="-122"/>
                <a:cs typeface="Kaiti SC" charset="-122"/>
              </a:rPr>
              <a:t>在</a:t>
            </a:r>
            <a:r>
              <a:rPr lang="zh-CN" altLang="en-US" b="1" dirty="0">
                <a:latin typeface="Kaiti SC" charset="-122"/>
                <a:ea typeface="Kaiti SC" charset="-122"/>
                <a:cs typeface="Kaiti SC" charset="-122"/>
              </a:rPr>
              <a:t>人与人之间，社会化大生产的代表者</a:t>
            </a:r>
            <a:r>
              <a:rPr lang="en-US" altLang="zh-CN" b="1" dirty="0">
                <a:latin typeface="Kaiti SC" charset="-122"/>
                <a:ea typeface="Kaiti SC" charset="-122"/>
                <a:cs typeface="Kaiti SC" charset="-122"/>
              </a:rPr>
              <a:t>——</a:t>
            </a:r>
            <a:r>
              <a:rPr lang="zh-CN" altLang="en-US" b="1" dirty="0">
                <a:latin typeface="Kaiti SC" charset="-122"/>
                <a:ea typeface="Kaiti SC" charset="-122"/>
                <a:cs typeface="Kaiti SC" charset="-122"/>
              </a:rPr>
              <a:t>无产阶级和资本主义制度的既得利益者</a:t>
            </a:r>
            <a:r>
              <a:rPr lang="en-US" altLang="zh-CN" b="1" dirty="0">
                <a:latin typeface="Kaiti SC" charset="-122"/>
                <a:ea typeface="Kaiti SC" charset="-122"/>
                <a:cs typeface="Kaiti SC" charset="-122"/>
              </a:rPr>
              <a:t>——</a:t>
            </a:r>
            <a:r>
              <a:rPr lang="zh-CN" altLang="en-US" b="1" dirty="0">
                <a:latin typeface="Kaiti SC" charset="-122"/>
                <a:ea typeface="Kaiti SC" charset="-122"/>
                <a:cs typeface="Kaiti SC" charset="-122"/>
              </a:rPr>
              <a:t>资产阶级之间的尖锐矛盾；</a:t>
            </a:r>
            <a:endParaRPr lang="en-US" altLang="zh-CN"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65" y="4369337"/>
            <a:ext cx="6878135" cy="2234663"/>
          </a:xfrm>
          <a:prstGeom prst="rect">
            <a:avLst/>
          </a:prstGeom>
          <a:effectLst>
            <a:softEdge rad="114300"/>
          </a:effec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700" y="4369336"/>
            <a:ext cx="4480560" cy="2234663"/>
          </a:xfrm>
          <a:prstGeom prst="rect">
            <a:avLst/>
          </a:prstGeom>
          <a:effectLst>
            <a:softEdge rad="63500"/>
          </a:effec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94" y="1066819"/>
            <a:ext cx="4447866" cy="3200381"/>
          </a:xfrm>
          <a:prstGeom prst="rect">
            <a:avLst/>
          </a:prstGeom>
          <a:effectLst>
            <a:softEdge rad="139700"/>
          </a:effectLst>
        </p:spPr>
      </p:pic>
    </p:spTree>
    <p:extLst>
      <p:ext uri="{BB962C8B-B14F-4D97-AF65-F5344CB8AC3E}">
        <p14:creationId xmlns:p14="http://schemas.microsoft.com/office/powerpoint/2010/main" val="1072012992"/>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7505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资本主义基本矛盾的表现及解决办法</a:t>
            </a:r>
            <a:endParaRPr kumimoji="1" lang="zh-CN" altLang="en-US" sz="3200" b="1" dirty="0">
              <a:latin typeface="Kaiti SC" charset="-122"/>
              <a:ea typeface="Kaiti SC" charset="-122"/>
              <a:cs typeface="Kaiti SC" charset="-122"/>
            </a:endParaRPr>
          </a:p>
        </p:txBody>
      </p:sp>
      <p:grpSp>
        <p:nvGrpSpPr>
          <p:cNvPr id="5" name="组合 59"/>
          <p:cNvGrpSpPr/>
          <p:nvPr/>
        </p:nvGrpSpPr>
        <p:grpSpPr>
          <a:xfrm>
            <a:off x="399507" y="1066819"/>
            <a:ext cx="6878135" cy="3060681"/>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2" name="矩形 1"/>
          <p:cNvSpPr/>
          <p:nvPr/>
        </p:nvSpPr>
        <p:spPr>
          <a:xfrm>
            <a:off x="907235" y="1581496"/>
            <a:ext cx="5963193" cy="2031325"/>
          </a:xfrm>
          <a:prstGeom prst="rect">
            <a:avLst/>
          </a:prstGeom>
        </p:spPr>
        <p:txBody>
          <a:bodyPr wrap="square">
            <a:spAutoFit/>
          </a:bodyPr>
          <a:lstStyle/>
          <a:p>
            <a:pPr algn="just"/>
            <a:r>
              <a:rPr lang="zh-CN" altLang="en-US" b="1" dirty="0">
                <a:latin typeface="Kaiti SC" charset="-122"/>
                <a:ea typeface="Kaiti SC" charset="-122"/>
                <a:cs typeface="Kaiti SC" charset="-122"/>
              </a:rPr>
              <a:t>因此，根据生产力与生产关系必须一致的原理，资本主义基本矛盾的解决不可能是社会化的生产力永久性地被私人占有的生产关系所窒息，“这种解决只能是在事实上承认现代生产力的社会本性，因而也就是使生产、占有和交换的方式同生产资料的社会性相适应。而要实现这一点，只有由社会公开地和直接地占有已经发展到除了社会管理不适于任何其他管理的生产力。”</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65" y="4369337"/>
            <a:ext cx="6878135" cy="2234663"/>
          </a:xfrm>
          <a:prstGeom prst="rect">
            <a:avLst/>
          </a:prstGeom>
          <a:effectLst>
            <a:softEdge rad="114300"/>
          </a:effec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700" y="4369336"/>
            <a:ext cx="4480560" cy="2234663"/>
          </a:xfrm>
          <a:prstGeom prst="rect">
            <a:avLst/>
          </a:prstGeom>
          <a:effectLst>
            <a:softEdge rad="63500"/>
          </a:effec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94" y="1066819"/>
            <a:ext cx="4447866" cy="3200381"/>
          </a:xfrm>
          <a:prstGeom prst="rect">
            <a:avLst/>
          </a:prstGeom>
          <a:effectLst>
            <a:softEdge rad="139700"/>
          </a:effectLst>
        </p:spPr>
      </p:pic>
    </p:spTree>
    <p:extLst>
      <p:ext uri="{BB962C8B-B14F-4D97-AF65-F5344CB8AC3E}">
        <p14:creationId xmlns:p14="http://schemas.microsoft.com/office/powerpoint/2010/main" val="674499723"/>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9537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a:latin typeface="Kaiti SC" charset="-122"/>
                <a:ea typeface="Kaiti SC" charset="-122"/>
                <a:cs typeface="Kaiti SC" charset="-122"/>
              </a:rPr>
              <a:t>无产阶级是资本主义的掘墓人和社会主义的建设者</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750" y="2353162"/>
            <a:ext cx="3530600" cy="2880836"/>
          </a:xfrm>
          <a:prstGeom prst="rect">
            <a:avLst/>
          </a:prstGeom>
          <a:effectLst>
            <a:softEdge rad="939800"/>
          </a:effectLst>
        </p:spPr>
      </p:pic>
      <p:sp>
        <p:nvSpPr>
          <p:cNvPr id="4" name="矩形 3"/>
          <p:cNvSpPr/>
          <p:nvPr/>
        </p:nvSpPr>
        <p:spPr>
          <a:xfrm>
            <a:off x="1143000" y="1930400"/>
            <a:ext cx="9931400" cy="3073400"/>
          </a:xfrm>
          <a:prstGeom prst="rect">
            <a:avLst/>
          </a:prstGeom>
          <a:noFill/>
          <a:ln w="76200">
            <a:solidFill>
              <a:schemeClr val="bg1">
                <a:lumMod val="65000"/>
                <a:alpha val="76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397000" y="2296636"/>
            <a:ext cx="8699500" cy="2246769"/>
          </a:xfrm>
          <a:prstGeom prst="rect">
            <a:avLst/>
          </a:prstGeom>
        </p:spPr>
        <p:txBody>
          <a:bodyPr wrap="square">
            <a:spAutoFit/>
          </a:bodyPr>
          <a:lstStyle/>
          <a:p>
            <a:pPr algn="just"/>
            <a:r>
              <a:rPr lang="zh-CN" altLang="en-US" sz="2800" b="1" dirty="0">
                <a:solidFill>
                  <a:schemeClr val="bg2">
                    <a:lumMod val="25000"/>
                  </a:schemeClr>
                </a:solidFill>
                <a:latin typeface="Kaiti SC" charset="-122"/>
                <a:ea typeface="Kaiti SC" charset="-122"/>
                <a:cs typeface="Kaiti SC" charset="-122"/>
              </a:rPr>
              <a:t>（</a:t>
            </a:r>
            <a:r>
              <a:rPr lang="en-US" altLang="zh-CN" sz="2800" b="1" dirty="0">
                <a:solidFill>
                  <a:schemeClr val="bg2">
                    <a:lumMod val="25000"/>
                  </a:schemeClr>
                </a:solidFill>
                <a:latin typeface="Kaiti SC" charset="-122"/>
                <a:ea typeface="Kaiti SC" charset="-122"/>
                <a:cs typeface="Kaiti SC" charset="-122"/>
              </a:rPr>
              <a:t>1</a:t>
            </a:r>
            <a:r>
              <a:rPr lang="zh-CN" altLang="en-US" sz="2800" b="1" dirty="0">
                <a:solidFill>
                  <a:schemeClr val="bg2">
                    <a:lumMod val="25000"/>
                  </a:schemeClr>
                </a:solidFill>
                <a:latin typeface="Kaiti SC" charset="-122"/>
                <a:ea typeface="Kaiti SC" charset="-122"/>
                <a:cs typeface="Kaiti SC" charset="-122"/>
              </a:rPr>
              <a:t>）社会主义取代资本主义是社会发展的客观规律，但有赖于人的主观能动性</a:t>
            </a:r>
            <a:endParaRPr lang="en-US" altLang="zh-CN" sz="2800" b="1" dirty="0">
              <a:solidFill>
                <a:schemeClr val="bg2">
                  <a:lumMod val="25000"/>
                </a:schemeClr>
              </a:solidFill>
              <a:latin typeface="Kaiti SC" charset="-122"/>
              <a:ea typeface="Kaiti SC" charset="-122"/>
              <a:cs typeface="Kaiti SC" charset="-122"/>
            </a:endParaRPr>
          </a:p>
          <a:p>
            <a:pPr algn="just"/>
            <a:r>
              <a:rPr lang="zh-CN" altLang="en-US" sz="2800" b="1" dirty="0">
                <a:solidFill>
                  <a:schemeClr val="bg2">
                    <a:lumMod val="25000"/>
                  </a:schemeClr>
                </a:solidFill>
                <a:latin typeface="Kaiti SC" charset="-122"/>
                <a:ea typeface="Kaiti SC" charset="-122"/>
                <a:cs typeface="Kaiti SC" charset="-122"/>
              </a:rPr>
              <a:t>（</a:t>
            </a:r>
            <a:r>
              <a:rPr lang="en-US" altLang="zh-CN" sz="2800" b="1" dirty="0">
                <a:solidFill>
                  <a:schemeClr val="bg2">
                    <a:lumMod val="25000"/>
                  </a:schemeClr>
                </a:solidFill>
                <a:latin typeface="Kaiti SC" charset="-122"/>
                <a:ea typeface="Kaiti SC" charset="-122"/>
                <a:cs typeface="Kaiti SC" charset="-122"/>
              </a:rPr>
              <a:t>2</a:t>
            </a:r>
            <a:r>
              <a:rPr lang="zh-CN" altLang="en-US" sz="2800" b="1" dirty="0">
                <a:solidFill>
                  <a:schemeClr val="bg2">
                    <a:lumMod val="25000"/>
                  </a:schemeClr>
                </a:solidFill>
                <a:latin typeface="Kaiti SC" charset="-122"/>
                <a:ea typeface="Kaiti SC" charset="-122"/>
                <a:cs typeface="Kaiti SC" charset="-122"/>
              </a:rPr>
              <a:t>）无产阶级是先进生产力的代表者</a:t>
            </a:r>
          </a:p>
          <a:p>
            <a:pPr algn="just"/>
            <a:r>
              <a:rPr lang="zh-CN" altLang="en-US" sz="2800" b="1" dirty="0">
                <a:solidFill>
                  <a:schemeClr val="bg2">
                    <a:lumMod val="25000"/>
                  </a:schemeClr>
                </a:solidFill>
                <a:latin typeface="Kaiti SC" charset="-122"/>
                <a:ea typeface="Kaiti SC" charset="-122"/>
                <a:cs typeface="Kaiti SC" charset="-122"/>
              </a:rPr>
              <a:t>（</a:t>
            </a:r>
            <a:r>
              <a:rPr lang="en-US" altLang="zh-CN" sz="2800" b="1" dirty="0">
                <a:solidFill>
                  <a:schemeClr val="bg2">
                    <a:lumMod val="25000"/>
                  </a:schemeClr>
                </a:solidFill>
                <a:latin typeface="Kaiti SC" charset="-122"/>
                <a:ea typeface="Kaiti SC" charset="-122"/>
                <a:cs typeface="Kaiti SC" charset="-122"/>
              </a:rPr>
              <a:t>3</a:t>
            </a:r>
            <a:r>
              <a:rPr lang="zh-CN" altLang="en-US" sz="2800" b="1" dirty="0">
                <a:solidFill>
                  <a:schemeClr val="bg2">
                    <a:lumMod val="25000"/>
                  </a:schemeClr>
                </a:solidFill>
                <a:latin typeface="Kaiti SC" charset="-122"/>
                <a:ea typeface="Kaiti SC" charset="-122"/>
                <a:cs typeface="Kaiti SC" charset="-122"/>
              </a:rPr>
              <a:t>）无产阶级是革命最解决最彻底的阶级</a:t>
            </a:r>
          </a:p>
          <a:p>
            <a:pPr algn="just"/>
            <a:r>
              <a:rPr lang="zh-CN" altLang="en-US" sz="2800" b="1" dirty="0">
                <a:solidFill>
                  <a:schemeClr val="bg2">
                    <a:lumMod val="25000"/>
                  </a:schemeClr>
                </a:solidFill>
                <a:latin typeface="Kaiti SC" charset="-122"/>
                <a:ea typeface="Kaiti SC" charset="-122"/>
                <a:cs typeface="Kaiti SC" charset="-122"/>
              </a:rPr>
              <a:t>（</a:t>
            </a:r>
            <a:r>
              <a:rPr lang="en-US" altLang="zh-CN" sz="2800" b="1" dirty="0">
                <a:solidFill>
                  <a:schemeClr val="bg2">
                    <a:lumMod val="25000"/>
                  </a:schemeClr>
                </a:solidFill>
                <a:latin typeface="Kaiti SC" charset="-122"/>
                <a:ea typeface="Kaiti SC" charset="-122"/>
                <a:cs typeface="Kaiti SC" charset="-122"/>
              </a:rPr>
              <a:t>4</a:t>
            </a:r>
            <a:r>
              <a:rPr lang="zh-CN" altLang="en-US" sz="2800" b="1" dirty="0">
                <a:solidFill>
                  <a:schemeClr val="bg2">
                    <a:lumMod val="25000"/>
                  </a:schemeClr>
                </a:solidFill>
                <a:latin typeface="Kaiti SC" charset="-122"/>
                <a:ea typeface="Kaiti SC" charset="-122"/>
                <a:cs typeface="Kaiti SC" charset="-122"/>
              </a:rPr>
              <a:t>）无产阶级最富有组织性、纪律性和革命团结</a:t>
            </a:r>
          </a:p>
        </p:txBody>
      </p:sp>
    </p:spTree>
    <p:extLst>
      <p:ext uri="{BB962C8B-B14F-4D97-AF65-F5344CB8AC3E}">
        <p14:creationId xmlns:p14="http://schemas.microsoft.com/office/powerpoint/2010/main" val="79102005"/>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61849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a:latin typeface="Kaiti SC" charset="-122"/>
                <a:ea typeface="Kaiti SC" charset="-122"/>
                <a:cs typeface="Kaiti SC" charset="-122"/>
              </a:rPr>
              <a:t>社会主义代替资本主义的步骤</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003300"/>
            <a:ext cx="4064000" cy="40640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900" y="1003300"/>
            <a:ext cx="5156200" cy="4064000"/>
          </a:xfrm>
          <a:prstGeom prst="rect">
            <a:avLst/>
          </a:prstGeom>
          <a:effectLst>
            <a:softEdge rad="0"/>
          </a:effectLst>
        </p:spPr>
      </p:pic>
      <p:sp>
        <p:nvSpPr>
          <p:cNvPr id="6" name="文本框 5"/>
          <p:cNvSpPr txBox="1"/>
          <p:nvPr/>
        </p:nvSpPr>
        <p:spPr>
          <a:xfrm>
            <a:off x="2962414" y="5157499"/>
            <a:ext cx="1415772" cy="584775"/>
          </a:xfrm>
          <a:prstGeom prst="rect">
            <a:avLst/>
          </a:prstGeom>
          <a:noFill/>
        </p:spPr>
        <p:txBody>
          <a:bodyPr wrap="none" rtlCol="0">
            <a:spAutoFit/>
          </a:bodyPr>
          <a:lstStyle/>
          <a:p>
            <a:r>
              <a:rPr kumimoji="1" lang="zh-CN" altLang="en-US" sz="3200" b="1" dirty="0" smtClean="0">
                <a:latin typeface="Kaiti SC" charset="-122"/>
                <a:ea typeface="Kaiti SC" charset="-122"/>
                <a:cs typeface="Kaiti SC" charset="-122"/>
              </a:rPr>
              <a:t>三步走</a:t>
            </a:r>
            <a:endParaRPr kumimoji="1" lang="zh-CN" altLang="en-US" sz="3200" b="1" dirty="0">
              <a:latin typeface="Kaiti SC" charset="-122"/>
              <a:ea typeface="Kaiti SC" charset="-122"/>
              <a:cs typeface="Kaiti SC" charset="-122"/>
            </a:endParaRPr>
          </a:p>
        </p:txBody>
      </p:sp>
      <p:sp>
        <p:nvSpPr>
          <p:cNvPr id="7" name="文本框 6"/>
          <p:cNvSpPr txBox="1"/>
          <p:nvPr/>
        </p:nvSpPr>
        <p:spPr>
          <a:xfrm>
            <a:off x="7985264" y="5133398"/>
            <a:ext cx="1415772" cy="584775"/>
          </a:xfrm>
          <a:prstGeom prst="rect">
            <a:avLst/>
          </a:prstGeom>
          <a:noFill/>
        </p:spPr>
        <p:txBody>
          <a:bodyPr wrap="none" rtlCol="0">
            <a:spAutoFit/>
          </a:bodyPr>
          <a:lstStyle/>
          <a:p>
            <a:r>
              <a:rPr kumimoji="1" lang="zh-CN" altLang="en-US" sz="3200" b="1" dirty="0" smtClean="0">
                <a:latin typeface="Kaiti SC" charset="-122"/>
                <a:ea typeface="Kaiti SC" charset="-122"/>
                <a:cs typeface="Kaiti SC" charset="-122"/>
              </a:rPr>
              <a:t>四阶段</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206804193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0" y="0"/>
            <a:ext cx="3051958"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社会主义词源</a:t>
            </a:r>
            <a:endParaRPr kumimoji="1" lang="zh-CN" altLang="en-US" sz="3200" b="1" dirty="0">
              <a:latin typeface="Kaiti SC" charset="-122"/>
              <a:ea typeface="Kaiti SC" charset="-122"/>
              <a:cs typeface="Kaiti SC" charset="-122"/>
            </a:endParaRPr>
          </a:p>
        </p:txBody>
      </p:sp>
      <p:grpSp>
        <p:nvGrpSpPr>
          <p:cNvPr id="12" name="组合 59"/>
          <p:cNvGrpSpPr/>
          <p:nvPr/>
        </p:nvGrpSpPr>
        <p:grpSpPr>
          <a:xfrm>
            <a:off x="666376" y="1409701"/>
            <a:ext cx="10878671" cy="4978400"/>
            <a:chOff x="1264428" y="1152525"/>
            <a:chExt cx="6847285" cy="2795588"/>
          </a:xfrm>
        </p:grpSpPr>
        <p:sp>
          <p:nvSpPr>
            <p:cNvPr id="13" name="圆角矩形 1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7" name="矩形 16"/>
          <p:cNvSpPr/>
          <p:nvPr/>
        </p:nvSpPr>
        <p:spPr>
          <a:xfrm>
            <a:off x="1206158" y="1735726"/>
            <a:ext cx="9798274" cy="535531"/>
          </a:xfrm>
          <a:prstGeom prst="rect">
            <a:avLst/>
          </a:prstGeom>
        </p:spPr>
        <p:txBody>
          <a:bodyPr wrap="square">
            <a:spAutoFit/>
          </a:bodyPr>
          <a:lstStyle/>
          <a:p>
            <a:pPr algn="just">
              <a:lnSpc>
                <a:spcPct val="120000"/>
              </a:lnSpc>
            </a:pPr>
            <a:r>
              <a:rPr lang="zh-CN" altLang="en-US" sz="2400" b="1" dirty="0" smtClean="0">
                <a:solidFill>
                  <a:srgbClr val="7E487F"/>
                </a:solidFill>
                <a:latin typeface="Kaiti SC" charset="-122"/>
                <a:ea typeface="Kaiti SC" charset="-122"/>
                <a:cs typeface="Kaiti SC" charset="-122"/>
              </a:rPr>
              <a:t>社会主义</a:t>
            </a:r>
            <a:r>
              <a:rPr lang="zh-CN" altLang="en-US" sz="2400" b="1" dirty="0">
                <a:solidFill>
                  <a:srgbClr val="7E487F"/>
                </a:solidFill>
                <a:latin typeface="Kaiti SC" charset="-122"/>
                <a:ea typeface="Kaiti SC" charset="-122"/>
                <a:cs typeface="Kaiti SC" charset="-122"/>
              </a:rPr>
              <a:t>与共产主义</a:t>
            </a:r>
          </a:p>
        </p:txBody>
      </p:sp>
      <p:sp>
        <p:nvSpPr>
          <p:cNvPr id="18" name="矩形 17"/>
          <p:cNvSpPr/>
          <p:nvPr/>
        </p:nvSpPr>
        <p:spPr>
          <a:xfrm>
            <a:off x="1089075" y="2175558"/>
            <a:ext cx="10032440" cy="3046988"/>
          </a:xfrm>
          <a:prstGeom prst="rect">
            <a:avLst/>
          </a:prstGeom>
        </p:spPr>
        <p:txBody>
          <a:bodyPr wrap="square">
            <a:spAutoFit/>
          </a:bodyPr>
          <a:lstStyle/>
          <a:p>
            <a:pPr marL="285750" indent="-285750">
              <a:lnSpc>
                <a:spcPct val="120000"/>
              </a:lnSpc>
              <a:buClr>
                <a:srgbClr val="7F4980"/>
              </a:buClr>
              <a:buFont typeface="ZapfDingbatsITC" charset="0"/>
              <a:buChar char="✤"/>
            </a:pPr>
            <a:r>
              <a:rPr lang="zh-CN" altLang="en-US" sz="1600" b="1" dirty="0" smtClean="0">
                <a:solidFill>
                  <a:schemeClr val="bg2">
                    <a:lumMod val="25000"/>
                  </a:schemeClr>
                </a:solidFill>
                <a:latin typeface="Kaiti SC" charset="-122"/>
                <a:ea typeface="Kaiti SC" charset="-122"/>
                <a:cs typeface="Kaiti SC" charset="-122"/>
              </a:rPr>
              <a:t>共产主义</a:t>
            </a:r>
            <a:r>
              <a:rPr lang="zh-CN" altLang="en-US" sz="1600" b="1" dirty="0">
                <a:solidFill>
                  <a:schemeClr val="bg2">
                    <a:lumMod val="25000"/>
                  </a:schemeClr>
                </a:solidFill>
                <a:latin typeface="Kaiti SC" charset="-122"/>
                <a:ea typeface="Kaiti SC" charset="-122"/>
                <a:cs typeface="Kaiti SC" charset="-122"/>
              </a:rPr>
              <a:t>一词源于古代拉丁文</a:t>
            </a:r>
            <a:r>
              <a:rPr lang="en-US" altLang="zh-CN" sz="1600" b="1" dirty="0" err="1">
                <a:solidFill>
                  <a:schemeClr val="bg2">
                    <a:lumMod val="25000"/>
                  </a:schemeClr>
                </a:solidFill>
                <a:latin typeface="Kaiti SC" charset="-122"/>
                <a:ea typeface="Kaiti SC" charset="-122"/>
                <a:cs typeface="Kaiti SC" charset="-122"/>
              </a:rPr>
              <a:t>communis</a:t>
            </a:r>
            <a:r>
              <a:rPr lang="zh-CN" altLang="en-US" sz="1600" b="1" dirty="0">
                <a:solidFill>
                  <a:schemeClr val="bg2">
                    <a:lumMod val="25000"/>
                  </a:schemeClr>
                </a:solidFill>
                <a:latin typeface="Kaiti SC" charset="-122"/>
                <a:ea typeface="Kaiti SC" charset="-122"/>
                <a:cs typeface="Kaiti SC" charset="-122"/>
              </a:rPr>
              <a:t>，意为公共，实际上共产主义译为公共主义更为准确，也确实有人翻译过</a:t>
            </a:r>
            <a:r>
              <a:rPr lang="zh-CN" altLang="en-US" sz="1600" b="1" dirty="0" smtClean="0">
                <a:solidFill>
                  <a:schemeClr val="bg2">
                    <a:lumMod val="25000"/>
                  </a:schemeClr>
                </a:solidFill>
                <a:latin typeface="Kaiti SC" charset="-122"/>
                <a:ea typeface="Kaiti SC" charset="-122"/>
                <a:cs typeface="Kaiti SC" charset="-122"/>
              </a:rPr>
              <a:t>。</a:t>
            </a:r>
          </a:p>
          <a:p>
            <a:pPr marL="285750" indent="-285750">
              <a:lnSpc>
                <a:spcPct val="120000"/>
              </a:lnSpc>
              <a:buClr>
                <a:srgbClr val="7F4980"/>
              </a:buClr>
              <a:buFont typeface="ZapfDingbatsITC" charset="0"/>
              <a:buChar char="✤"/>
            </a:pPr>
            <a:r>
              <a:rPr lang="en-US" altLang="zh-CN" sz="1600" b="1" dirty="0" smtClean="0">
                <a:solidFill>
                  <a:schemeClr val="bg2">
                    <a:lumMod val="25000"/>
                  </a:schemeClr>
                </a:solidFill>
                <a:latin typeface="Kaiti SC" charset="-122"/>
                <a:ea typeface="Kaiti SC" charset="-122"/>
                <a:cs typeface="Kaiti SC" charset="-122"/>
              </a:rPr>
              <a:t>19</a:t>
            </a:r>
            <a:r>
              <a:rPr lang="zh-CN" altLang="en-US" sz="1600" b="1" dirty="0">
                <a:solidFill>
                  <a:schemeClr val="bg2">
                    <a:lumMod val="25000"/>
                  </a:schemeClr>
                </a:solidFill>
                <a:latin typeface="Kaiti SC" charset="-122"/>
                <a:ea typeface="Kaiti SC" charset="-122"/>
                <a:cs typeface="Kaiti SC" charset="-122"/>
              </a:rPr>
              <a:t>世纪</a:t>
            </a:r>
            <a:r>
              <a:rPr lang="en-US" altLang="zh-CN" sz="1600" b="1" dirty="0">
                <a:solidFill>
                  <a:schemeClr val="bg2">
                    <a:lumMod val="25000"/>
                  </a:schemeClr>
                </a:solidFill>
                <a:latin typeface="Kaiti SC" charset="-122"/>
                <a:ea typeface="Kaiti SC" charset="-122"/>
                <a:cs typeface="Kaiti SC" charset="-122"/>
              </a:rPr>
              <a:t>30</a:t>
            </a:r>
            <a:r>
              <a:rPr lang="zh-CN" altLang="en-US" sz="1600" b="1" dirty="0">
                <a:solidFill>
                  <a:schemeClr val="bg2">
                    <a:lumMod val="25000"/>
                  </a:schemeClr>
                </a:solidFill>
                <a:latin typeface="Kaiti SC" charset="-122"/>
                <a:ea typeface="Kaiti SC" charset="-122"/>
                <a:cs typeface="Kaiti SC" charset="-122"/>
              </a:rPr>
              <a:t>年代法国工人秘密团体开始把共产主义一词用做他们努力争取的在废除资本主义之后实现的理想社会的目标。起初社会主义主要在知识分子中间流传，共产主义更多在工人当中盛行，后来渐趋相同</a:t>
            </a:r>
            <a:r>
              <a:rPr lang="zh-CN" altLang="en-US" sz="1600" b="1" dirty="0" smtClean="0">
                <a:solidFill>
                  <a:schemeClr val="bg2">
                    <a:lumMod val="25000"/>
                  </a:schemeClr>
                </a:solidFill>
                <a:latin typeface="Kaiti SC" charset="-122"/>
                <a:ea typeface="Kaiti SC" charset="-122"/>
                <a:cs typeface="Kaiti SC" charset="-122"/>
              </a:rPr>
              <a:t>。</a:t>
            </a:r>
          </a:p>
          <a:p>
            <a:pPr marL="285750" indent="-285750">
              <a:lnSpc>
                <a:spcPct val="120000"/>
              </a:lnSpc>
              <a:buClr>
                <a:srgbClr val="7F4980"/>
              </a:buClr>
              <a:buFont typeface="ZapfDingbatsITC" charset="0"/>
              <a:buChar char="✤"/>
            </a:pPr>
            <a:r>
              <a:rPr lang="zh-CN" altLang="en-US" sz="1600" b="1" dirty="0" smtClean="0">
                <a:solidFill>
                  <a:schemeClr val="bg2">
                    <a:lumMod val="25000"/>
                  </a:schemeClr>
                </a:solidFill>
                <a:latin typeface="Kaiti SC" charset="-122"/>
                <a:ea typeface="Kaiti SC" charset="-122"/>
                <a:cs typeface="Kaiti SC" charset="-122"/>
              </a:rPr>
              <a:t>在</a:t>
            </a:r>
            <a:r>
              <a:rPr lang="en-US" altLang="zh-CN" sz="1600" b="1" dirty="0">
                <a:solidFill>
                  <a:schemeClr val="bg2">
                    <a:lumMod val="25000"/>
                  </a:schemeClr>
                </a:solidFill>
                <a:latin typeface="Kaiti SC" charset="-122"/>
                <a:ea typeface="Kaiti SC" charset="-122"/>
                <a:cs typeface="Kaiti SC" charset="-122"/>
              </a:rPr>
              <a:t>《1848</a:t>
            </a:r>
            <a:r>
              <a:rPr lang="zh-CN" altLang="en-US" sz="1600" b="1" dirty="0">
                <a:solidFill>
                  <a:schemeClr val="bg2">
                    <a:lumMod val="25000"/>
                  </a:schemeClr>
                </a:solidFill>
                <a:latin typeface="Kaiti SC" charset="-122"/>
                <a:ea typeface="Kaiti SC" charset="-122"/>
                <a:cs typeface="Kaiti SC" charset="-122"/>
              </a:rPr>
              <a:t>年至</a:t>
            </a:r>
            <a:r>
              <a:rPr lang="en-US" altLang="zh-CN" sz="1600" b="1" dirty="0">
                <a:solidFill>
                  <a:schemeClr val="bg2">
                    <a:lumMod val="25000"/>
                  </a:schemeClr>
                </a:solidFill>
                <a:latin typeface="Kaiti SC" charset="-122"/>
                <a:ea typeface="Kaiti SC" charset="-122"/>
                <a:cs typeface="Kaiti SC" charset="-122"/>
              </a:rPr>
              <a:t>1850</a:t>
            </a:r>
            <a:r>
              <a:rPr lang="zh-CN" altLang="en-US" sz="1600" b="1" dirty="0">
                <a:solidFill>
                  <a:schemeClr val="bg2">
                    <a:lumMod val="25000"/>
                  </a:schemeClr>
                </a:solidFill>
                <a:latin typeface="Kaiti SC" charset="-122"/>
                <a:ea typeface="Kaiti SC" charset="-122"/>
                <a:cs typeface="Kaiti SC" charset="-122"/>
              </a:rPr>
              <a:t>年法兰西阶级斗争</a:t>
            </a:r>
            <a:r>
              <a:rPr lang="en-US" altLang="zh-CN" sz="1600" b="1" dirty="0">
                <a:solidFill>
                  <a:schemeClr val="bg2">
                    <a:lumMod val="25000"/>
                  </a:schemeClr>
                </a:solidFill>
                <a:latin typeface="Kaiti SC" charset="-122"/>
                <a:ea typeface="Kaiti SC" charset="-122"/>
                <a:cs typeface="Kaiti SC" charset="-122"/>
              </a:rPr>
              <a:t>》</a:t>
            </a:r>
            <a:r>
              <a:rPr lang="zh-CN" altLang="en-US" sz="1600" b="1" dirty="0">
                <a:solidFill>
                  <a:schemeClr val="bg2">
                    <a:lumMod val="25000"/>
                  </a:schemeClr>
                </a:solidFill>
                <a:latin typeface="Kaiti SC" charset="-122"/>
                <a:ea typeface="Kaiti SC" charset="-122"/>
                <a:cs typeface="Kaiti SC" charset="-122"/>
              </a:rPr>
              <a:t>中，马克思使用了“革命的社会主义”一词，作为共产主义的同义词。在</a:t>
            </a:r>
            <a:r>
              <a:rPr lang="en-US" altLang="zh-CN" sz="1600" b="1" dirty="0">
                <a:solidFill>
                  <a:schemeClr val="bg2">
                    <a:lumMod val="25000"/>
                  </a:schemeClr>
                </a:solidFill>
                <a:latin typeface="Kaiti SC" charset="-122"/>
                <a:ea typeface="Kaiti SC" charset="-122"/>
                <a:cs typeface="Kaiti SC" charset="-122"/>
              </a:rPr>
              <a:t>《</a:t>
            </a:r>
            <a:r>
              <a:rPr lang="zh-CN" altLang="en-US" sz="1600" b="1" dirty="0">
                <a:solidFill>
                  <a:schemeClr val="bg2">
                    <a:lumMod val="25000"/>
                  </a:schemeClr>
                </a:solidFill>
                <a:latin typeface="Kaiti SC" charset="-122"/>
                <a:ea typeface="Kaiti SC" charset="-122"/>
                <a:cs typeface="Kaiti SC" charset="-122"/>
              </a:rPr>
              <a:t>巴枯宁</a:t>
            </a:r>
            <a:r>
              <a:rPr lang="en-US" altLang="zh-CN" sz="1600" b="1" dirty="0">
                <a:solidFill>
                  <a:schemeClr val="bg2">
                    <a:lumMod val="25000"/>
                  </a:schemeClr>
                </a:solidFill>
                <a:latin typeface="Kaiti SC" charset="-122"/>
                <a:ea typeface="Kaiti SC" charset="-122"/>
                <a:cs typeface="Kaiti SC" charset="-122"/>
              </a:rPr>
              <a:t>&lt;</a:t>
            </a:r>
            <a:r>
              <a:rPr lang="zh-CN" altLang="en-US" sz="1600" b="1" dirty="0">
                <a:solidFill>
                  <a:schemeClr val="bg2">
                    <a:lumMod val="25000"/>
                  </a:schemeClr>
                </a:solidFill>
                <a:latin typeface="Kaiti SC" charset="-122"/>
                <a:ea typeface="Kaiti SC" charset="-122"/>
                <a:cs typeface="Kaiti SC" charset="-122"/>
              </a:rPr>
              <a:t>国家制度和无政府状态</a:t>
            </a:r>
            <a:r>
              <a:rPr lang="en-US" altLang="zh-CN" sz="1600" b="1" dirty="0">
                <a:solidFill>
                  <a:schemeClr val="bg2">
                    <a:lumMod val="25000"/>
                  </a:schemeClr>
                </a:solidFill>
                <a:latin typeface="Kaiti SC" charset="-122"/>
                <a:ea typeface="Kaiti SC" charset="-122"/>
                <a:cs typeface="Kaiti SC" charset="-122"/>
              </a:rPr>
              <a:t>&gt;</a:t>
            </a:r>
            <a:r>
              <a:rPr lang="zh-CN" altLang="en-US" sz="1600" b="1" dirty="0">
                <a:solidFill>
                  <a:schemeClr val="bg2">
                    <a:lumMod val="25000"/>
                  </a:schemeClr>
                </a:solidFill>
                <a:latin typeface="Kaiti SC" charset="-122"/>
                <a:ea typeface="Kaiti SC" charset="-122"/>
                <a:cs typeface="Kaiti SC" charset="-122"/>
              </a:rPr>
              <a:t>一书摘要</a:t>
            </a:r>
            <a:r>
              <a:rPr lang="en-US" altLang="zh-CN" sz="1600" b="1" dirty="0">
                <a:solidFill>
                  <a:schemeClr val="bg2">
                    <a:lumMod val="25000"/>
                  </a:schemeClr>
                </a:solidFill>
                <a:latin typeface="Kaiti SC" charset="-122"/>
                <a:ea typeface="Kaiti SC" charset="-122"/>
                <a:cs typeface="Kaiti SC" charset="-122"/>
              </a:rPr>
              <a:t>》</a:t>
            </a:r>
            <a:r>
              <a:rPr lang="zh-CN" altLang="en-US" sz="1600" b="1" dirty="0">
                <a:solidFill>
                  <a:schemeClr val="bg2">
                    <a:lumMod val="25000"/>
                  </a:schemeClr>
                </a:solidFill>
                <a:latin typeface="Kaiti SC" charset="-122"/>
                <a:ea typeface="Kaiti SC" charset="-122"/>
                <a:cs typeface="Kaiti SC" charset="-122"/>
              </a:rPr>
              <a:t>中，使用“科学社会主义” ，强调的是与“空想社会主义”的对立。恩格斯在</a:t>
            </a:r>
            <a:r>
              <a:rPr lang="en-US" altLang="zh-CN" sz="1600" b="1" dirty="0">
                <a:solidFill>
                  <a:schemeClr val="bg2">
                    <a:lumMod val="25000"/>
                  </a:schemeClr>
                </a:solidFill>
                <a:latin typeface="Kaiti SC" charset="-122"/>
                <a:ea typeface="Kaiti SC" charset="-122"/>
                <a:cs typeface="Kaiti SC" charset="-122"/>
              </a:rPr>
              <a:t>《</a:t>
            </a:r>
            <a:r>
              <a:rPr lang="zh-CN" altLang="en-US" sz="1600" b="1" dirty="0">
                <a:solidFill>
                  <a:schemeClr val="bg2">
                    <a:lumMod val="25000"/>
                  </a:schemeClr>
                </a:solidFill>
                <a:latin typeface="Kaiti SC" charset="-122"/>
                <a:ea typeface="Kaiti SC" charset="-122"/>
                <a:cs typeface="Kaiti SC" charset="-122"/>
              </a:rPr>
              <a:t>反杜林论</a:t>
            </a:r>
            <a:r>
              <a:rPr lang="en-US" altLang="zh-CN" sz="1600" b="1" dirty="0">
                <a:solidFill>
                  <a:schemeClr val="bg2">
                    <a:lumMod val="25000"/>
                  </a:schemeClr>
                </a:solidFill>
                <a:latin typeface="Kaiti SC" charset="-122"/>
                <a:ea typeface="Kaiti SC" charset="-122"/>
                <a:cs typeface="Kaiti SC" charset="-122"/>
              </a:rPr>
              <a:t>》</a:t>
            </a:r>
            <a:r>
              <a:rPr lang="zh-CN" altLang="en-US" sz="1600" b="1" dirty="0">
                <a:solidFill>
                  <a:schemeClr val="bg2">
                    <a:lumMod val="25000"/>
                  </a:schemeClr>
                </a:solidFill>
                <a:latin typeface="Kaiti SC" charset="-122"/>
                <a:ea typeface="Kaiti SC" charset="-122"/>
                <a:cs typeface="Kaiti SC" charset="-122"/>
              </a:rPr>
              <a:t>中将自己与马克思的学说称之为“科学社会主义”，而将圣西门、傅立叶、欧文的思想称之为“空想社会主义” </a:t>
            </a:r>
            <a:r>
              <a:rPr lang="zh-CN" altLang="en-US" sz="1600" b="1" dirty="0" smtClean="0">
                <a:solidFill>
                  <a:schemeClr val="bg2">
                    <a:lumMod val="25000"/>
                  </a:schemeClr>
                </a:solidFill>
                <a:latin typeface="Kaiti SC" charset="-122"/>
                <a:ea typeface="Kaiti SC" charset="-122"/>
                <a:cs typeface="Kaiti SC" charset="-122"/>
              </a:rPr>
              <a:t>。</a:t>
            </a:r>
          </a:p>
          <a:p>
            <a:pPr marL="285750" indent="-285750">
              <a:lnSpc>
                <a:spcPct val="120000"/>
              </a:lnSpc>
              <a:buClr>
                <a:srgbClr val="7F4980"/>
              </a:buClr>
              <a:buFont typeface="ZapfDingbatsITC" charset="0"/>
              <a:buChar char="✤"/>
            </a:pPr>
            <a:r>
              <a:rPr lang="zh-CN" altLang="en-US" sz="1600" b="1" dirty="0" smtClean="0">
                <a:solidFill>
                  <a:schemeClr val="bg2">
                    <a:lumMod val="25000"/>
                  </a:schemeClr>
                </a:solidFill>
                <a:latin typeface="Kaiti SC" charset="-122"/>
                <a:ea typeface="Kaiti SC" charset="-122"/>
                <a:cs typeface="Kaiti SC" charset="-122"/>
              </a:rPr>
              <a:t>列宁</a:t>
            </a:r>
            <a:r>
              <a:rPr lang="zh-CN" altLang="en-US" sz="1600" b="1" dirty="0">
                <a:solidFill>
                  <a:schemeClr val="bg2">
                    <a:lumMod val="25000"/>
                  </a:schemeClr>
                </a:solidFill>
                <a:latin typeface="Kaiti SC" charset="-122"/>
                <a:ea typeface="Kaiti SC" charset="-122"/>
                <a:cs typeface="Kaiti SC" charset="-122"/>
              </a:rPr>
              <a:t>将共产主义分为社会主义与共产主义两个阶段</a:t>
            </a:r>
            <a:r>
              <a:rPr lang="zh-CN" altLang="en-US" sz="1600" b="1" dirty="0" smtClean="0">
                <a:solidFill>
                  <a:schemeClr val="bg2">
                    <a:lumMod val="25000"/>
                  </a:schemeClr>
                </a:solidFill>
                <a:latin typeface="Kaiti SC" charset="-122"/>
                <a:ea typeface="Kaiti SC" charset="-122"/>
                <a:cs typeface="Kaiti SC" charset="-122"/>
              </a:rPr>
              <a:t>。</a:t>
            </a:r>
            <a:endParaRPr lang="zh-CN" altLang="en-US" sz="1600" b="1" dirty="0">
              <a:solidFill>
                <a:schemeClr val="bg2">
                  <a:lumMod val="25000"/>
                </a:schemeClr>
              </a:solidFill>
              <a:latin typeface="Kaiti SC" charset="-122"/>
              <a:ea typeface="Kaiti SC" charset="-122"/>
              <a:cs typeface="Kaiti SC" charset="-122"/>
            </a:endParaRPr>
          </a:p>
          <a:p>
            <a:pPr marL="285750" indent="-285750">
              <a:lnSpc>
                <a:spcPct val="120000"/>
              </a:lnSpc>
              <a:buClr>
                <a:srgbClr val="7F4980"/>
              </a:buClr>
              <a:buFont typeface="ZapfDingbatsITC" charset="0"/>
              <a:buChar char="✤"/>
            </a:pPr>
            <a:r>
              <a:rPr lang="zh-CN" altLang="en-US" sz="1600" b="1" dirty="0" smtClean="0">
                <a:solidFill>
                  <a:schemeClr val="bg2">
                    <a:lumMod val="25000"/>
                  </a:schemeClr>
                </a:solidFill>
                <a:latin typeface="Kaiti SC" charset="-122"/>
                <a:ea typeface="Kaiti SC" charset="-122"/>
                <a:cs typeface="Kaiti SC" charset="-122"/>
              </a:rPr>
              <a:t>中国</a:t>
            </a:r>
            <a:r>
              <a:rPr lang="zh-CN" altLang="en-US" sz="1600" b="1" dirty="0">
                <a:solidFill>
                  <a:schemeClr val="bg2">
                    <a:lumMod val="25000"/>
                  </a:schemeClr>
                </a:solidFill>
                <a:latin typeface="Kaiti SC" charset="-122"/>
                <a:ea typeface="Kaiti SC" charset="-122"/>
                <a:cs typeface="Kaiti SC" charset="-122"/>
              </a:rPr>
              <a:t>最早使用社会主义一词的是梁启超：“麦喀士，日耳曼人，社会主义之泰斗也。”</a:t>
            </a:r>
            <a:endParaRPr lang="en-US" altLang="zh-CN" sz="1600" b="1" dirty="0">
              <a:solidFill>
                <a:schemeClr val="bg2">
                  <a:lumMod val="25000"/>
                </a:schemeClr>
              </a:solidFill>
              <a:latin typeface="Kaiti SC" charset="-122"/>
              <a:ea typeface="Kaiti SC" charset="-122"/>
              <a:cs typeface="Kaiti SC" charset="-122"/>
            </a:endParaRPr>
          </a:p>
        </p:txBody>
      </p:sp>
      <p:sp>
        <p:nvSpPr>
          <p:cNvPr id="10" name="标题 1"/>
          <p:cNvSpPr txBox="1">
            <a:spLocks/>
          </p:cNvSpPr>
          <p:nvPr/>
        </p:nvSpPr>
        <p:spPr>
          <a:xfrm>
            <a:off x="3471855" y="297848"/>
            <a:ext cx="5266880" cy="1325563"/>
          </a:xfrm>
          <a:prstGeom prst="roundRect">
            <a:avLst>
              <a:gd name="adj" fmla="val 16667"/>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spcBef>
                <a:spcPts val="1000"/>
              </a:spcBef>
            </a:pPr>
            <a:r>
              <a:rPr lang="zh-CN" altLang="zh-CN" sz="28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社会主义</a:t>
            </a:r>
            <a:r>
              <a:rPr lang="zh-CN" altLang="en-US" sz="28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一词的由来</a:t>
            </a:r>
            <a:r>
              <a:rPr lang="zh-CN" altLang="en-US" sz="2800" b="1">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及</a:t>
            </a:r>
            <a:r>
              <a:rPr lang="zh-CN" altLang="en-US" sz="2800" b="1"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发展</a:t>
            </a:r>
            <a:endParaRPr lang="zh-CN" altLang="zh-CN" sz="2800" b="1"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353" y="3761837"/>
            <a:ext cx="3538551" cy="2501172"/>
          </a:xfrm>
          <a:prstGeom prst="rect">
            <a:avLst/>
          </a:prstGeom>
          <a:effectLst>
            <a:softEdge rad="787400"/>
          </a:effectLst>
        </p:spPr>
      </p:pic>
      <p:sp>
        <p:nvSpPr>
          <p:cNvPr id="2" name="矩形 1"/>
          <p:cNvSpPr/>
          <p:nvPr/>
        </p:nvSpPr>
        <p:spPr>
          <a:xfrm>
            <a:off x="1089075" y="5237334"/>
            <a:ext cx="9711815" cy="461665"/>
          </a:xfrm>
          <a:prstGeom prst="rect">
            <a:avLst/>
          </a:prstGeom>
        </p:spPr>
        <p:txBody>
          <a:bodyPr wrap="square">
            <a:spAutoFit/>
          </a:bodyPr>
          <a:lstStyle/>
          <a:p>
            <a:pPr algn="just">
              <a:lnSpc>
                <a:spcPct val="120000"/>
              </a:lnSpc>
            </a:pPr>
            <a:r>
              <a:rPr lang="zh-CN" altLang="en-US" sz="2000" dirty="0">
                <a:latin typeface="Microsoft YaHei" charset="0"/>
                <a:ea typeface="Microsoft YaHei" charset="0"/>
                <a:cs typeface="Microsoft YaHei" charset="0"/>
              </a:rPr>
              <a:t>事实上，关于社会主义所指向的思潮中外都有，我们对于社会主义不能作狭隘的理解。</a:t>
            </a:r>
          </a:p>
        </p:txBody>
      </p:sp>
    </p:spTree>
    <p:extLst>
      <p:ext uri="{BB962C8B-B14F-4D97-AF65-F5344CB8AC3E}">
        <p14:creationId xmlns:p14="http://schemas.microsoft.com/office/powerpoint/2010/main" val="877515209"/>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32004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a:latin typeface="Kaiti SC" charset="-122"/>
                <a:ea typeface="Kaiti SC" charset="-122"/>
                <a:cs typeface="Kaiti SC" charset="-122"/>
              </a:rPr>
              <a:t>巴黎公社</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840" y="1346200"/>
            <a:ext cx="4768860" cy="3911600"/>
          </a:xfrm>
          <a:prstGeom prst="rect">
            <a:avLst/>
          </a:prstGeom>
          <a:effectLst>
            <a:softEdge rad="0"/>
          </a:effectLst>
        </p:spPr>
      </p:pic>
      <p:sp>
        <p:nvSpPr>
          <p:cNvPr id="3" name="矩形 2"/>
          <p:cNvSpPr/>
          <p:nvPr/>
        </p:nvSpPr>
        <p:spPr>
          <a:xfrm>
            <a:off x="6753210" y="3053090"/>
            <a:ext cx="4572085" cy="954107"/>
          </a:xfrm>
          <a:prstGeom prst="rect">
            <a:avLst/>
          </a:prstGeom>
        </p:spPr>
        <p:txBody>
          <a:bodyPr wrap="none">
            <a:spAutoFit/>
          </a:bodyPr>
          <a:lstStyle/>
          <a:p>
            <a:pPr algn="ctr"/>
            <a:r>
              <a:rPr lang="zh-CN" altLang="en-US" sz="2800" b="1" dirty="0">
                <a:latin typeface="Kaiti SC" charset="-122"/>
                <a:ea typeface="Kaiti SC" charset="-122"/>
                <a:cs typeface="Kaiti SC" charset="-122"/>
              </a:rPr>
              <a:t>第一个无产阶级政权</a:t>
            </a:r>
          </a:p>
          <a:p>
            <a:pPr algn="ctr"/>
            <a:r>
              <a:rPr lang="zh-CN" altLang="en-US" sz="2800" b="1" dirty="0">
                <a:latin typeface="Kaiti SC" charset="-122"/>
                <a:ea typeface="Kaiti SC" charset="-122"/>
                <a:cs typeface="Kaiti SC" charset="-122"/>
              </a:rPr>
              <a:t>（</a:t>
            </a:r>
            <a:r>
              <a:rPr lang="en-US" altLang="zh-CN" sz="2800" b="1" dirty="0">
                <a:latin typeface="Kaiti SC" charset="-122"/>
                <a:ea typeface="Kaiti SC" charset="-122"/>
                <a:cs typeface="Kaiti SC" charset="-122"/>
              </a:rPr>
              <a:t>1871.3</a:t>
            </a:r>
            <a:r>
              <a:rPr lang="zh-CN" altLang="en-US" sz="2800" b="1" dirty="0">
                <a:latin typeface="Kaiti SC" charset="-122"/>
                <a:ea typeface="Kaiti SC" charset="-122"/>
                <a:cs typeface="Kaiti SC" charset="-122"/>
              </a:rPr>
              <a:t>、</a:t>
            </a:r>
            <a:r>
              <a:rPr lang="en-US" altLang="zh-CN" sz="2800" b="1" dirty="0">
                <a:latin typeface="Kaiti SC" charset="-122"/>
                <a:ea typeface="Kaiti SC" charset="-122"/>
                <a:cs typeface="Kaiti SC" charset="-122"/>
              </a:rPr>
              <a:t>28——1871.5.30</a:t>
            </a:r>
            <a:r>
              <a:rPr lang="zh-CN" altLang="en-US" sz="2800" b="1" dirty="0">
                <a:latin typeface="Kaiti SC" charset="-122"/>
                <a:ea typeface="Kaiti SC" charset="-122"/>
                <a:cs typeface="Kaiti SC" charset="-122"/>
              </a:rPr>
              <a:t>）</a:t>
            </a:r>
            <a:endParaRPr lang="en-US" altLang="zh-CN" sz="2800" b="1" dirty="0">
              <a:latin typeface="Kaiti SC" charset="-122"/>
              <a:ea typeface="Kaiti SC" charset="-122"/>
              <a:cs typeface="Kaiti SC" charset="-122"/>
            </a:endParaRPr>
          </a:p>
        </p:txBody>
      </p:sp>
    </p:spTree>
    <p:extLst>
      <p:ext uri="{BB962C8B-B14F-4D97-AF65-F5344CB8AC3E}">
        <p14:creationId xmlns:p14="http://schemas.microsoft.com/office/powerpoint/2010/main" val="467708760"/>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4838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实现社会主义的方式</a:t>
            </a:r>
            <a:endParaRPr kumimoji="1" lang="zh-CN" altLang="en-US" sz="3200" b="1" dirty="0">
              <a:latin typeface="Kaiti SC" charset="-122"/>
              <a:ea typeface="Kaiti SC" charset="-122"/>
              <a:cs typeface="Kaiti SC" charset="-122"/>
            </a:endParaRPr>
          </a:p>
        </p:txBody>
      </p:sp>
      <p:sp>
        <p:nvSpPr>
          <p:cNvPr id="3" name="圆角矩形 2"/>
          <p:cNvSpPr/>
          <p:nvPr/>
        </p:nvSpPr>
        <p:spPr>
          <a:xfrm>
            <a:off x="993372" y="1834585"/>
            <a:ext cx="10030518" cy="147270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en-US" sz="2400" b="1" dirty="0">
                <a:solidFill>
                  <a:schemeClr val="bg2">
                    <a:lumMod val="25000"/>
                  </a:schemeClr>
                </a:solidFill>
                <a:latin typeface="Kaiti SC" charset="-122"/>
                <a:ea typeface="Kaiti SC" charset="-122"/>
                <a:cs typeface="Kaiti SC" charset="-122"/>
              </a:rPr>
              <a:t>共同革命与共同胜利，以反对资本的国际同盟，“无论是法国人、德国人或英国人，都不能单独赢得消灭资本主义的光荣。”</a:t>
            </a:r>
            <a:endParaRPr lang="en-US" altLang="zh-CN" sz="2400" b="1" dirty="0">
              <a:solidFill>
                <a:schemeClr val="bg2">
                  <a:lumMod val="25000"/>
                </a:schemeClr>
              </a:solidFill>
              <a:latin typeface="Kaiti SC" charset="-122"/>
              <a:ea typeface="Kaiti SC" charset="-122"/>
              <a:cs typeface="Kaiti SC" charset="-122"/>
            </a:endParaRPr>
          </a:p>
        </p:txBody>
      </p:sp>
      <p:sp>
        <p:nvSpPr>
          <p:cNvPr id="4" name="矩形 42"/>
          <p:cNvSpPr>
            <a:spLocks noChangeArrowheads="1"/>
          </p:cNvSpPr>
          <p:nvPr/>
        </p:nvSpPr>
        <p:spPr bwMode="auto">
          <a:xfrm>
            <a:off x="11410156" y="1759130"/>
            <a:ext cx="692944" cy="1695450"/>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5" name="圆角矩形 4"/>
          <p:cNvSpPr/>
          <p:nvPr/>
        </p:nvSpPr>
        <p:spPr>
          <a:xfrm>
            <a:off x="993372" y="3559082"/>
            <a:ext cx="10030518" cy="1489115"/>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r>
              <a:rPr lang="zh-CN" altLang="en-US" sz="2000" b="1" dirty="0">
                <a:solidFill>
                  <a:schemeClr val="bg2">
                    <a:lumMod val="25000"/>
                  </a:schemeClr>
                </a:solidFill>
                <a:latin typeface="Kaiti SC" charset="-122"/>
                <a:ea typeface="Kaiti SC" charset="-122"/>
                <a:cs typeface="Kaiti SC" charset="-122"/>
              </a:rPr>
              <a:t>组建并坚持无产阶级政党领导：革命</a:t>
            </a:r>
            <a:r>
              <a:rPr lang="zh-CN" altLang="en-US" sz="2000" b="1" dirty="0" smtClean="0">
                <a:solidFill>
                  <a:schemeClr val="bg2">
                    <a:lumMod val="25000"/>
                  </a:schemeClr>
                </a:solidFill>
                <a:latin typeface="Kaiti SC" charset="-122"/>
                <a:ea typeface="Kaiti SC" charset="-122"/>
                <a:cs typeface="Kaiti SC" charset="-122"/>
              </a:rPr>
              <a:t>的、科学</a:t>
            </a:r>
            <a:r>
              <a:rPr lang="zh-CN" altLang="en-US" sz="2000" b="1" dirty="0">
                <a:solidFill>
                  <a:schemeClr val="bg2">
                    <a:lumMod val="25000"/>
                  </a:schemeClr>
                </a:solidFill>
                <a:latin typeface="Kaiti SC" charset="-122"/>
                <a:ea typeface="Kaiti SC" charset="-122"/>
                <a:cs typeface="Kaiti SC" charset="-122"/>
              </a:rPr>
              <a:t>的纲领；无产阶级政党在斗争中重视策略，既要进行武装斗争，也要在和平时期学会合法斗争，学会使用普选权这一最锐利的武器；无产阶级政党必须加强自身的组织建设和思想</a:t>
            </a:r>
            <a:r>
              <a:rPr lang="zh-CN" altLang="en-US" sz="2000" b="1" dirty="0" smtClean="0">
                <a:solidFill>
                  <a:schemeClr val="bg2">
                    <a:lumMod val="25000"/>
                  </a:schemeClr>
                </a:solidFill>
                <a:latin typeface="Kaiti SC" charset="-122"/>
                <a:ea typeface="Kaiti SC" charset="-122"/>
                <a:cs typeface="Kaiti SC" charset="-122"/>
              </a:rPr>
              <a:t>建设。</a:t>
            </a:r>
            <a:endParaRPr lang="zh-CN" altLang="en-US" sz="2000" b="1" dirty="0">
              <a:solidFill>
                <a:schemeClr val="bg2">
                  <a:lumMod val="25000"/>
                </a:schemeClr>
              </a:solidFill>
              <a:latin typeface="Kaiti SC" charset="-122"/>
              <a:ea typeface="Kaiti SC" charset="-122"/>
              <a:cs typeface="Kaiti SC" charset="-122"/>
            </a:endParaRPr>
          </a:p>
        </p:txBody>
      </p:sp>
      <p:sp>
        <p:nvSpPr>
          <p:cNvPr id="6" name="矩形 42"/>
          <p:cNvSpPr>
            <a:spLocks noChangeArrowheads="1"/>
          </p:cNvSpPr>
          <p:nvPr/>
        </p:nvSpPr>
        <p:spPr bwMode="auto">
          <a:xfrm>
            <a:off x="28052" y="3478043"/>
            <a:ext cx="692944" cy="1651192"/>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Tree>
    <p:extLst>
      <p:ext uri="{BB962C8B-B14F-4D97-AF65-F5344CB8AC3E}">
        <p14:creationId xmlns:p14="http://schemas.microsoft.com/office/powerpoint/2010/main" val="2055913736"/>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5"/>
          <p:cNvGrpSpPr>
            <a:grpSpLocks/>
          </p:cNvGrpSpPr>
          <p:nvPr/>
        </p:nvGrpSpPr>
        <p:grpSpPr bwMode="auto">
          <a:xfrm>
            <a:off x="4411663" y="1285875"/>
            <a:ext cx="3500437" cy="3284538"/>
            <a:chOff x="-55440" y="0"/>
            <a:chExt cx="7771881" cy="7523163"/>
          </a:xfrm>
        </p:grpSpPr>
        <p:sp>
          <p:nvSpPr>
            <p:cNvPr id="6" name="AutoShape 6"/>
            <p:cNvSpPr>
              <a:spLocks/>
            </p:cNvSpPr>
            <p:nvPr/>
          </p:nvSpPr>
          <p:spPr bwMode="auto">
            <a:xfrm>
              <a:off x="3856936" y="0"/>
              <a:ext cx="3115802" cy="2341670"/>
            </a:xfrm>
            <a:custGeom>
              <a:avLst/>
              <a:gdLst>
                <a:gd name="T0" fmla="*/ 1558845 w 21600"/>
                <a:gd name="T1" fmla="*/ 1170782 h 21600"/>
                <a:gd name="T2" fmla="*/ 1558845 w 21600"/>
                <a:gd name="T3" fmla="*/ 1170782 h 21600"/>
                <a:gd name="T4" fmla="*/ 1558845 w 21600"/>
                <a:gd name="T5" fmla="*/ 1170782 h 21600"/>
                <a:gd name="T6" fmla="*/ 1558845 w 21600"/>
                <a:gd name="T7" fmla="*/ 11707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 y="0"/>
                  </a:moveTo>
                  <a:lnTo>
                    <a:pt x="0" y="10"/>
                  </a:lnTo>
                  <a:lnTo>
                    <a:pt x="181" y="11854"/>
                  </a:lnTo>
                  <a:lnTo>
                    <a:pt x="14811" y="21599"/>
                  </a:lnTo>
                  <a:lnTo>
                    <a:pt x="21599" y="13892"/>
                  </a:lnTo>
                  <a:lnTo>
                    <a:pt x="16" y="0"/>
                  </a:lnTo>
                  <a:close/>
                </a:path>
              </a:pathLst>
            </a:custGeom>
            <a:solidFill>
              <a:srgbClr val="5A1B58">
                <a:alpha val="41000"/>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defRPr/>
              </a:pPr>
              <a:endParaRPr lang="zh-CN" altLang="en-US" sz="1400">
                <a:solidFill>
                  <a:schemeClr val="bg1"/>
                </a:solidFill>
                <a:latin typeface="Arial" panose="020B0604020202020204" pitchFamily="34" charset="0"/>
                <a:ea typeface="微软雅黑" panose="020B0503020204020204" pitchFamily="34" charset="-122"/>
                <a:cs typeface="宋体" charset="0"/>
                <a:sym typeface="Arial" panose="020B0604020202020204" pitchFamily="34" charset="0"/>
              </a:endParaRPr>
            </a:p>
          </p:txBody>
        </p:sp>
        <p:sp>
          <p:nvSpPr>
            <p:cNvPr id="7" name="AutoShape 7"/>
            <p:cNvSpPr>
              <a:spLocks/>
            </p:cNvSpPr>
            <p:nvPr/>
          </p:nvSpPr>
          <p:spPr bwMode="auto">
            <a:xfrm>
              <a:off x="5992882" y="1505360"/>
              <a:ext cx="1720036" cy="3316154"/>
            </a:xfrm>
            <a:custGeom>
              <a:avLst/>
              <a:gdLst>
                <a:gd name="T0" fmla="*/ 859587 w 21600"/>
                <a:gd name="T1" fmla="*/ 1658938 h 21600"/>
                <a:gd name="T2" fmla="*/ 859587 w 21600"/>
                <a:gd name="T3" fmla="*/ 1658938 h 21600"/>
                <a:gd name="T4" fmla="*/ 859587 w 21600"/>
                <a:gd name="T5" fmla="*/ 1658938 h 21600"/>
                <a:gd name="T6" fmla="*/ 859587 w 21600"/>
                <a:gd name="T7" fmla="*/ 1658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59" y="0"/>
                  </a:moveTo>
                  <a:lnTo>
                    <a:pt x="0" y="5438"/>
                  </a:lnTo>
                  <a:lnTo>
                    <a:pt x="6423" y="20020"/>
                  </a:lnTo>
                  <a:lnTo>
                    <a:pt x="6234" y="20144"/>
                  </a:lnTo>
                  <a:lnTo>
                    <a:pt x="21600" y="21599"/>
                  </a:lnTo>
                  <a:lnTo>
                    <a:pt x="12159" y="0"/>
                  </a:lnTo>
                  <a:close/>
                </a:path>
              </a:pathLst>
            </a:custGeom>
            <a:solidFill>
              <a:srgbClr val="5A1B58">
                <a:alpha val="47000"/>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defRPr/>
              </a:pPr>
              <a:endParaRPr lang="zh-CN" altLang="en-US" sz="1400">
                <a:solidFill>
                  <a:schemeClr val="bg1"/>
                </a:solidFill>
                <a:latin typeface="Arial" panose="020B0604020202020204" pitchFamily="34" charset="0"/>
                <a:ea typeface="微软雅黑" panose="020B0503020204020204" pitchFamily="34" charset="-122"/>
                <a:cs typeface="宋体" charset="0"/>
                <a:sym typeface="Arial" panose="020B0604020202020204" pitchFamily="34" charset="0"/>
              </a:endParaRPr>
            </a:p>
          </p:txBody>
        </p:sp>
        <p:sp>
          <p:nvSpPr>
            <p:cNvPr id="8" name="AutoShape 8"/>
            <p:cNvSpPr>
              <a:spLocks/>
            </p:cNvSpPr>
            <p:nvPr/>
          </p:nvSpPr>
          <p:spPr bwMode="auto">
            <a:xfrm>
              <a:off x="5048272" y="4599711"/>
              <a:ext cx="2668169" cy="2923452"/>
            </a:xfrm>
            <a:custGeom>
              <a:avLst/>
              <a:gdLst>
                <a:gd name="T0" fmla="*/ 1333432 w 21600"/>
                <a:gd name="T1" fmla="*/ 1462088 h 21600"/>
                <a:gd name="T2" fmla="*/ 1333432 w 21600"/>
                <a:gd name="T3" fmla="*/ 1462088 h 21600"/>
                <a:gd name="T4" fmla="*/ 1333432 w 21600"/>
                <a:gd name="T5" fmla="*/ 1462088 h 21600"/>
                <a:gd name="T6" fmla="*/ 1333432 w 21600"/>
                <a:gd name="T7" fmla="*/ 1462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4" y="0"/>
                  </a:moveTo>
                  <a:lnTo>
                    <a:pt x="0" y="13332"/>
                  </a:lnTo>
                  <a:lnTo>
                    <a:pt x="4256" y="21599"/>
                  </a:lnTo>
                  <a:lnTo>
                    <a:pt x="21599" y="1770"/>
                  </a:lnTo>
                  <a:lnTo>
                    <a:pt x="21571" y="1650"/>
                  </a:lnTo>
                  <a:lnTo>
                    <a:pt x="11664" y="0"/>
                  </a:lnTo>
                  <a:close/>
                </a:path>
              </a:pathLst>
            </a:custGeom>
            <a:solidFill>
              <a:srgbClr val="5A1B58">
                <a:alpha val="37000"/>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defRPr/>
              </a:pPr>
              <a:endParaRPr lang="zh-CN" altLang="en-US" sz="1400">
                <a:solidFill>
                  <a:schemeClr val="bg1"/>
                </a:solidFill>
                <a:latin typeface="Arial" panose="020B0604020202020204" pitchFamily="34" charset="0"/>
                <a:ea typeface="微软雅黑" panose="020B0503020204020204" pitchFamily="34" charset="-122"/>
                <a:cs typeface="宋体" charset="0"/>
                <a:sym typeface="Arial" panose="020B0604020202020204" pitchFamily="34" charset="0"/>
              </a:endParaRPr>
            </a:p>
          </p:txBody>
        </p:sp>
        <p:sp>
          <p:nvSpPr>
            <p:cNvPr id="9" name="AutoShape 9"/>
            <p:cNvSpPr>
              <a:spLocks/>
            </p:cNvSpPr>
            <p:nvPr/>
          </p:nvSpPr>
          <p:spPr bwMode="auto">
            <a:xfrm>
              <a:off x="2087555" y="6417778"/>
              <a:ext cx="3485891" cy="1094475"/>
            </a:xfrm>
            <a:custGeom>
              <a:avLst/>
              <a:gdLst>
                <a:gd name="T0" fmla="*/ 1723143 w 21600"/>
                <a:gd name="T1" fmla="*/ 559594 h 21600"/>
                <a:gd name="T2" fmla="*/ 1723143 w 21600"/>
                <a:gd name="T3" fmla="*/ 559594 h 21600"/>
                <a:gd name="T4" fmla="*/ 1723143 w 21600"/>
                <a:gd name="T5" fmla="*/ 559594 h 21600"/>
                <a:gd name="T6" fmla="*/ 1723143 w 21600"/>
                <a:gd name="T7" fmla="*/ 5595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306" y="0"/>
                  </a:moveTo>
                  <a:lnTo>
                    <a:pt x="18276" y="122"/>
                  </a:lnTo>
                  <a:lnTo>
                    <a:pt x="3798" y="122"/>
                  </a:lnTo>
                  <a:lnTo>
                    <a:pt x="0" y="21316"/>
                  </a:lnTo>
                  <a:lnTo>
                    <a:pt x="74" y="21600"/>
                  </a:lnTo>
                  <a:lnTo>
                    <a:pt x="21597" y="21600"/>
                  </a:lnTo>
                  <a:lnTo>
                    <a:pt x="21600" y="21592"/>
                  </a:lnTo>
                  <a:lnTo>
                    <a:pt x="18306" y="0"/>
                  </a:lnTo>
                  <a:close/>
                </a:path>
              </a:pathLst>
            </a:custGeom>
            <a:solidFill>
              <a:srgbClr val="5A1B58">
                <a:alpha val="51000"/>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defRPr/>
              </a:pPr>
              <a:endParaRPr lang="zh-CN" altLang="en-US" sz="1400">
                <a:solidFill>
                  <a:schemeClr val="bg1"/>
                </a:solidFill>
                <a:latin typeface="Arial" panose="020B0604020202020204" pitchFamily="34" charset="0"/>
                <a:ea typeface="微软雅黑" panose="020B0503020204020204" pitchFamily="34" charset="-122"/>
                <a:cs typeface="宋体" charset="0"/>
                <a:sym typeface="Arial" panose="020B0604020202020204" pitchFamily="34" charset="0"/>
              </a:endParaRPr>
            </a:p>
          </p:txBody>
        </p:sp>
        <p:sp>
          <p:nvSpPr>
            <p:cNvPr id="10" name="AutoShape 10"/>
            <p:cNvSpPr>
              <a:spLocks/>
            </p:cNvSpPr>
            <p:nvPr/>
          </p:nvSpPr>
          <p:spPr bwMode="auto">
            <a:xfrm>
              <a:off x="-55440" y="4599711"/>
              <a:ext cx="2763336" cy="2912542"/>
            </a:xfrm>
            <a:custGeom>
              <a:avLst/>
              <a:gdLst>
                <a:gd name="T0" fmla="*/ 1367561 w 21600"/>
                <a:gd name="T1" fmla="*/ 1455738 h 21600"/>
                <a:gd name="T2" fmla="*/ 1367561 w 21600"/>
                <a:gd name="T3" fmla="*/ 1455738 h 21600"/>
                <a:gd name="T4" fmla="*/ 1367561 w 21600"/>
                <a:gd name="T5" fmla="*/ 1455738 h 21600"/>
                <a:gd name="T6" fmla="*/ 1367561 w 21600"/>
                <a:gd name="T7" fmla="*/ 14557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41" y="0"/>
                  </a:moveTo>
                  <a:lnTo>
                    <a:pt x="3" y="1781"/>
                  </a:lnTo>
                  <a:lnTo>
                    <a:pt x="0" y="1790"/>
                  </a:lnTo>
                  <a:lnTo>
                    <a:pt x="16814" y="21599"/>
                  </a:lnTo>
                  <a:lnTo>
                    <a:pt x="21600" y="13449"/>
                  </a:lnTo>
                  <a:lnTo>
                    <a:pt x="21358" y="13449"/>
                  </a:lnTo>
                  <a:lnTo>
                    <a:pt x="9941" y="0"/>
                  </a:lnTo>
                  <a:close/>
                </a:path>
              </a:pathLst>
            </a:custGeom>
            <a:solidFill>
              <a:srgbClr val="5A1B58">
                <a:alpha val="42000"/>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defRPr/>
              </a:pPr>
              <a:endParaRPr lang="zh-CN" altLang="en-US" sz="1400">
                <a:solidFill>
                  <a:schemeClr val="bg1"/>
                </a:solidFill>
                <a:latin typeface="Arial" panose="020B0604020202020204" pitchFamily="34" charset="0"/>
                <a:ea typeface="微软雅黑" panose="020B0503020204020204" pitchFamily="34" charset="-122"/>
                <a:cs typeface="宋体" charset="0"/>
                <a:sym typeface="Arial" panose="020B0604020202020204" pitchFamily="34" charset="0"/>
              </a:endParaRPr>
            </a:p>
          </p:txBody>
        </p:sp>
        <p:sp>
          <p:nvSpPr>
            <p:cNvPr id="11" name="AutoShape 11"/>
            <p:cNvSpPr>
              <a:spLocks/>
            </p:cNvSpPr>
            <p:nvPr/>
          </p:nvSpPr>
          <p:spPr bwMode="auto">
            <a:xfrm>
              <a:off x="955" y="1476271"/>
              <a:ext cx="1776430" cy="3359788"/>
            </a:xfrm>
            <a:custGeom>
              <a:avLst/>
              <a:gdLst>
                <a:gd name="T0" fmla="*/ 888161 w 21600"/>
                <a:gd name="T1" fmla="*/ 1679575 h 21600"/>
                <a:gd name="T2" fmla="*/ 888161 w 21600"/>
                <a:gd name="T3" fmla="*/ 1679575 h 21600"/>
                <a:gd name="T4" fmla="*/ 888161 w 21600"/>
                <a:gd name="T5" fmla="*/ 1679575 h 21600"/>
                <a:gd name="T6" fmla="*/ 888161 w 21600"/>
                <a:gd name="T7" fmla="*/ 16795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445" y="0"/>
                  </a:moveTo>
                  <a:lnTo>
                    <a:pt x="0" y="21600"/>
                  </a:lnTo>
                  <a:lnTo>
                    <a:pt x="15312" y="20056"/>
                  </a:lnTo>
                  <a:lnTo>
                    <a:pt x="15143" y="19943"/>
                  </a:lnTo>
                  <a:lnTo>
                    <a:pt x="21484" y="5269"/>
                  </a:lnTo>
                  <a:lnTo>
                    <a:pt x="21599" y="5238"/>
                  </a:lnTo>
                  <a:lnTo>
                    <a:pt x="9445" y="0"/>
                  </a:lnTo>
                  <a:close/>
                </a:path>
              </a:pathLst>
            </a:custGeom>
            <a:solidFill>
              <a:srgbClr val="5A1B58">
                <a:alpha val="39000"/>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defRPr/>
              </a:pPr>
              <a:endParaRPr lang="zh-CN" altLang="en-US" sz="1400">
                <a:solidFill>
                  <a:schemeClr val="bg1"/>
                </a:solidFill>
                <a:latin typeface="Arial" panose="020B0604020202020204" pitchFamily="34" charset="0"/>
                <a:ea typeface="微软雅黑" panose="020B0503020204020204" pitchFamily="34" charset="-122"/>
                <a:cs typeface="宋体" charset="0"/>
                <a:sym typeface="Arial" panose="020B0604020202020204" pitchFamily="34" charset="0"/>
              </a:endParaRPr>
            </a:p>
          </p:txBody>
        </p:sp>
        <p:sp>
          <p:nvSpPr>
            <p:cNvPr id="12" name="AutoShape 12"/>
            <p:cNvSpPr>
              <a:spLocks/>
            </p:cNvSpPr>
            <p:nvPr/>
          </p:nvSpPr>
          <p:spPr bwMode="auto">
            <a:xfrm>
              <a:off x="769331" y="0"/>
              <a:ext cx="3122851" cy="2294402"/>
            </a:xfrm>
            <a:custGeom>
              <a:avLst/>
              <a:gdLst>
                <a:gd name="T0" fmla="*/ 1561227 w 21600"/>
                <a:gd name="T1" fmla="*/ 1146175 h 21600"/>
                <a:gd name="T2" fmla="*/ 1561227 w 21600"/>
                <a:gd name="T3" fmla="*/ 1146175 h 21600"/>
                <a:gd name="T4" fmla="*/ 1561227 w 21600"/>
                <a:gd name="T5" fmla="*/ 1146175 h 21600"/>
                <a:gd name="T6" fmla="*/ 1561227 w 21600"/>
                <a:gd name="T7" fmla="*/ 11461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1" y="0"/>
                  </a:moveTo>
                  <a:lnTo>
                    <a:pt x="0" y="13938"/>
                  </a:lnTo>
                  <a:lnTo>
                    <a:pt x="6966" y="21599"/>
                  </a:lnTo>
                  <a:lnTo>
                    <a:pt x="21599" y="12067"/>
                  </a:lnTo>
                  <a:lnTo>
                    <a:pt x="21523" y="12033"/>
                  </a:lnTo>
                  <a:lnTo>
                    <a:pt x="21341" y="0"/>
                  </a:lnTo>
                  <a:close/>
                </a:path>
              </a:pathLst>
            </a:custGeom>
            <a:solidFill>
              <a:srgbClr val="5A1B58">
                <a:alpha val="46000"/>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defRPr/>
              </a:pPr>
              <a:endParaRPr lang="zh-CN" altLang="en-US" sz="1400">
                <a:solidFill>
                  <a:schemeClr val="bg1"/>
                </a:solidFill>
                <a:latin typeface="Arial" panose="020B0604020202020204" pitchFamily="34" charset="0"/>
                <a:ea typeface="微软雅黑" panose="020B0503020204020204" pitchFamily="34" charset="-122"/>
                <a:cs typeface="宋体" charset="0"/>
                <a:sym typeface="Arial" panose="020B0604020202020204" pitchFamily="34" charset="0"/>
              </a:endParaRPr>
            </a:p>
          </p:txBody>
        </p:sp>
      </p:grpSp>
      <p:sp>
        <p:nvSpPr>
          <p:cNvPr id="45059" name="文本框 2"/>
          <p:cNvSpPr txBox="1">
            <a:spLocks noChangeArrowheads="1"/>
          </p:cNvSpPr>
          <p:nvPr/>
        </p:nvSpPr>
        <p:spPr bwMode="auto">
          <a:xfrm>
            <a:off x="706438" y="1458913"/>
            <a:ext cx="31051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b="1" dirty="0" smtClean="0">
                <a:solidFill>
                  <a:srgbClr val="804A81"/>
                </a:solidFill>
                <a:latin typeface="Kaiti SC" charset="-122"/>
                <a:ea typeface="Kaiti SC" charset="-122"/>
                <a:cs typeface="Kaiti SC" charset="-122"/>
              </a:rPr>
              <a:t>公有制：</a:t>
            </a:r>
            <a:r>
              <a:rPr lang="zh-CN" altLang="en-US" b="1" dirty="0" smtClean="0">
                <a:latin typeface="Kaiti SC" charset="-122"/>
                <a:ea typeface="Kaiti SC" charset="-122"/>
                <a:cs typeface="Kaiti SC" charset="-122"/>
              </a:rPr>
              <a:t>国家</a:t>
            </a:r>
            <a:r>
              <a:rPr lang="zh-CN" altLang="en-US" b="1" dirty="0">
                <a:latin typeface="Kaiti SC" charset="-122"/>
                <a:ea typeface="Kaiti SC" charset="-122"/>
                <a:cs typeface="Kaiti SC" charset="-122"/>
              </a:rPr>
              <a:t>以社会的名义占有</a:t>
            </a:r>
            <a:r>
              <a:rPr lang="zh-CN" altLang="en-US" b="1" dirty="0" smtClean="0">
                <a:latin typeface="Kaiti SC" charset="-122"/>
                <a:ea typeface="Kaiti SC" charset="-122"/>
                <a:cs typeface="Kaiti SC" charset="-122"/>
              </a:rPr>
              <a:t>生产资料</a:t>
            </a:r>
            <a:endParaRPr lang="zh-CN" altLang="en-US" b="1" dirty="0">
              <a:latin typeface="Kaiti SC" charset="-122"/>
              <a:ea typeface="Kaiti SC" charset="-122"/>
              <a:cs typeface="Kaiti SC" charset="-122"/>
            </a:endParaRPr>
          </a:p>
        </p:txBody>
      </p:sp>
      <p:sp>
        <p:nvSpPr>
          <p:cNvPr id="14" name="AutoShape 38"/>
          <p:cNvSpPr>
            <a:spLocks/>
          </p:cNvSpPr>
          <p:nvPr/>
        </p:nvSpPr>
        <p:spPr bwMode="auto">
          <a:xfrm>
            <a:off x="4019550" y="1682750"/>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5" name="AutoShape 38"/>
          <p:cNvSpPr>
            <a:spLocks/>
          </p:cNvSpPr>
          <p:nvPr/>
        </p:nvSpPr>
        <p:spPr bwMode="auto">
          <a:xfrm>
            <a:off x="4019550" y="2760663"/>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6" name="AutoShape 38"/>
          <p:cNvSpPr>
            <a:spLocks/>
          </p:cNvSpPr>
          <p:nvPr/>
        </p:nvSpPr>
        <p:spPr bwMode="auto">
          <a:xfrm>
            <a:off x="4019550" y="3956050"/>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7" name="AutoShape 38"/>
          <p:cNvSpPr>
            <a:spLocks/>
          </p:cNvSpPr>
          <p:nvPr/>
        </p:nvSpPr>
        <p:spPr bwMode="auto">
          <a:xfrm>
            <a:off x="8021638" y="1598613"/>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8" name="AutoShape 38"/>
          <p:cNvSpPr>
            <a:spLocks/>
          </p:cNvSpPr>
          <p:nvPr/>
        </p:nvSpPr>
        <p:spPr bwMode="auto">
          <a:xfrm>
            <a:off x="8027988" y="2759075"/>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9" name="AutoShape 38"/>
          <p:cNvSpPr>
            <a:spLocks/>
          </p:cNvSpPr>
          <p:nvPr/>
        </p:nvSpPr>
        <p:spPr bwMode="auto">
          <a:xfrm>
            <a:off x="8027988" y="3956050"/>
            <a:ext cx="215900" cy="215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5A1B58"/>
          </a:solidFill>
          <a:ln w="25400" cap="flat" cmpd="sng">
            <a:solidFill>
              <a:srgbClr val="000000">
                <a:alpha val="0"/>
              </a:srgbClr>
            </a:solidFill>
            <a:prstDash val="solid"/>
            <a:miter lim="0"/>
            <a:headEnd/>
            <a:tailEnd/>
          </a:ln>
          <a:effectLst/>
          <a:extLst/>
        </p:spPr>
        <p:txBody>
          <a:bodyPr lIns="0" tIns="0" rIns="0" bIns="0" anchor="ctr"/>
          <a:lstStyle/>
          <a:p>
            <a:pPr algn="r" defTabSz="292061">
              <a:lnSpc>
                <a:spcPct val="120000"/>
              </a:lnSpc>
              <a:defRPr/>
            </a:pPr>
            <a:endParaRPr lang="es-ES" sz="20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5066" name="文本框 12"/>
          <p:cNvSpPr txBox="1">
            <a:spLocks noChangeArrowheads="1"/>
          </p:cNvSpPr>
          <p:nvPr/>
        </p:nvSpPr>
        <p:spPr bwMode="auto">
          <a:xfrm>
            <a:off x="685801" y="2359422"/>
            <a:ext cx="3192463"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b="1" dirty="0" smtClean="0">
                <a:solidFill>
                  <a:srgbClr val="804A81"/>
                </a:solidFill>
                <a:latin typeface="Kaiti SC" charset="-122"/>
                <a:ea typeface="Kaiti SC" charset="-122"/>
                <a:cs typeface="Kaiti SC" charset="-122"/>
              </a:rPr>
              <a:t>高度发达的生产力：</a:t>
            </a:r>
            <a:r>
              <a:rPr lang="zh-CN" altLang="en-US" b="1" dirty="0" smtClean="0">
                <a:latin typeface="Kaiti SC" charset="-122"/>
                <a:ea typeface="Kaiti SC" charset="-122"/>
                <a:cs typeface="Kaiti SC" charset="-122"/>
              </a:rPr>
              <a:t>从</a:t>
            </a:r>
            <a:r>
              <a:rPr lang="zh-CN" altLang="en-US" b="1" dirty="0">
                <a:latin typeface="Kaiti SC" charset="-122"/>
                <a:ea typeface="Kaiti SC" charset="-122"/>
                <a:cs typeface="Kaiti SC" charset="-122"/>
              </a:rPr>
              <a:t>资本主义生产方式桎梏下解放出来的生产力不断加速发展、无限</a:t>
            </a:r>
            <a:r>
              <a:rPr lang="zh-CN" altLang="en-US" b="1" dirty="0" smtClean="0">
                <a:latin typeface="Kaiti SC" charset="-122"/>
                <a:ea typeface="Kaiti SC" charset="-122"/>
                <a:cs typeface="Kaiti SC" charset="-122"/>
              </a:rPr>
              <a:t>增长</a:t>
            </a:r>
            <a:endParaRPr lang="zh-CN" altLang="en-US" b="1" dirty="0">
              <a:latin typeface="Kaiti SC" charset="-122"/>
              <a:ea typeface="Kaiti SC" charset="-122"/>
              <a:cs typeface="Kaiti SC" charset="-122"/>
            </a:endParaRPr>
          </a:p>
        </p:txBody>
      </p:sp>
      <p:sp>
        <p:nvSpPr>
          <p:cNvPr id="45067" name="文本框 19"/>
          <p:cNvSpPr txBox="1">
            <a:spLocks noChangeArrowheads="1"/>
          </p:cNvSpPr>
          <p:nvPr/>
        </p:nvSpPr>
        <p:spPr bwMode="auto">
          <a:xfrm>
            <a:off x="674688" y="3759200"/>
            <a:ext cx="3168650"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ts val="2500"/>
              </a:lnSpc>
            </a:pPr>
            <a:r>
              <a:rPr lang="zh-CN" altLang="en-US" sz="2000" b="1" dirty="0" smtClean="0">
                <a:solidFill>
                  <a:srgbClr val="804A81"/>
                </a:solidFill>
                <a:latin typeface="Kaiti SC" charset="-122"/>
                <a:ea typeface="Kaiti SC" charset="-122"/>
                <a:cs typeface="Kaiti SC" charset="-122"/>
              </a:rPr>
              <a:t>计划经济</a:t>
            </a:r>
            <a:r>
              <a:rPr lang="zh-CN" altLang="en-US" sz="2000" b="1" dirty="0" smtClean="0">
                <a:latin typeface="Kaiti SC" charset="-122"/>
                <a:ea typeface="Kaiti SC" charset="-122"/>
                <a:cs typeface="Kaiti SC" charset="-122"/>
              </a:rPr>
              <a:t>：</a:t>
            </a:r>
            <a:r>
              <a:rPr lang="zh-CN" altLang="en-US" b="1" dirty="0" smtClean="0">
                <a:latin typeface="Kaiti SC" charset="-122"/>
                <a:ea typeface="Kaiti SC" charset="-122"/>
                <a:cs typeface="Kaiti SC" charset="-122"/>
              </a:rPr>
              <a:t>按照</a:t>
            </a:r>
            <a:r>
              <a:rPr lang="zh-CN" altLang="en-US" b="1" dirty="0">
                <a:latin typeface="Kaiti SC" charset="-122"/>
                <a:ea typeface="Kaiti SC" charset="-122"/>
                <a:cs typeface="Kaiti SC" charset="-122"/>
              </a:rPr>
              <a:t>社会总体和每个成员的需要对生产进行有计划的调节</a:t>
            </a:r>
            <a:endParaRPr kumimoji="1" lang="zh-CN" altLang="en-US" dirty="0">
              <a:latin typeface="Microsoft YaHei" charset="0"/>
              <a:ea typeface="Microsoft YaHei" charset="0"/>
              <a:cs typeface="Microsoft YaHei" charset="0"/>
            </a:endParaRPr>
          </a:p>
        </p:txBody>
      </p:sp>
      <p:sp>
        <p:nvSpPr>
          <p:cNvPr id="45068" name="文本框 20"/>
          <p:cNvSpPr txBox="1">
            <a:spLocks noChangeArrowheads="1"/>
          </p:cNvSpPr>
          <p:nvPr/>
        </p:nvSpPr>
        <p:spPr bwMode="auto">
          <a:xfrm>
            <a:off x="8470900" y="1455738"/>
            <a:ext cx="3228975"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ts val="2500"/>
              </a:lnSpc>
            </a:pPr>
            <a:r>
              <a:rPr lang="zh-CN" altLang="en-US" sz="2000" b="1" dirty="0" smtClean="0">
                <a:solidFill>
                  <a:srgbClr val="804A81"/>
                </a:solidFill>
                <a:latin typeface="Kaiti SC" charset="-122"/>
                <a:ea typeface="Kaiti SC" charset="-122"/>
                <a:cs typeface="Kaiti SC" charset="-122"/>
              </a:rPr>
              <a:t>没有市场、商品：</a:t>
            </a:r>
            <a:r>
              <a:rPr lang="zh-CN" altLang="en-US" b="1" dirty="0" smtClean="0">
                <a:latin typeface="Kaiti SC" charset="-122"/>
                <a:ea typeface="Kaiti SC" charset="-122"/>
                <a:cs typeface="Kaiti SC" charset="-122"/>
              </a:rPr>
              <a:t>商品生产将</a:t>
            </a:r>
            <a:r>
              <a:rPr lang="zh-CN" altLang="en-US" b="1" dirty="0">
                <a:latin typeface="Kaiti SC" charset="-122"/>
                <a:ea typeface="Kaiti SC" charset="-122"/>
                <a:cs typeface="Kaiti SC" charset="-122"/>
              </a:rPr>
              <a:t>被消除，而产品对生产者的统治也将随之消除</a:t>
            </a:r>
            <a:endParaRPr kumimoji="1" lang="zh-CN" altLang="en-US" dirty="0">
              <a:latin typeface="Microsoft YaHei" charset="0"/>
              <a:ea typeface="Microsoft YaHei" charset="0"/>
              <a:cs typeface="Microsoft YaHei" charset="0"/>
            </a:endParaRPr>
          </a:p>
        </p:txBody>
      </p:sp>
      <p:sp>
        <p:nvSpPr>
          <p:cNvPr id="45069" name="文本框 21"/>
          <p:cNvSpPr txBox="1">
            <a:spLocks noChangeArrowheads="1"/>
          </p:cNvSpPr>
          <p:nvPr/>
        </p:nvSpPr>
        <p:spPr bwMode="auto">
          <a:xfrm>
            <a:off x="8470900" y="2708275"/>
            <a:ext cx="31686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zh-CN" sz="2000" b="1" dirty="0">
                <a:solidFill>
                  <a:srgbClr val="804A81"/>
                </a:solidFill>
                <a:latin typeface="Kaiti SC" charset="-122"/>
                <a:ea typeface="Kaiti SC" charset="-122"/>
                <a:cs typeface="Kaiti SC" charset="-122"/>
              </a:rPr>
              <a:t>社会消费品的分配：</a:t>
            </a:r>
            <a:r>
              <a:rPr lang="zh-CN" altLang="zh-CN" b="1" dirty="0">
                <a:latin typeface="Kaiti SC" charset="-122"/>
                <a:ea typeface="Kaiti SC" charset="-122"/>
                <a:cs typeface="Kaiti SC" charset="-122"/>
              </a:rPr>
              <a:t>先是按劳分配，后是按需分配 </a:t>
            </a:r>
          </a:p>
        </p:txBody>
      </p:sp>
      <p:sp>
        <p:nvSpPr>
          <p:cNvPr id="45070" name="文本框 22"/>
          <p:cNvSpPr txBox="1">
            <a:spLocks noChangeArrowheads="1"/>
          </p:cNvSpPr>
          <p:nvPr/>
        </p:nvSpPr>
        <p:spPr bwMode="auto">
          <a:xfrm>
            <a:off x="8470900" y="3843338"/>
            <a:ext cx="31686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b="1" dirty="0" smtClean="0">
                <a:solidFill>
                  <a:srgbClr val="804A81"/>
                </a:solidFill>
                <a:latin typeface="Kaiti SC" charset="-122"/>
                <a:ea typeface="Kaiti SC" charset="-122"/>
                <a:cs typeface="Kaiti SC" charset="-122"/>
              </a:rPr>
              <a:t>阶级消亡：</a:t>
            </a:r>
            <a:r>
              <a:rPr lang="zh-CN" altLang="zh-CN" b="1" dirty="0" smtClean="0">
                <a:latin typeface="Kaiti SC" charset="-122"/>
                <a:ea typeface="Kaiti SC" charset="-122"/>
                <a:cs typeface="Kaiti SC" charset="-122"/>
              </a:rPr>
              <a:t>消灭</a:t>
            </a:r>
            <a:r>
              <a:rPr lang="zh-CN" altLang="zh-CN" b="1" dirty="0">
                <a:latin typeface="Kaiti SC" charset="-122"/>
                <a:ea typeface="Kaiti SC" charset="-122"/>
                <a:cs typeface="Kaiti SC" charset="-122"/>
              </a:rPr>
              <a:t>一切阶级差别和阶级对立，国家消亡</a:t>
            </a:r>
          </a:p>
        </p:txBody>
      </p:sp>
      <p:sp>
        <p:nvSpPr>
          <p:cNvPr id="23" name="五边形 22"/>
          <p:cNvSpPr/>
          <p:nvPr/>
        </p:nvSpPr>
        <p:spPr>
          <a:xfrm>
            <a:off x="0" y="0"/>
            <a:ext cx="40640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社会主义的特征</a:t>
            </a:r>
            <a:endParaRPr kumimoji="1" lang="zh-CN" altLang="en-US" sz="3200" b="1" dirty="0">
              <a:latin typeface="Kaiti SC" charset="-122"/>
              <a:ea typeface="Kaiti SC" charset="-122"/>
              <a:cs typeface="Kaiti SC" charset="-122"/>
            </a:endParaRPr>
          </a:p>
        </p:txBody>
      </p:sp>
      <p:sp>
        <p:nvSpPr>
          <p:cNvPr id="2" name="矩形 1"/>
          <p:cNvSpPr/>
          <p:nvPr/>
        </p:nvSpPr>
        <p:spPr>
          <a:xfrm>
            <a:off x="3065463" y="4978401"/>
            <a:ext cx="7289800" cy="677108"/>
          </a:xfrm>
          <a:prstGeom prst="rect">
            <a:avLst/>
          </a:prstGeom>
        </p:spPr>
        <p:txBody>
          <a:bodyPr wrap="square">
            <a:spAutoFit/>
          </a:bodyPr>
          <a:lstStyle/>
          <a:p>
            <a:r>
              <a:rPr lang="zh-CN" altLang="en-US" sz="2000" b="1" dirty="0" smtClean="0">
                <a:solidFill>
                  <a:srgbClr val="804A81"/>
                </a:solidFill>
                <a:latin typeface="Kaiti SC" charset="-122"/>
                <a:ea typeface="Kaiti SC" charset="-122"/>
                <a:cs typeface="Kaiti SC" charset="-122"/>
              </a:rPr>
              <a:t>人自由而全面的发展：</a:t>
            </a:r>
            <a:r>
              <a:rPr lang="zh-CN" altLang="zh-CN" b="1" dirty="0" smtClean="0">
                <a:latin typeface="Kaiti SC" charset="-122"/>
                <a:ea typeface="Kaiti SC" charset="-122"/>
                <a:cs typeface="Kaiti SC" charset="-122"/>
              </a:rPr>
              <a:t>人</a:t>
            </a:r>
            <a:r>
              <a:rPr lang="zh-CN" altLang="zh-CN" b="1" dirty="0">
                <a:latin typeface="Kaiti SC" charset="-122"/>
                <a:ea typeface="Kaiti SC" charset="-122"/>
                <a:cs typeface="Kaiti SC" charset="-122"/>
              </a:rPr>
              <a:t>最终地脱离了动物界，第一次成为自然界的自觉的和真正的主人，实现了人类从必然王国进入自由王国的飞跃。</a:t>
            </a:r>
          </a:p>
        </p:txBody>
      </p:sp>
    </p:spTree>
    <p:extLst>
      <p:ext uri="{BB962C8B-B14F-4D97-AF65-F5344CB8AC3E}">
        <p14:creationId xmlns:p14="http://schemas.microsoft.com/office/powerpoint/2010/main" val="1111056966"/>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a:off x="1" y="3957535"/>
            <a:ext cx="5499100" cy="42919"/>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270131" y="208922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5</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60112" y="3363117"/>
            <a:ext cx="5507768" cy="461665"/>
          </a:xfrm>
          <a:prstGeom prst="rect">
            <a:avLst/>
          </a:prstGeom>
          <a:noFill/>
        </p:spPr>
        <p:txBody>
          <a:bodyPr wrap="square">
            <a:spAutoFit/>
          </a:bodyPr>
          <a:lstStyle/>
          <a:p>
            <a:r>
              <a:rPr lang="zh-CN" altLang="en-US" sz="2400" dirty="0" smtClean="0">
                <a:solidFill>
                  <a:schemeClr val="bg2">
                    <a:lumMod val="25000"/>
                  </a:schemeClr>
                </a:solidFill>
                <a:latin typeface="Microsoft YaHei" charset="0"/>
                <a:ea typeface="Microsoft YaHei" charset="0"/>
                <a:cs typeface="Microsoft YaHei" charset="0"/>
              </a:rPr>
              <a:t>社会主义第二次飞跃：从理论到实践</a:t>
            </a:r>
            <a:endParaRPr lang="zh-CN" altLang="en-US" sz="2400" dirty="0">
              <a:solidFill>
                <a:schemeClr val="bg2">
                  <a:lumMod val="2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293271867"/>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792" y="4468597"/>
            <a:ext cx="9839682" cy="1631216"/>
          </a:xfrm>
          <a:prstGeom prst="rect">
            <a:avLst/>
          </a:prstGeom>
          <a:noFill/>
        </p:spPr>
        <p:txBody>
          <a:bodyPr wrap="square" rtlCol="0" anchor="t">
            <a:spAutoFit/>
          </a:bodyPr>
          <a:lstStyle/>
          <a:p>
            <a:pPr algn="just"/>
            <a:endParaRPr lang="zh-CN" altLang="en-US" sz="2400" dirty="0">
              <a:latin typeface="+mn-ea"/>
            </a:endParaRPr>
          </a:p>
          <a:p>
            <a:pPr algn="just"/>
            <a:r>
              <a:rPr lang="zh-CN" altLang="en-US" sz="2400" b="1" dirty="0">
                <a:latin typeface="Kaiti SC" charset="-122"/>
                <a:ea typeface="Kaiti SC" charset="-122"/>
                <a:cs typeface="Kaiti SC" charset="-122"/>
              </a:rPr>
              <a:t>关于这种马克思主义者，马克思曾经说过，我只知道我自己不是马克思主义者，马克思大概会把海涅对自己的模仿者说的话转送给这些先生们：</a:t>
            </a:r>
            <a:r>
              <a:rPr lang="zh-CN" altLang="en-US" sz="2800" b="1" dirty="0">
                <a:solidFill>
                  <a:srgbClr val="804A81"/>
                </a:solidFill>
                <a:latin typeface="Kaiti SC" charset="-122"/>
                <a:ea typeface="Kaiti SC" charset="-122"/>
                <a:cs typeface="Kaiti SC" charset="-122"/>
              </a:rPr>
              <a:t>我播下的是龙种，而收获的却是跳蚤。</a:t>
            </a:r>
          </a:p>
        </p:txBody>
      </p:sp>
      <p:sp>
        <p:nvSpPr>
          <p:cNvPr id="13" name="文本框 12"/>
          <p:cNvSpPr txBox="1">
            <a:spLocks noChangeArrowheads="1"/>
          </p:cNvSpPr>
          <p:nvPr/>
        </p:nvSpPr>
        <p:spPr bwMode="auto">
          <a:xfrm>
            <a:off x="10088807" y="95846"/>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sp>
        <p:nvSpPr>
          <p:cNvPr id="14" name="矩形 3"/>
          <p:cNvSpPr/>
          <p:nvPr/>
        </p:nvSpPr>
        <p:spPr>
          <a:xfrm>
            <a:off x="1409822" y="1354841"/>
            <a:ext cx="9611652" cy="972712"/>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r>
              <a:rPr lang="zh-CN" altLang="en-US" sz="2000" b="1" dirty="0">
                <a:latin typeface="Kaiti SC" charset="-122"/>
                <a:ea typeface="Kaiti SC" charset="-122"/>
                <a:cs typeface="Kaiti SC" charset="-122"/>
              </a:rPr>
              <a:t>社会主义自从成为科学以来，就要求人们把它当科学对待。</a:t>
            </a:r>
            <a:endParaRPr lang="en-US" altLang="zh-CN" sz="2000" b="1" dirty="0">
              <a:latin typeface="Kaiti SC" charset="-122"/>
              <a:ea typeface="Kaiti SC" charset="-122"/>
              <a:cs typeface="Kaiti SC" charset="-122"/>
            </a:endParaRPr>
          </a:p>
        </p:txBody>
      </p:sp>
      <p:sp>
        <p:nvSpPr>
          <p:cNvPr id="15" name="直角三角形 2"/>
          <p:cNvSpPr/>
          <p:nvPr/>
        </p:nvSpPr>
        <p:spPr>
          <a:xfrm rot="17109238" flipH="1">
            <a:off x="1902791" y="1060824"/>
            <a:ext cx="936766" cy="2049239"/>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ea typeface="宋体" panose="02010600030101010101" pitchFamily="2" charset="-122"/>
              <a:cs typeface="宋体" charset="0"/>
            </a:endParaRPr>
          </a:p>
        </p:txBody>
      </p:sp>
      <p:sp>
        <p:nvSpPr>
          <p:cNvPr id="16" name="任意多边形 9"/>
          <p:cNvSpPr/>
          <p:nvPr/>
        </p:nvSpPr>
        <p:spPr>
          <a:xfrm rot="790904">
            <a:off x="1198070" y="1014292"/>
            <a:ext cx="2346207" cy="60877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defRPr/>
            </a:pPr>
            <a:r>
              <a:rPr lang="zh-CN" altLang="en-US" sz="3200" b="1" kern="0" dirty="0" smtClean="0">
                <a:solidFill>
                  <a:schemeClr val="bg1"/>
                </a:solidFill>
                <a:latin typeface="Kaiti SC" charset="-122"/>
                <a:ea typeface="Kaiti SC" charset="-122"/>
                <a:cs typeface="Kaiti SC" charset="-122"/>
              </a:rPr>
              <a:t>其一</a:t>
            </a:r>
            <a:endParaRPr lang="zh-CN" altLang="en-US" sz="3200" b="1" kern="0" dirty="0">
              <a:solidFill>
                <a:schemeClr val="bg1"/>
              </a:solidFill>
              <a:latin typeface="Kaiti SC" charset="-122"/>
              <a:ea typeface="Kaiti SC" charset="-122"/>
              <a:cs typeface="Kaiti SC" charset="-122"/>
            </a:endParaRPr>
          </a:p>
        </p:txBody>
      </p:sp>
      <p:sp>
        <p:nvSpPr>
          <p:cNvPr id="17" name="矩形 3"/>
          <p:cNvSpPr/>
          <p:nvPr/>
        </p:nvSpPr>
        <p:spPr>
          <a:xfrm>
            <a:off x="1159567" y="2482605"/>
            <a:ext cx="9861907" cy="1000101"/>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r>
              <a:rPr lang="zh-CN" altLang="en-US" sz="2000" b="1" dirty="0">
                <a:latin typeface="Kaiti SC" charset="-122"/>
                <a:ea typeface="Kaiti SC" charset="-122"/>
                <a:cs typeface="Kaiti SC" charset="-122"/>
              </a:rPr>
              <a:t>马克思的整个世界观不是教义，而是方法。它提供的不是现成的教条，而是进一步研究的出发点和供这种研究使用的方法。</a:t>
            </a:r>
            <a:endParaRPr lang="en-US" altLang="zh-CN" sz="2000" b="1" dirty="0">
              <a:latin typeface="Kaiti SC" charset="-122"/>
              <a:ea typeface="Kaiti SC" charset="-122"/>
              <a:cs typeface="Kaiti SC" charset="-122"/>
            </a:endParaRPr>
          </a:p>
        </p:txBody>
      </p:sp>
      <p:sp>
        <p:nvSpPr>
          <p:cNvPr id="18" name="直角三角形 2"/>
          <p:cNvSpPr/>
          <p:nvPr/>
        </p:nvSpPr>
        <p:spPr>
          <a:xfrm rot="17358300" flipH="1">
            <a:off x="1623394" y="2146280"/>
            <a:ext cx="1202756" cy="2106966"/>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ea typeface="宋体" panose="02010600030101010101" pitchFamily="2" charset="-122"/>
              <a:cs typeface="宋体" charset="0"/>
            </a:endParaRPr>
          </a:p>
        </p:txBody>
      </p:sp>
      <p:sp>
        <p:nvSpPr>
          <p:cNvPr id="19" name="任意多边形 9"/>
          <p:cNvSpPr/>
          <p:nvPr/>
        </p:nvSpPr>
        <p:spPr>
          <a:xfrm rot="1028731">
            <a:off x="1244708" y="1852964"/>
            <a:ext cx="2416357" cy="791099"/>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defRPr/>
            </a:pPr>
            <a:r>
              <a:rPr lang="zh-CN" altLang="en-US" sz="3200" b="1" kern="0" dirty="0" smtClean="0">
                <a:solidFill>
                  <a:schemeClr val="bg1"/>
                </a:solidFill>
                <a:latin typeface="Kaiti SC" charset="-122"/>
                <a:ea typeface="Kaiti SC" charset="-122"/>
                <a:cs typeface="Kaiti SC" charset="-122"/>
              </a:rPr>
              <a:t>其二</a:t>
            </a:r>
            <a:endParaRPr lang="zh-CN" altLang="en-US" sz="3200" b="1" kern="0" dirty="0">
              <a:solidFill>
                <a:schemeClr val="bg1"/>
              </a:solidFill>
              <a:latin typeface="Kaiti SC" charset="-122"/>
              <a:ea typeface="Kaiti SC" charset="-122"/>
              <a:cs typeface="Kaiti SC" charset="-122"/>
            </a:endParaRPr>
          </a:p>
        </p:txBody>
      </p:sp>
      <p:sp>
        <p:nvSpPr>
          <p:cNvPr id="21" name="矩形 3"/>
          <p:cNvSpPr/>
          <p:nvPr/>
        </p:nvSpPr>
        <p:spPr>
          <a:xfrm>
            <a:off x="960486" y="3696829"/>
            <a:ext cx="10060988" cy="1000101"/>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r>
              <a:rPr lang="zh-CN" altLang="en-US" sz="2000" b="1" dirty="0">
                <a:latin typeface="Kaiti SC" charset="-122"/>
                <a:ea typeface="Kaiti SC" charset="-122"/>
                <a:cs typeface="Kaiti SC" charset="-122"/>
              </a:rPr>
              <a:t>我们的理论不是教条，而是对包含着一连串相互衔接的阶段的发展过程的阐明</a:t>
            </a:r>
            <a:r>
              <a:rPr lang="zh-CN" altLang="en-US" sz="2000" b="1" dirty="0" smtClean="0">
                <a:latin typeface="Kaiti SC" charset="-122"/>
                <a:ea typeface="Kaiti SC" charset="-122"/>
                <a:cs typeface="Kaiti SC" charset="-122"/>
              </a:rPr>
              <a:t>。</a:t>
            </a:r>
            <a:endParaRPr lang="en-US" altLang="zh-CN" sz="2000" b="1" dirty="0">
              <a:latin typeface="Kaiti SC" charset="-122"/>
              <a:ea typeface="Kaiti SC" charset="-122"/>
              <a:cs typeface="Kaiti SC" charset="-122"/>
            </a:endParaRPr>
          </a:p>
        </p:txBody>
      </p:sp>
      <p:sp>
        <p:nvSpPr>
          <p:cNvPr id="22" name="直角三角形 2"/>
          <p:cNvSpPr/>
          <p:nvPr/>
        </p:nvSpPr>
        <p:spPr>
          <a:xfrm rot="17358300" flipH="1">
            <a:off x="1424313" y="3360504"/>
            <a:ext cx="1202756" cy="2106966"/>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ea typeface="宋体" panose="02010600030101010101" pitchFamily="2" charset="-122"/>
              <a:cs typeface="宋体" charset="0"/>
            </a:endParaRPr>
          </a:p>
        </p:txBody>
      </p:sp>
      <p:sp>
        <p:nvSpPr>
          <p:cNvPr id="23" name="任意多边形 9"/>
          <p:cNvSpPr/>
          <p:nvPr/>
        </p:nvSpPr>
        <p:spPr>
          <a:xfrm rot="1028731">
            <a:off x="1045627" y="3067188"/>
            <a:ext cx="2416357" cy="791099"/>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defRPr/>
            </a:pPr>
            <a:r>
              <a:rPr lang="zh-CN" altLang="en-US" sz="3200" b="1" kern="0" dirty="0" smtClean="0">
                <a:solidFill>
                  <a:schemeClr val="bg1"/>
                </a:solidFill>
                <a:latin typeface="Kaiti SC" charset="-122"/>
                <a:ea typeface="Kaiti SC" charset="-122"/>
                <a:cs typeface="Kaiti SC" charset="-122"/>
              </a:rPr>
              <a:t>其三</a:t>
            </a:r>
            <a:endParaRPr lang="zh-CN" altLang="en-US" sz="3200" b="1" kern="0" dirty="0">
              <a:solidFill>
                <a:schemeClr val="bg1"/>
              </a:solidFill>
              <a:latin typeface="Kaiti SC" charset="-122"/>
              <a:ea typeface="Kaiti SC" charset="-122"/>
              <a:cs typeface="Kaiti SC" charset="-122"/>
            </a:endParaRPr>
          </a:p>
        </p:txBody>
      </p:sp>
      <p:sp>
        <p:nvSpPr>
          <p:cNvPr id="24" name="五边形 23"/>
          <p:cNvSpPr/>
          <p:nvPr/>
        </p:nvSpPr>
        <p:spPr>
          <a:xfrm>
            <a:off x="0" y="0"/>
            <a:ext cx="77470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a:latin typeface="Kaiti SC" charset="-122"/>
                <a:ea typeface="Kaiti SC" charset="-122"/>
                <a:cs typeface="Kaiti SC" charset="-122"/>
              </a:rPr>
              <a:t>社会主义的第二次飞跃：从理论到实践</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1159705953"/>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9"/>
          <p:cNvGrpSpPr/>
          <p:nvPr/>
        </p:nvGrpSpPr>
        <p:grpSpPr>
          <a:xfrm>
            <a:off x="4560408" y="2469632"/>
            <a:ext cx="6991829" cy="3409950"/>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8" name="矩形 7"/>
          <p:cNvSpPr/>
          <p:nvPr/>
        </p:nvSpPr>
        <p:spPr>
          <a:xfrm>
            <a:off x="4853298" y="2767428"/>
            <a:ext cx="6259204" cy="2554545"/>
          </a:xfrm>
          <a:prstGeom prst="rect">
            <a:avLst/>
          </a:prstGeom>
        </p:spPr>
        <p:txBody>
          <a:bodyPr wrap="square">
            <a:spAutoFit/>
          </a:bodyPr>
          <a:lstStyle/>
          <a:p>
            <a:pPr marL="342900" indent="-342900" algn="just">
              <a:buClr>
                <a:srgbClr val="7F4980"/>
              </a:buClr>
              <a:buFont typeface="ZapfDingbatsITC" charset="0"/>
              <a:buChar char="✤"/>
            </a:pPr>
            <a:r>
              <a:rPr lang="zh-CN" altLang="en-US" sz="2000" b="1" dirty="0">
                <a:latin typeface="Kaiti SC" charset="-122"/>
                <a:ea typeface="Kaiti SC" charset="-122"/>
                <a:cs typeface="Kaiti SC" charset="-122"/>
              </a:rPr>
              <a:t>修改马克思主义的剩余价值学说，否认资本主义制度的经济危机和政治危机</a:t>
            </a:r>
            <a:r>
              <a:rPr lang="zh-CN" altLang="en-US" sz="2000" b="1" dirty="0" smtClean="0">
                <a:latin typeface="Kaiti SC" charset="-122"/>
                <a:ea typeface="Kaiti SC" charset="-122"/>
                <a:cs typeface="Kaiti SC" charset="-122"/>
              </a:rPr>
              <a:t>；</a:t>
            </a:r>
          </a:p>
          <a:p>
            <a:pPr marL="342900" indent="-342900" algn="just">
              <a:buClr>
                <a:srgbClr val="7F4980"/>
              </a:buClr>
              <a:buFont typeface="ZapfDingbatsITC" charset="0"/>
              <a:buChar char="✤"/>
            </a:pPr>
            <a:r>
              <a:rPr lang="zh-CN" altLang="en-US" sz="2000" b="1" dirty="0" smtClean="0">
                <a:latin typeface="Kaiti SC" charset="-122"/>
                <a:ea typeface="Kaiti SC" charset="-122"/>
                <a:cs typeface="Kaiti SC" charset="-122"/>
              </a:rPr>
              <a:t>反对</a:t>
            </a:r>
            <a:r>
              <a:rPr lang="zh-CN" altLang="en-US" sz="2000" b="1" dirty="0">
                <a:latin typeface="Kaiti SC" charset="-122"/>
                <a:ea typeface="Kaiti SC" charset="-122"/>
                <a:cs typeface="Kaiti SC" charset="-122"/>
              </a:rPr>
              <a:t>马克思主义阶级斗争学说，特别是反对无产阶级革命和无产阶级专政</a:t>
            </a:r>
            <a:r>
              <a:rPr lang="zh-CN" altLang="en-US" sz="2000" b="1" dirty="0" smtClean="0">
                <a:latin typeface="Kaiti SC" charset="-122"/>
                <a:ea typeface="Kaiti SC" charset="-122"/>
                <a:cs typeface="Kaiti SC" charset="-122"/>
              </a:rPr>
              <a:t>理论；</a:t>
            </a:r>
          </a:p>
          <a:p>
            <a:pPr marL="342900" indent="-342900" algn="just">
              <a:buClr>
                <a:srgbClr val="7F4980"/>
              </a:buClr>
              <a:buFont typeface="ZapfDingbatsITC" charset="0"/>
              <a:buChar char="✤"/>
            </a:pPr>
            <a:r>
              <a:rPr lang="zh-CN" altLang="en-US" sz="2000" b="1" dirty="0" smtClean="0">
                <a:latin typeface="Kaiti SC" charset="-122"/>
                <a:ea typeface="Kaiti SC" charset="-122"/>
                <a:cs typeface="Kaiti SC" charset="-122"/>
              </a:rPr>
              <a:t>并</a:t>
            </a:r>
            <a:r>
              <a:rPr lang="zh-CN" altLang="en-US" sz="2000" b="1" dirty="0">
                <a:latin typeface="Kaiti SC" charset="-122"/>
                <a:ea typeface="Kaiti SC" charset="-122"/>
                <a:cs typeface="Kaiti SC" charset="-122"/>
              </a:rPr>
              <a:t>提出“运动就是一切”的口号，认为最终的目的算</a:t>
            </a:r>
            <a:r>
              <a:rPr lang="zh-CN" altLang="en-US" sz="2000" b="1" dirty="0" smtClean="0">
                <a:latin typeface="Kaiti SC" charset="-122"/>
                <a:ea typeface="Kaiti SC" charset="-122"/>
                <a:cs typeface="Kaiti SC" charset="-122"/>
              </a:rPr>
              <a:t>不得什么；</a:t>
            </a:r>
          </a:p>
          <a:p>
            <a:pPr marL="342900" indent="-342900" algn="just">
              <a:buClr>
                <a:srgbClr val="7F4980"/>
              </a:buClr>
              <a:buFont typeface="ZapfDingbatsITC" charset="0"/>
              <a:buChar char="✤"/>
            </a:pPr>
            <a:r>
              <a:rPr lang="zh-CN" altLang="en-US" sz="2000" b="1" dirty="0" smtClean="0">
                <a:latin typeface="Kaiti SC" charset="-122"/>
                <a:ea typeface="Kaiti SC" charset="-122"/>
                <a:cs typeface="Kaiti SC" charset="-122"/>
              </a:rPr>
              <a:t>主张</a:t>
            </a:r>
            <a:r>
              <a:rPr lang="zh-CN" altLang="en-US" sz="2000" b="1" dirty="0">
                <a:latin typeface="Kaiti SC" charset="-122"/>
                <a:ea typeface="Kaiti SC" charset="-122"/>
                <a:cs typeface="Kaiti SC" charset="-122"/>
              </a:rPr>
              <a:t>阶级合作和资本主义“和平长入”的社会主义，传播改良主义和机会主义思潮。 </a:t>
            </a:r>
          </a:p>
        </p:txBody>
      </p:sp>
      <p:sp>
        <p:nvSpPr>
          <p:cNvPr id="10" name="矩形 9"/>
          <p:cNvSpPr/>
          <p:nvPr/>
        </p:nvSpPr>
        <p:spPr>
          <a:xfrm>
            <a:off x="1726139" y="5442539"/>
            <a:ext cx="1620957" cy="437043"/>
          </a:xfrm>
          <a:prstGeom prst="rect">
            <a:avLst/>
          </a:prstGeom>
        </p:spPr>
        <p:txBody>
          <a:bodyPr wrap="none">
            <a:spAutoFit/>
          </a:bodyPr>
          <a:lstStyle/>
          <a:p>
            <a:pPr>
              <a:lnSpc>
                <a:spcPct val="80000"/>
              </a:lnSpc>
              <a:buFontTx/>
              <a:buNone/>
            </a:pPr>
            <a:r>
              <a:rPr lang="zh-CN" altLang="en-US" sz="2800" dirty="0" smtClean="0">
                <a:solidFill>
                  <a:schemeClr val="bg2">
                    <a:lumMod val="25000"/>
                  </a:schemeClr>
                </a:solidFill>
                <a:latin typeface="Kaiti SC" charset="-122"/>
                <a:ea typeface="Kaiti SC" charset="-122"/>
                <a:cs typeface="Kaiti SC" charset="-122"/>
              </a:rPr>
              <a:t>伯恩斯坦</a:t>
            </a:r>
            <a:endParaRPr lang="zh-CN" altLang="zh-CN" sz="2800" dirty="0" smtClean="0">
              <a:solidFill>
                <a:schemeClr val="bg2">
                  <a:lumMod val="25000"/>
                </a:schemeClr>
              </a:solidFill>
              <a:latin typeface="Kaiti SC" charset="-122"/>
              <a:ea typeface="Kaiti SC" charset="-122"/>
              <a:cs typeface="Kaiti SC" charset="-122"/>
            </a:endParaRPr>
          </a:p>
        </p:txBody>
      </p:sp>
      <p:sp>
        <p:nvSpPr>
          <p:cNvPr id="11" name="五边形 10"/>
          <p:cNvSpPr/>
          <p:nvPr/>
        </p:nvSpPr>
        <p:spPr>
          <a:xfrm>
            <a:off x="0" y="0"/>
            <a:ext cx="57531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a:latin typeface="Kaiti SC" charset="-122"/>
                <a:ea typeface="Kaiti SC" charset="-122"/>
                <a:cs typeface="Kaiti SC" charset="-122"/>
              </a:rPr>
              <a:t>一种另类的发展：修正主义</a:t>
            </a:r>
            <a:endParaRPr kumimoji="1" lang="zh-CN" altLang="en-US" sz="3200" b="1" dirty="0">
              <a:latin typeface="Kaiti SC" charset="-122"/>
              <a:ea typeface="Kaiti SC" charset="-122"/>
              <a:cs typeface="Kaiti SC"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 y="1223746"/>
            <a:ext cx="3253236" cy="4098228"/>
          </a:xfrm>
          <a:prstGeom prst="rect">
            <a:avLst/>
          </a:prstGeom>
          <a:effectLst>
            <a:softEdge rad="0"/>
          </a:effectLst>
        </p:spPr>
      </p:pic>
      <p:sp>
        <p:nvSpPr>
          <p:cNvPr id="15" name="矩形 14"/>
          <p:cNvSpPr/>
          <p:nvPr/>
        </p:nvSpPr>
        <p:spPr>
          <a:xfrm>
            <a:off x="4667394" y="1223746"/>
            <a:ext cx="6777856" cy="1200329"/>
          </a:xfrm>
          <a:prstGeom prst="rect">
            <a:avLst/>
          </a:prstGeom>
        </p:spPr>
        <p:txBody>
          <a:bodyPr wrap="square">
            <a:spAutoFit/>
          </a:bodyPr>
          <a:lstStyle/>
          <a:p>
            <a:pPr algn="just"/>
            <a:r>
              <a:rPr lang="en-US" altLang="zh-CN" b="1" dirty="0">
                <a:solidFill>
                  <a:schemeClr val="bg2">
                    <a:lumMod val="25000"/>
                  </a:schemeClr>
                </a:solidFill>
                <a:latin typeface="Kaiti SC" charset="-122"/>
                <a:ea typeface="Kaiti SC" charset="-122"/>
                <a:cs typeface="Kaiti SC" charset="-122"/>
              </a:rPr>
              <a:t>1896</a:t>
            </a:r>
            <a:r>
              <a:rPr lang="zh-CN" altLang="en-US" b="1" dirty="0">
                <a:solidFill>
                  <a:schemeClr val="bg2">
                    <a:lumMod val="25000"/>
                  </a:schemeClr>
                </a:solidFill>
                <a:latin typeface="Kaiti SC" charset="-122"/>
                <a:ea typeface="Kaiti SC" charset="-122"/>
                <a:cs typeface="Kaiti SC" charset="-122"/>
              </a:rPr>
              <a:t>年</a:t>
            </a:r>
            <a:r>
              <a:rPr lang="en-US" altLang="zh-CN" b="1" dirty="0">
                <a:solidFill>
                  <a:schemeClr val="bg2">
                    <a:lumMod val="25000"/>
                  </a:schemeClr>
                </a:solidFill>
                <a:latin typeface="Kaiti SC" charset="-122"/>
                <a:ea typeface="Kaiti SC" charset="-122"/>
                <a:cs typeface="Kaiti SC" charset="-122"/>
              </a:rPr>
              <a:t>10</a:t>
            </a:r>
            <a:r>
              <a:rPr lang="zh-CN" altLang="en-US" b="1" dirty="0">
                <a:solidFill>
                  <a:schemeClr val="bg2">
                    <a:lumMod val="25000"/>
                  </a:schemeClr>
                </a:solidFill>
                <a:latin typeface="Kaiti SC" charset="-122"/>
                <a:ea typeface="Kaiti SC" charset="-122"/>
                <a:cs typeface="Kaiti SC" charset="-122"/>
              </a:rPr>
              <a:t>月～</a:t>
            </a:r>
            <a:r>
              <a:rPr lang="en-US" altLang="zh-CN" b="1" dirty="0">
                <a:solidFill>
                  <a:schemeClr val="bg2">
                    <a:lumMod val="25000"/>
                  </a:schemeClr>
                </a:solidFill>
                <a:latin typeface="Kaiti SC" charset="-122"/>
                <a:ea typeface="Kaiti SC" charset="-122"/>
                <a:cs typeface="Kaiti SC" charset="-122"/>
              </a:rPr>
              <a:t>1898</a:t>
            </a:r>
            <a:r>
              <a:rPr lang="zh-CN" altLang="en-US" b="1" dirty="0">
                <a:solidFill>
                  <a:schemeClr val="bg2">
                    <a:lumMod val="25000"/>
                  </a:schemeClr>
                </a:solidFill>
                <a:latin typeface="Kaiti SC" charset="-122"/>
                <a:ea typeface="Kaiti SC" charset="-122"/>
                <a:cs typeface="Kaiti SC" charset="-122"/>
              </a:rPr>
              <a:t>年</a:t>
            </a:r>
            <a:r>
              <a:rPr lang="en-US" altLang="zh-CN" b="1" dirty="0">
                <a:solidFill>
                  <a:schemeClr val="bg2">
                    <a:lumMod val="25000"/>
                  </a:schemeClr>
                </a:solidFill>
                <a:latin typeface="Kaiti SC" charset="-122"/>
                <a:ea typeface="Kaiti SC" charset="-122"/>
                <a:cs typeface="Kaiti SC" charset="-122"/>
              </a:rPr>
              <a:t>6</a:t>
            </a:r>
            <a:r>
              <a:rPr lang="zh-CN" altLang="en-US" b="1" dirty="0">
                <a:solidFill>
                  <a:schemeClr val="bg2">
                    <a:lumMod val="25000"/>
                  </a:schemeClr>
                </a:solidFill>
                <a:latin typeface="Kaiti SC" charset="-122"/>
                <a:ea typeface="Kaiti SC" charset="-122"/>
                <a:cs typeface="Kaiti SC" charset="-122"/>
              </a:rPr>
              <a:t>月，伯恩斯坦以</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社会主义问题</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为总标题在</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新时代</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上发表一系列文章，指责马克思主义含有空想成分。</a:t>
            </a:r>
            <a:r>
              <a:rPr lang="en-US" altLang="zh-CN" b="1" dirty="0">
                <a:solidFill>
                  <a:schemeClr val="bg2">
                    <a:lumMod val="25000"/>
                  </a:schemeClr>
                </a:solidFill>
                <a:latin typeface="Kaiti SC" charset="-122"/>
                <a:ea typeface="Kaiti SC" charset="-122"/>
                <a:cs typeface="Kaiti SC" charset="-122"/>
              </a:rPr>
              <a:t>1899</a:t>
            </a:r>
            <a:r>
              <a:rPr lang="zh-CN" altLang="en-US" b="1" dirty="0">
                <a:solidFill>
                  <a:schemeClr val="bg2">
                    <a:lumMod val="25000"/>
                  </a:schemeClr>
                </a:solidFill>
                <a:latin typeface="Kaiti SC" charset="-122"/>
                <a:ea typeface="Kaiti SC" charset="-122"/>
                <a:cs typeface="Kaiti SC" charset="-122"/>
              </a:rPr>
              <a:t>年又发表</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社会主义的前提和社会民主党的任务</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，全面论述了修正主义的观点。</a:t>
            </a:r>
            <a:endParaRPr lang="zh-CN" altLang="en-US" dirty="0">
              <a:solidFill>
                <a:schemeClr val="bg2">
                  <a:lumMod val="25000"/>
                </a:schemeClr>
              </a:solidFill>
            </a:endParaRPr>
          </a:p>
        </p:txBody>
      </p:sp>
    </p:spTree>
    <p:extLst>
      <p:ext uri="{BB962C8B-B14F-4D97-AF65-F5344CB8AC3E}">
        <p14:creationId xmlns:p14="http://schemas.microsoft.com/office/powerpoint/2010/main" val="467826715"/>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框 1"/>
          <p:cNvSpPr txBox="1">
            <a:spLocks noChangeArrowheads="1"/>
          </p:cNvSpPr>
          <p:nvPr/>
        </p:nvSpPr>
        <p:spPr bwMode="auto">
          <a:xfrm>
            <a:off x="9629775" y="1201622"/>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grpSp>
        <p:nvGrpSpPr>
          <p:cNvPr id="32771" name="组合 47"/>
          <p:cNvGrpSpPr>
            <a:grpSpLocks/>
          </p:cNvGrpSpPr>
          <p:nvPr/>
        </p:nvGrpSpPr>
        <p:grpSpPr bwMode="auto">
          <a:xfrm>
            <a:off x="5273675" y="2062047"/>
            <a:ext cx="573088" cy="574675"/>
            <a:chOff x="9937113" y="1973967"/>
            <a:chExt cx="574574" cy="574574"/>
          </a:xfrm>
        </p:grpSpPr>
        <p:sp>
          <p:nvSpPr>
            <p:cNvPr id="5" name="矩形 4"/>
            <p:cNvSpPr/>
            <p:nvPr/>
          </p:nvSpPr>
          <p:spPr>
            <a:xfrm rot="2700000">
              <a:off x="9937112" y="1973967"/>
              <a:ext cx="574574" cy="574574"/>
            </a:xfrm>
            <a:prstGeom prst="rect">
              <a:avLst/>
            </a:prstGeom>
            <a:solidFill>
              <a:srgbClr val="5A1B5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6" name="组合 49"/>
            <p:cNvGrpSpPr/>
            <p:nvPr/>
          </p:nvGrpSpPr>
          <p:grpSpPr>
            <a:xfrm>
              <a:off x="10050732" y="2089666"/>
              <a:ext cx="347337" cy="343177"/>
              <a:chOff x="28849638" y="-9447213"/>
              <a:chExt cx="795338" cy="785812"/>
            </a:xfrm>
            <a:solidFill>
              <a:srgbClr val="191E22"/>
            </a:solidFill>
          </p:grpSpPr>
          <p:sp>
            <p:nvSpPr>
              <p:cNvPr id="7" name="Freeform 12"/>
              <p:cNvSpPr>
                <a:spLocks noEditPoints="1"/>
              </p:cNvSpPr>
              <p:nvPr/>
            </p:nvSpPr>
            <p:spPr bwMode="auto">
              <a:xfrm>
                <a:off x="28849638" y="-9299576"/>
                <a:ext cx="795338" cy="638175"/>
              </a:xfrm>
              <a:custGeom>
                <a:avLst/>
                <a:gdLst>
                  <a:gd name="T0" fmla="*/ 72 w 212"/>
                  <a:gd name="T1" fmla="*/ 92 h 170"/>
                  <a:gd name="T2" fmla="*/ 44 w 212"/>
                  <a:gd name="T3" fmla="*/ 82 h 170"/>
                  <a:gd name="T4" fmla="*/ 0 w 212"/>
                  <a:gd name="T5" fmla="*/ 126 h 170"/>
                  <a:gd name="T6" fmla="*/ 44 w 212"/>
                  <a:gd name="T7" fmla="*/ 170 h 170"/>
                  <a:gd name="T8" fmla="*/ 88 w 212"/>
                  <a:gd name="T9" fmla="*/ 126 h 170"/>
                  <a:gd name="T10" fmla="*/ 88 w 212"/>
                  <a:gd name="T11" fmla="*/ 51 h 170"/>
                  <a:gd name="T12" fmla="*/ 196 w 212"/>
                  <a:gd name="T13" fmla="*/ 21 h 170"/>
                  <a:gd name="T14" fmla="*/ 196 w 212"/>
                  <a:gd name="T15" fmla="*/ 56 h 170"/>
                  <a:gd name="T16" fmla="*/ 168 w 212"/>
                  <a:gd name="T17" fmla="*/ 46 h 170"/>
                  <a:gd name="T18" fmla="*/ 124 w 212"/>
                  <a:gd name="T19" fmla="*/ 90 h 170"/>
                  <a:gd name="T20" fmla="*/ 168 w 212"/>
                  <a:gd name="T21" fmla="*/ 134 h 170"/>
                  <a:gd name="T22" fmla="*/ 212 w 212"/>
                  <a:gd name="T23" fmla="*/ 92 h 170"/>
                  <a:gd name="T24" fmla="*/ 212 w 212"/>
                  <a:gd name="T25" fmla="*/ 92 h 170"/>
                  <a:gd name="T26" fmla="*/ 212 w 212"/>
                  <a:gd name="T27" fmla="*/ 0 h 170"/>
                  <a:gd name="T28" fmla="*/ 72 w 212"/>
                  <a:gd name="T29" fmla="*/ 38 h 170"/>
                  <a:gd name="T30" fmla="*/ 72 w 212"/>
                  <a:gd name="T31" fmla="*/ 92 h 170"/>
                  <a:gd name="T32" fmla="*/ 168 w 212"/>
                  <a:gd name="T33" fmla="*/ 118 h 170"/>
                  <a:gd name="T34" fmla="*/ 140 w 212"/>
                  <a:gd name="T35" fmla="*/ 90 h 170"/>
                  <a:gd name="T36" fmla="*/ 168 w 212"/>
                  <a:gd name="T37" fmla="*/ 62 h 170"/>
                  <a:gd name="T38" fmla="*/ 196 w 212"/>
                  <a:gd name="T39" fmla="*/ 90 h 170"/>
                  <a:gd name="T40" fmla="*/ 168 w 212"/>
                  <a:gd name="T41" fmla="*/ 118 h 170"/>
                  <a:gd name="T42" fmla="*/ 44 w 212"/>
                  <a:gd name="T43" fmla="*/ 154 h 170"/>
                  <a:gd name="T44" fmla="*/ 16 w 212"/>
                  <a:gd name="T45" fmla="*/ 126 h 170"/>
                  <a:gd name="T46" fmla="*/ 44 w 212"/>
                  <a:gd name="T47" fmla="*/ 98 h 170"/>
                  <a:gd name="T48" fmla="*/ 72 w 212"/>
                  <a:gd name="T49" fmla="*/ 126 h 170"/>
                  <a:gd name="T50" fmla="*/ 44 w 212"/>
                  <a:gd name="T51" fmla="*/ 15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 h="170">
                    <a:moveTo>
                      <a:pt x="72" y="92"/>
                    </a:moveTo>
                    <a:cubicBezTo>
                      <a:pt x="65" y="86"/>
                      <a:pt x="55" y="82"/>
                      <a:pt x="44" y="82"/>
                    </a:cubicBezTo>
                    <a:cubicBezTo>
                      <a:pt x="20" y="82"/>
                      <a:pt x="0" y="102"/>
                      <a:pt x="0" y="126"/>
                    </a:cubicBezTo>
                    <a:cubicBezTo>
                      <a:pt x="0" y="150"/>
                      <a:pt x="20" y="170"/>
                      <a:pt x="44" y="170"/>
                    </a:cubicBezTo>
                    <a:cubicBezTo>
                      <a:pt x="69" y="170"/>
                      <a:pt x="88" y="150"/>
                      <a:pt x="88" y="126"/>
                    </a:cubicBezTo>
                    <a:cubicBezTo>
                      <a:pt x="88" y="51"/>
                      <a:pt x="88" y="51"/>
                      <a:pt x="88" y="51"/>
                    </a:cubicBezTo>
                    <a:cubicBezTo>
                      <a:pt x="196" y="21"/>
                      <a:pt x="196" y="21"/>
                      <a:pt x="196" y="21"/>
                    </a:cubicBezTo>
                    <a:cubicBezTo>
                      <a:pt x="196" y="56"/>
                      <a:pt x="196" y="56"/>
                      <a:pt x="196" y="56"/>
                    </a:cubicBezTo>
                    <a:cubicBezTo>
                      <a:pt x="188" y="50"/>
                      <a:pt x="179" y="46"/>
                      <a:pt x="168" y="46"/>
                    </a:cubicBezTo>
                    <a:cubicBezTo>
                      <a:pt x="144" y="46"/>
                      <a:pt x="124" y="66"/>
                      <a:pt x="124" y="90"/>
                    </a:cubicBezTo>
                    <a:cubicBezTo>
                      <a:pt x="124" y="114"/>
                      <a:pt x="144" y="134"/>
                      <a:pt x="168" y="134"/>
                    </a:cubicBezTo>
                    <a:cubicBezTo>
                      <a:pt x="192" y="134"/>
                      <a:pt x="211" y="115"/>
                      <a:pt x="212" y="92"/>
                    </a:cubicBezTo>
                    <a:cubicBezTo>
                      <a:pt x="212" y="92"/>
                      <a:pt x="212" y="92"/>
                      <a:pt x="212" y="92"/>
                    </a:cubicBezTo>
                    <a:cubicBezTo>
                      <a:pt x="212" y="0"/>
                      <a:pt x="212" y="0"/>
                      <a:pt x="212" y="0"/>
                    </a:cubicBezTo>
                    <a:cubicBezTo>
                      <a:pt x="72" y="38"/>
                      <a:pt x="72" y="38"/>
                      <a:pt x="72" y="38"/>
                    </a:cubicBezTo>
                    <a:lnTo>
                      <a:pt x="72" y="92"/>
                    </a:lnTo>
                    <a:close/>
                    <a:moveTo>
                      <a:pt x="168" y="118"/>
                    </a:moveTo>
                    <a:cubicBezTo>
                      <a:pt x="152" y="118"/>
                      <a:pt x="140" y="105"/>
                      <a:pt x="140" y="90"/>
                    </a:cubicBezTo>
                    <a:cubicBezTo>
                      <a:pt x="140" y="74"/>
                      <a:pt x="152" y="62"/>
                      <a:pt x="168" y="62"/>
                    </a:cubicBezTo>
                    <a:cubicBezTo>
                      <a:pt x="183" y="62"/>
                      <a:pt x="196" y="74"/>
                      <a:pt x="196" y="90"/>
                    </a:cubicBezTo>
                    <a:cubicBezTo>
                      <a:pt x="196" y="105"/>
                      <a:pt x="183" y="118"/>
                      <a:pt x="168" y="118"/>
                    </a:cubicBezTo>
                    <a:close/>
                    <a:moveTo>
                      <a:pt x="44" y="154"/>
                    </a:moveTo>
                    <a:cubicBezTo>
                      <a:pt x="29" y="154"/>
                      <a:pt x="16" y="142"/>
                      <a:pt x="16" y="126"/>
                    </a:cubicBezTo>
                    <a:cubicBezTo>
                      <a:pt x="16" y="111"/>
                      <a:pt x="29" y="98"/>
                      <a:pt x="44" y="98"/>
                    </a:cubicBezTo>
                    <a:cubicBezTo>
                      <a:pt x="60" y="98"/>
                      <a:pt x="72" y="111"/>
                      <a:pt x="72" y="126"/>
                    </a:cubicBezTo>
                    <a:cubicBezTo>
                      <a:pt x="72" y="142"/>
                      <a:pt x="60" y="154"/>
                      <a:pt x="44" y="15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sp>
            <p:nvSpPr>
              <p:cNvPr id="8" name="Freeform 13"/>
              <p:cNvSpPr>
                <a:spLocks/>
              </p:cNvSpPr>
              <p:nvPr/>
            </p:nvSpPr>
            <p:spPr bwMode="auto">
              <a:xfrm>
                <a:off x="29119513" y="-9447213"/>
                <a:ext cx="525463" cy="211138"/>
              </a:xfrm>
              <a:custGeom>
                <a:avLst/>
                <a:gdLst>
                  <a:gd name="T0" fmla="*/ 0 w 331"/>
                  <a:gd name="T1" fmla="*/ 95 h 133"/>
                  <a:gd name="T2" fmla="*/ 0 w 331"/>
                  <a:gd name="T3" fmla="*/ 133 h 133"/>
                  <a:gd name="T4" fmla="*/ 331 w 331"/>
                  <a:gd name="T5" fmla="*/ 38 h 133"/>
                  <a:gd name="T6" fmla="*/ 331 w 331"/>
                  <a:gd name="T7" fmla="*/ 0 h 133"/>
                  <a:gd name="T8" fmla="*/ 0 w 331"/>
                  <a:gd name="T9" fmla="*/ 95 h 133"/>
                </a:gdLst>
                <a:ahLst/>
                <a:cxnLst>
                  <a:cxn ang="0">
                    <a:pos x="T0" y="T1"/>
                  </a:cxn>
                  <a:cxn ang="0">
                    <a:pos x="T2" y="T3"/>
                  </a:cxn>
                  <a:cxn ang="0">
                    <a:pos x="T4" y="T5"/>
                  </a:cxn>
                  <a:cxn ang="0">
                    <a:pos x="T6" y="T7"/>
                  </a:cxn>
                  <a:cxn ang="0">
                    <a:pos x="T8" y="T9"/>
                  </a:cxn>
                </a:cxnLst>
                <a:rect l="0" t="0" r="r" b="b"/>
                <a:pathLst>
                  <a:path w="331" h="133">
                    <a:moveTo>
                      <a:pt x="0" y="95"/>
                    </a:moveTo>
                    <a:lnTo>
                      <a:pt x="0" y="133"/>
                    </a:lnTo>
                    <a:lnTo>
                      <a:pt x="331" y="38"/>
                    </a:lnTo>
                    <a:lnTo>
                      <a:pt x="331" y="0"/>
                    </a:lnTo>
                    <a:lnTo>
                      <a:pt x="0" y="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grpSp>
      </p:grpSp>
      <p:grpSp>
        <p:nvGrpSpPr>
          <p:cNvPr id="32772" name="组合 77"/>
          <p:cNvGrpSpPr>
            <a:grpSpLocks/>
          </p:cNvGrpSpPr>
          <p:nvPr/>
        </p:nvGrpSpPr>
        <p:grpSpPr bwMode="auto">
          <a:xfrm>
            <a:off x="1012825" y="1989022"/>
            <a:ext cx="4260850" cy="720725"/>
            <a:chOff x="6563817" y="1474502"/>
            <a:chExt cx="4260356" cy="720750"/>
          </a:xfrm>
        </p:grpSpPr>
        <p:sp>
          <p:nvSpPr>
            <p:cNvPr id="10" name="文本框 9"/>
            <p:cNvSpPr txBox="1"/>
            <p:nvPr/>
          </p:nvSpPr>
          <p:spPr>
            <a:xfrm>
              <a:off x="6689215" y="1474502"/>
              <a:ext cx="473020" cy="369901"/>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cs typeface="Arial" panose="020B0604020202020204" pitchFamily="34" charset="0"/>
                </a:rPr>
                <a:t>01 </a:t>
              </a:r>
              <a:endParaRPr lang="zh-CN" altLang="en-US" b="1" dirty="0">
                <a:solidFill>
                  <a:schemeClr val="tx1">
                    <a:lumMod val="65000"/>
                    <a:lumOff val="35000"/>
                  </a:schemeClr>
                </a:solidFill>
                <a:latin typeface="Agency FB" panose="020B0503020202020204" pitchFamily="34" charset="0"/>
                <a:cs typeface="Arial" panose="020B0604020202020204" pitchFamily="34" charset="0"/>
              </a:endParaRPr>
            </a:p>
          </p:txBody>
        </p:sp>
        <p:sp>
          <p:nvSpPr>
            <p:cNvPr id="11" name="矩形 10"/>
            <p:cNvSpPr>
              <a:spLocks noChangeArrowheads="1"/>
            </p:cNvSpPr>
            <p:nvPr/>
          </p:nvSpPr>
          <p:spPr bwMode="auto">
            <a:xfrm>
              <a:off x="6563817" y="1845990"/>
              <a:ext cx="4260356" cy="3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2000"/>
                </a:lnSpc>
                <a:defRPr/>
              </a:pPr>
              <a:r>
                <a:rPr lang="zh-CN" altLang="en-US" sz="2000" b="1" dirty="0">
                  <a:latin typeface="Kaiti SC" charset="-122"/>
                  <a:ea typeface="Kaiti SC" charset="-122"/>
                  <a:cs typeface="Kaiti SC" charset="-122"/>
                </a:rPr>
                <a:t>垄断组织在经济生活中起决定作用。</a:t>
              </a:r>
              <a:endParaRPr lang="en-US" altLang="zh-CN" sz="2000" b="1" dirty="0">
                <a:solidFill>
                  <a:schemeClr val="tx1">
                    <a:lumMod val="65000"/>
                    <a:lumOff val="35000"/>
                  </a:schemeClr>
                </a:solidFill>
                <a:latin typeface="Kaiti SC" charset="-122"/>
                <a:ea typeface="Kaiti SC" charset="-122"/>
                <a:cs typeface="Kaiti SC" charset="-122"/>
              </a:endParaRPr>
            </a:p>
          </p:txBody>
        </p:sp>
      </p:grpSp>
      <p:grpSp>
        <p:nvGrpSpPr>
          <p:cNvPr id="32773" name="组合 80"/>
          <p:cNvGrpSpPr>
            <a:grpSpLocks/>
          </p:cNvGrpSpPr>
          <p:nvPr/>
        </p:nvGrpSpPr>
        <p:grpSpPr bwMode="auto">
          <a:xfrm>
            <a:off x="1138238" y="3382847"/>
            <a:ext cx="3962400" cy="870407"/>
            <a:chOff x="6688405" y="1470917"/>
            <a:chExt cx="3961948" cy="870664"/>
          </a:xfrm>
        </p:grpSpPr>
        <p:sp>
          <p:nvSpPr>
            <p:cNvPr id="13" name="文本框 12"/>
            <p:cNvSpPr txBox="1"/>
            <p:nvPr/>
          </p:nvSpPr>
          <p:spPr>
            <a:xfrm>
              <a:off x="6688405" y="1470917"/>
              <a:ext cx="415878" cy="369997"/>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cs typeface="Arial" panose="020B0604020202020204" pitchFamily="34" charset="0"/>
                </a:rPr>
                <a:t>02</a:t>
              </a:r>
            </a:p>
          </p:txBody>
        </p:sp>
        <p:sp>
          <p:nvSpPr>
            <p:cNvPr id="14" name="矩形 13"/>
            <p:cNvSpPr>
              <a:spLocks noChangeArrowheads="1"/>
            </p:cNvSpPr>
            <p:nvPr/>
          </p:nvSpPr>
          <p:spPr bwMode="auto">
            <a:xfrm>
              <a:off x="6688405" y="1736108"/>
              <a:ext cx="3961948" cy="6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2000"/>
                </a:lnSpc>
                <a:defRPr/>
              </a:pPr>
              <a:r>
                <a:rPr lang="zh-CN" altLang="en-US" sz="2000" b="1" dirty="0">
                  <a:latin typeface="Kaiti SC" charset="-122"/>
                  <a:ea typeface="Kaiti SC" charset="-122"/>
                  <a:cs typeface="Kaiti SC" charset="-122"/>
                </a:rPr>
                <a:t>金融资本和金融寡头的统治，工业资本与银行资本的结合。</a:t>
              </a:r>
              <a:endParaRPr lang="en-US" altLang="zh-CN" sz="2000" b="1" dirty="0">
                <a:latin typeface="Kaiti SC" charset="-122"/>
                <a:ea typeface="Kaiti SC" charset="-122"/>
                <a:cs typeface="Kaiti SC" charset="-122"/>
              </a:endParaRPr>
            </a:p>
          </p:txBody>
        </p:sp>
      </p:grpSp>
      <p:grpSp>
        <p:nvGrpSpPr>
          <p:cNvPr id="15" name="组合 57"/>
          <p:cNvGrpSpPr/>
          <p:nvPr/>
        </p:nvGrpSpPr>
        <p:grpSpPr>
          <a:xfrm>
            <a:off x="5273012" y="3868351"/>
            <a:ext cx="574574" cy="574574"/>
            <a:chOff x="10209236" y="1320876"/>
            <a:chExt cx="574574" cy="574574"/>
          </a:xfrm>
          <a:solidFill>
            <a:srgbClr val="5A1B58">
              <a:alpha val="33000"/>
            </a:srgbClr>
          </a:solidFill>
        </p:grpSpPr>
        <p:sp>
          <p:nvSpPr>
            <p:cNvPr id="16" name="矩形 15"/>
            <p:cNvSpPr/>
            <p:nvPr/>
          </p:nvSpPr>
          <p:spPr>
            <a:xfrm rot="2700000">
              <a:off x="10209236" y="1320876"/>
              <a:ext cx="574574" cy="574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17" name="组合 59"/>
            <p:cNvGrpSpPr/>
            <p:nvPr/>
          </p:nvGrpSpPr>
          <p:grpSpPr>
            <a:xfrm>
              <a:off x="10330134" y="1441428"/>
              <a:ext cx="332778" cy="333471"/>
              <a:chOff x="26704926" y="-7291388"/>
              <a:chExt cx="762000" cy="763587"/>
            </a:xfrm>
            <a:grpFill/>
          </p:grpSpPr>
          <p:sp>
            <p:nvSpPr>
              <p:cNvPr id="18" name="Freeform 16"/>
              <p:cNvSpPr>
                <a:spLocks noEditPoints="1"/>
              </p:cNvSpPr>
              <p:nvPr/>
            </p:nvSpPr>
            <p:spPr bwMode="auto">
              <a:xfrm>
                <a:off x="26741438" y="-7291388"/>
                <a:ext cx="725488" cy="725488"/>
              </a:xfrm>
              <a:custGeom>
                <a:avLst/>
                <a:gdLst>
                  <a:gd name="T0" fmla="*/ 242 w 457"/>
                  <a:gd name="T1" fmla="*/ 0 h 457"/>
                  <a:gd name="T2" fmla="*/ 0 w 457"/>
                  <a:gd name="T3" fmla="*/ 244 h 457"/>
                  <a:gd name="T4" fmla="*/ 213 w 457"/>
                  <a:gd name="T5" fmla="*/ 457 h 457"/>
                  <a:gd name="T6" fmla="*/ 457 w 457"/>
                  <a:gd name="T7" fmla="*/ 213 h 457"/>
                  <a:gd name="T8" fmla="*/ 242 w 457"/>
                  <a:gd name="T9" fmla="*/ 0 h 457"/>
                  <a:gd name="T10" fmla="*/ 55 w 457"/>
                  <a:gd name="T11" fmla="*/ 244 h 457"/>
                  <a:gd name="T12" fmla="*/ 242 w 457"/>
                  <a:gd name="T13" fmla="*/ 55 h 457"/>
                  <a:gd name="T14" fmla="*/ 403 w 457"/>
                  <a:gd name="T15" fmla="*/ 213 h 457"/>
                  <a:gd name="T16" fmla="*/ 213 w 457"/>
                  <a:gd name="T17" fmla="*/ 403 h 457"/>
                  <a:gd name="T18" fmla="*/ 55 w 457"/>
                  <a:gd name="T19" fmla="*/ 24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457">
                    <a:moveTo>
                      <a:pt x="242" y="0"/>
                    </a:moveTo>
                    <a:lnTo>
                      <a:pt x="0" y="244"/>
                    </a:lnTo>
                    <a:lnTo>
                      <a:pt x="213" y="457"/>
                    </a:lnTo>
                    <a:lnTo>
                      <a:pt x="457" y="213"/>
                    </a:lnTo>
                    <a:lnTo>
                      <a:pt x="242" y="0"/>
                    </a:lnTo>
                    <a:close/>
                    <a:moveTo>
                      <a:pt x="55" y="244"/>
                    </a:moveTo>
                    <a:lnTo>
                      <a:pt x="242" y="55"/>
                    </a:lnTo>
                    <a:lnTo>
                      <a:pt x="403" y="213"/>
                    </a:lnTo>
                    <a:lnTo>
                      <a:pt x="213" y="403"/>
                    </a:lnTo>
                    <a:lnTo>
                      <a:pt x="55"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sp>
            <p:nvSpPr>
              <p:cNvPr id="19" name="Freeform 17"/>
              <p:cNvSpPr>
                <a:spLocks noEditPoints="1"/>
              </p:cNvSpPr>
              <p:nvPr/>
            </p:nvSpPr>
            <p:spPr bwMode="auto">
              <a:xfrm>
                <a:off x="26704926" y="-6810376"/>
                <a:ext cx="280988" cy="282575"/>
              </a:xfrm>
              <a:custGeom>
                <a:avLst/>
                <a:gdLst>
                  <a:gd name="T0" fmla="*/ 0 w 177"/>
                  <a:gd name="T1" fmla="*/ 178 h 178"/>
                  <a:gd name="T2" fmla="*/ 177 w 177"/>
                  <a:gd name="T3" fmla="*/ 156 h 178"/>
                  <a:gd name="T4" fmla="*/ 21 w 177"/>
                  <a:gd name="T5" fmla="*/ 0 h 178"/>
                  <a:gd name="T6" fmla="*/ 0 w 177"/>
                  <a:gd name="T7" fmla="*/ 178 h 178"/>
                  <a:gd name="T8" fmla="*/ 49 w 177"/>
                  <a:gd name="T9" fmla="*/ 81 h 178"/>
                  <a:gd name="T10" fmla="*/ 97 w 177"/>
                  <a:gd name="T11" fmla="*/ 128 h 178"/>
                  <a:gd name="T12" fmla="*/ 42 w 177"/>
                  <a:gd name="T13" fmla="*/ 135 h 178"/>
                  <a:gd name="T14" fmla="*/ 49 w 177"/>
                  <a:gd name="T15" fmla="*/ 81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8">
                    <a:moveTo>
                      <a:pt x="0" y="178"/>
                    </a:moveTo>
                    <a:lnTo>
                      <a:pt x="177" y="156"/>
                    </a:lnTo>
                    <a:lnTo>
                      <a:pt x="21" y="0"/>
                    </a:lnTo>
                    <a:lnTo>
                      <a:pt x="0" y="178"/>
                    </a:lnTo>
                    <a:close/>
                    <a:moveTo>
                      <a:pt x="49" y="81"/>
                    </a:moveTo>
                    <a:lnTo>
                      <a:pt x="97" y="128"/>
                    </a:lnTo>
                    <a:lnTo>
                      <a:pt x="42" y="135"/>
                    </a:lnTo>
                    <a:lnTo>
                      <a:pt x="49"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grpSp>
      </p:grpSp>
      <p:cxnSp>
        <p:nvCxnSpPr>
          <p:cNvPr id="20" name="直接连接符 67"/>
          <p:cNvCxnSpPr/>
          <p:nvPr/>
        </p:nvCxnSpPr>
        <p:spPr>
          <a:xfrm>
            <a:off x="5561013" y="2709747"/>
            <a:ext cx="0" cy="1027113"/>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68"/>
          <p:cNvCxnSpPr/>
          <p:nvPr/>
        </p:nvCxnSpPr>
        <p:spPr>
          <a:xfrm>
            <a:off x="5561013" y="4562360"/>
            <a:ext cx="0" cy="1019175"/>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2777" name="组合 83"/>
          <p:cNvGrpSpPr>
            <a:grpSpLocks/>
          </p:cNvGrpSpPr>
          <p:nvPr/>
        </p:nvGrpSpPr>
        <p:grpSpPr bwMode="auto">
          <a:xfrm>
            <a:off x="1138238" y="5176722"/>
            <a:ext cx="3941762" cy="901868"/>
            <a:chOff x="6709961" y="1549677"/>
            <a:chExt cx="3941497" cy="902438"/>
          </a:xfrm>
        </p:grpSpPr>
        <p:sp>
          <p:nvSpPr>
            <p:cNvPr id="23" name="文本框 22"/>
            <p:cNvSpPr txBox="1"/>
            <p:nvPr/>
          </p:nvSpPr>
          <p:spPr>
            <a:xfrm>
              <a:off x="6709961" y="1549677"/>
              <a:ext cx="415897" cy="368533"/>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cs typeface="Arial" panose="020B0604020202020204" pitchFamily="34" charset="0"/>
                </a:rPr>
                <a:t>03</a:t>
              </a:r>
            </a:p>
          </p:txBody>
        </p:sp>
        <p:sp>
          <p:nvSpPr>
            <p:cNvPr id="32790" name="矩形 85"/>
            <p:cNvSpPr>
              <a:spLocks noChangeArrowheads="1"/>
            </p:cNvSpPr>
            <p:nvPr/>
          </p:nvSpPr>
          <p:spPr bwMode="auto">
            <a:xfrm>
              <a:off x="6709962" y="1846439"/>
              <a:ext cx="3941496" cy="60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ts val="2000"/>
                </a:lnSpc>
                <a:defRPr/>
              </a:pPr>
              <a:r>
                <a:rPr lang="zh-CN" altLang="en-US" sz="2000" b="1" dirty="0">
                  <a:latin typeface="Kaiti SC" charset="-122"/>
                  <a:ea typeface="Kaiti SC" charset="-122"/>
                  <a:cs typeface="Kaiti SC" charset="-122"/>
                </a:rPr>
                <a:t>资本输出具有特别重要意义--从商品输出到资本输出。</a:t>
              </a:r>
              <a:endParaRPr lang="en-US" altLang="zh-CN" sz="2000" b="1" dirty="0">
                <a:latin typeface="Kaiti SC" charset="-122"/>
                <a:ea typeface="Kaiti SC" charset="-122"/>
                <a:cs typeface="Kaiti SC" charset="-122"/>
              </a:endParaRPr>
            </a:p>
          </p:txBody>
        </p:sp>
      </p:grpSp>
      <p:grpSp>
        <p:nvGrpSpPr>
          <p:cNvPr id="25" name="组合 52"/>
          <p:cNvGrpSpPr/>
          <p:nvPr/>
        </p:nvGrpSpPr>
        <p:grpSpPr>
          <a:xfrm>
            <a:off x="5273012" y="5693943"/>
            <a:ext cx="574574" cy="574574"/>
            <a:chOff x="10269882" y="1662762"/>
            <a:chExt cx="574574" cy="574574"/>
          </a:xfrm>
          <a:solidFill>
            <a:srgbClr val="5A1B58">
              <a:alpha val="45000"/>
            </a:srgbClr>
          </a:solidFill>
        </p:grpSpPr>
        <p:sp>
          <p:nvSpPr>
            <p:cNvPr id="26" name="矩形 25"/>
            <p:cNvSpPr/>
            <p:nvPr/>
          </p:nvSpPr>
          <p:spPr>
            <a:xfrm rot="2700000">
              <a:off x="10269882" y="1662762"/>
              <a:ext cx="574574" cy="574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27" name="组合 54"/>
            <p:cNvGrpSpPr/>
            <p:nvPr/>
          </p:nvGrpSpPr>
          <p:grpSpPr>
            <a:xfrm>
              <a:off x="10403953" y="1796833"/>
              <a:ext cx="306433" cy="306433"/>
              <a:chOff x="31126113" y="-5078413"/>
              <a:chExt cx="701675" cy="701675"/>
            </a:xfrm>
            <a:grpFill/>
          </p:grpSpPr>
          <p:sp>
            <p:nvSpPr>
              <p:cNvPr id="28" name="Freeform 14"/>
              <p:cNvSpPr>
                <a:spLocks noEditPoints="1"/>
              </p:cNvSpPr>
              <p:nvPr/>
            </p:nvSpPr>
            <p:spPr bwMode="auto">
              <a:xfrm>
                <a:off x="31126113" y="-5078413"/>
                <a:ext cx="701675" cy="701675"/>
              </a:xfrm>
              <a:custGeom>
                <a:avLst/>
                <a:gdLst>
                  <a:gd name="T0" fmla="*/ 0 w 442"/>
                  <a:gd name="T1" fmla="*/ 0 h 442"/>
                  <a:gd name="T2" fmla="*/ 0 w 442"/>
                  <a:gd name="T3" fmla="*/ 442 h 442"/>
                  <a:gd name="T4" fmla="*/ 442 w 442"/>
                  <a:gd name="T5" fmla="*/ 442 h 442"/>
                  <a:gd name="T6" fmla="*/ 442 w 442"/>
                  <a:gd name="T7" fmla="*/ 0 h 442"/>
                  <a:gd name="T8" fmla="*/ 0 w 442"/>
                  <a:gd name="T9" fmla="*/ 0 h 442"/>
                  <a:gd name="T10" fmla="*/ 404 w 442"/>
                  <a:gd name="T11" fmla="*/ 405 h 442"/>
                  <a:gd name="T12" fmla="*/ 37 w 442"/>
                  <a:gd name="T13" fmla="*/ 405 h 442"/>
                  <a:gd name="T14" fmla="*/ 37 w 442"/>
                  <a:gd name="T15" fmla="*/ 38 h 442"/>
                  <a:gd name="T16" fmla="*/ 404 w 442"/>
                  <a:gd name="T17" fmla="*/ 38 h 442"/>
                  <a:gd name="T18" fmla="*/ 404 w 442"/>
                  <a:gd name="T19" fmla="*/ 40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0" y="0"/>
                    </a:moveTo>
                    <a:lnTo>
                      <a:pt x="0" y="442"/>
                    </a:lnTo>
                    <a:lnTo>
                      <a:pt x="442" y="442"/>
                    </a:lnTo>
                    <a:lnTo>
                      <a:pt x="442" y="0"/>
                    </a:lnTo>
                    <a:lnTo>
                      <a:pt x="0" y="0"/>
                    </a:lnTo>
                    <a:close/>
                    <a:moveTo>
                      <a:pt x="404" y="405"/>
                    </a:moveTo>
                    <a:lnTo>
                      <a:pt x="37" y="405"/>
                    </a:lnTo>
                    <a:lnTo>
                      <a:pt x="37" y="38"/>
                    </a:lnTo>
                    <a:lnTo>
                      <a:pt x="404" y="38"/>
                    </a:lnTo>
                    <a:lnTo>
                      <a:pt x="404"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sp>
            <p:nvSpPr>
              <p:cNvPr id="29" name="Freeform 15"/>
              <p:cNvSpPr>
                <a:spLocks/>
              </p:cNvSpPr>
              <p:nvPr/>
            </p:nvSpPr>
            <p:spPr bwMode="auto">
              <a:xfrm>
                <a:off x="31395988" y="-4891088"/>
                <a:ext cx="192088" cy="315913"/>
              </a:xfrm>
              <a:custGeom>
                <a:avLst/>
                <a:gdLst>
                  <a:gd name="T0" fmla="*/ 121 w 121"/>
                  <a:gd name="T1" fmla="*/ 161 h 199"/>
                  <a:gd name="T2" fmla="*/ 38 w 121"/>
                  <a:gd name="T3" fmla="*/ 161 h 199"/>
                  <a:gd name="T4" fmla="*/ 38 w 121"/>
                  <a:gd name="T5" fmla="*/ 97 h 199"/>
                  <a:gd name="T6" fmla="*/ 99 w 121"/>
                  <a:gd name="T7" fmla="*/ 97 h 199"/>
                  <a:gd name="T8" fmla="*/ 99 w 121"/>
                  <a:gd name="T9" fmla="*/ 59 h 199"/>
                  <a:gd name="T10" fmla="*/ 38 w 121"/>
                  <a:gd name="T11" fmla="*/ 59 h 199"/>
                  <a:gd name="T12" fmla="*/ 38 w 121"/>
                  <a:gd name="T13" fmla="*/ 0 h 199"/>
                  <a:gd name="T14" fmla="*/ 0 w 121"/>
                  <a:gd name="T15" fmla="*/ 0 h 199"/>
                  <a:gd name="T16" fmla="*/ 0 w 121"/>
                  <a:gd name="T17" fmla="*/ 199 h 199"/>
                  <a:gd name="T18" fmla="*/ 121 w 121"/>
                  <a:gd name="T19" fmla="*/ 199 h 199"/>
                  <a:gd name="T20" fmla="*/ 121 w 121"/>
                  <a:gd name="T21" fmla="*/ 16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99">
                    <a:moveTo>
                      <a:pt x="121" y="161"/>
                    </a:moveTo>
                    <a:lnTo>
                      <a:pt x="38" y="161"/>
                    </a:lnTo>
                    <a:lnTo>
                      <a:pt x="38" y="97"/>
                    </a:lnTo>
                    <a:lnTo>
                      <a:pt x="99" y="97"/>
                    </a:lnTo>
                    <a:lnTo>
                      <a:pt x="99" y="59"/>
                    </a:lnTo>
                    <a:lnTo>
                      <a:pt x="38" y="59"/>
                    </a:lnTo>
                    <a:lnTo>
                      <a:pt x="38" y="0"/>
                    </a:lnTo>
                    <a:lnTo>
                      <a:pt x="0" y="0"/>
                    </a:lnTo>
                    <a:lnTo>
                      <a:pt x="0" y="199"/>
                    </a:lnTo>
                    <a:lnTo>
                      <a:pt x="121" y="199"/>
                    </a:lnTo>
                    <a:lnTo>
                      <a:pt x="12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grpSp>
      </p:grpSp>
      <p:cxnSp>
        <p:nvCxnSpPr>
          <p:cNvPr id="30" name="直接连接符 69"/>
          <p:cNvCxnSpPr/>
          <p:nvPr/>
        </p:nvCxnSpPr>
        <p:spPr>
          <a:xfrm flipH="1">
            <a:off x="5561013" y="3233622"/>
            <a:ext cx="960437" cy="0"/>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1" name="组合 38"/>
          <p:cNvGrpSpPr/>
          <p:nvPr/>
        </p:nvGrpSpPr>
        <p:grpSpPr>
          <a:xfrm>
            <a:off x="6642472" y="2945839"/>
            <a:ext cx="574574" cy="574574"/>
            <a:chOff x="10236385" y="663868"/>
            <a:chExt cx="574574" cy="574574"/>
          </a:xfrm>
          <a:solidFill>
            <a:srgbClr val="5A1B58">
              <a:alpha val="42000"/>
            </a:srgbClr>
          </a:solidFill>
        </p:grpSpPr>
        <p:sp>
          <p:nvSpPr>
            <p:cNvPr id="32" name="矩形 31"/>
            <p:cNvSpPr/>
            <p:nvPr/>
          </p:nvSpPr>
          <p:spPr>
            <a:xfrm rot="2700000">
              <a:off x="10236385" y="663868"/>
              <a:ext cx="574574" cy="574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33" name="组合 40"/>
            <p:cNvGrpSpPr/>
            <p:nvPr/>
          </p:nvGrpSpPr>
          <p:grpSpPr>
            <a:xfrm>
              <a:off x="10363869" y="785459"/>
              <a:ext cx="319607" cy="331392"/>
              <a:chOff x="26712863" y="-9386888"/>
              <a:chExt cx="731838" cy="758825"/>
            </a:xfrm>
            <a:grpFill/>
          </p:grpSpPr>
          <p:sp>
            <p:nvSpPr>
              <p:cNvPr id="34" name="Freeform 6"/>
              <p:cNvSpPr>
                <a:spLocks noEditPoints="1"/>
              </p:cNvSpPr>
              <p:nvPr/>
            </p:nvSpPr>
            <p:spPr bwMode="auto">
              <a:xfrm>
                <a:off x="26712863" y="-9386888"/>
                <a:ext cx="731838" cy="758825"/>
              </a:xfrm>
              <a:custGeom>
                <a:avLst/>
                <a:gdLst>
                  <a:gd name="T0" fmla="*/ 0 w 461"/>
                  <a:gd name="T1" fmla="*/ 0 h 478"/>
                  <a:gd name="T2" fmla="*/ 0 w 461"/>
                  <a:gd name="T3" fmla="*/ 384 h 478"/>
                  <a:gd name="T4" fmla="*/ 87 w 461"/>
                  <a:gd name="T5" fmla="*/ 384 h 478"/>
                  <a:gd name="T6" fmla="*/ 87 w 461"/>
                  <a:gd name="T7" fmla="*/ 478 h 478"/>
                  <a:gd name="T8" fmla="*/ 205 w 461"/>
                  <a:gd name="T9" fmla="*/ 384 h 478"/>
                  <a:gd name="T10" fmla="*/ 461 w 461"/>
                  <a:gd name="T11" fmla="*/ 384 h 478"/>
                  <a:gd name="T12" fmla="*/ 461 w 461"/>
                  <a:gd name="T13" fmla="*/ 0 h 478"/>
                  <a:gd name="T14" fmla="*/ 0 w 461"/>
                  <a:gd name="T15" fmla="*/ 0 h 478"/>
                  <a:gd name="T16" fmla="*/ 423 w 461"/>
                  <a:gd name="T17" fmla="*/ 346 h 478"/>
                  <a:gd name="T18" fmla="*/ 194 w 461"/>
                  <a:gd name="T19" fmla="*/ 346 h 478"/>
                  <a:gd name="T20" fmla="*/ 125 w 461"/>
                  <a:gd name="T21" fmla="*/ 400 h 478"/>
                  <a:gd name="T22" fmla="*/ 125 w 461"/>
                  <a:gd name="T23" fmla="*/ 346 h 478"/>
                  <a:gd name="T24" fmla="*/ 37 w 461"/>
                  <a:gd name="T25" fmla="*/ 346 h 478"/>
                  <a:gd name="T26" fmla="*/ 37 w 461"/>
                  <a:gd name="T27" fmla="*/ 38 h 478"/>
                  <a:gd name="T28" fmla="*/ 423 w 461"/>
                  <a:gd name="T29" fmla="*/ 38 h 478"/>
                  <a:gd name="T30" fmla="*/ 423 w 461"/>
                  <a:gd name="T31" fmla="*/ 34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1" h="478">
                    <a:moveTo>
                      <a:pt x="0" y="0"/>
                    </a:moveTo>
                    <a:lnTo>
                      <a:pt x="0" y="384"/>
                    </a:lnTo>
                    <a:lnTo>
                      <a:pt x="87" y="384"/>
                    </a:lnTo>
                    <a:lnTo>
                      <a:pt x="87" y="478"/>
                    </a:lnTo>
                    <a:lnTo>
                      <a:pt x="205" y="384"/>
                    </a:lnTo>
                    <a:lnTo>
                      <a:pt x="461" y="384"/>
                    </a:lnTo>
                    <a:lnTo>
                      <a:pt x="461" y="0"/>
                    </a:lnTo>
                    <a:lnTo>
                      <a:pt x="0" y="0"/>
                    </a:lnTo>
                    <a:close/>
                    <a:moveTo>
                      <a:pt x="423" y="346"/>
                    </a:moveTo>
                    <a:lnTo>
                      <a:pt x="194" y="346"/>
                    </a:lnTo>
                    <a:lnTo>
                      <a:pt x="125" y="400"/>
                    </a:lnTo>
                    <a:lnTo>
                      <a:pt x="125" y="346"/>
                    </a:lnTo>
                    <a:lnTo>
                      <a:pt x="37" y="346"/>
                    </a:lnTo>
                    <a:lnTo>
                      <a:pt x="37" y="38"/>
                    </a:lnTo>
                    <a:lnTo>
                      <a:pt x="423" y="38"/>
                    </a:lnTo>
                    <a:lnTo>
                      <a:pt x="423"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sp>
            <p:nvSpPr>
              <p:cNvPr id="35" name="Rectangle 7"/>
              <p:cNvSpPr>
                <a:spLocks noChangeArrowheads="1"/>
              </p:cNvSpPr>
              <p:nvPr/>
            </p:nvSpPr>
            <p:spPr bwMode="auto">
              <a:xfrm>
                <a:off x="26892251" y="-9115426"/>
                <a:ext cx="368300"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sp>
            <p:nvSpPr>
              <p:cNvPr id="36" name="Rectangle 8"/>
              <p:cNvSpPr>
                <a:spLocks noChangeArrowheads="1"/>
              </p:cNvSpPr>
              <p:nvPr/>
            </p:nvSpPr>
            <p:spPr bwMode="auto">
              <a:xfrm>
                <a:off x="26892251" y="-9026526"/>
                <a:ext cx="984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sp>
            <p:nvSpPr>
              <p:cNvPr id="37" name="Rectangle 9"/>
              <p:cNvSpPr>
                <a:spLocks noChangeArrowheads="1"/>
              </p:cNvSpPr>
              <p:nvPr/>
            </p:nvSpPr>
            <p:spPr bwMode="auto">
              <a:xfrm>
                <a:off x="27043063" y="-9026526"/>
                <a:ext cx="217488"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sp>
            <p:nvSpPr>
              <p:cNvPr id="38" name="Rectangle 10"/>
              <p:cNvSpPr>
                <a:spLocks noChangeArrowheads="1"/>
              </p:cNvSpPr>
              <p:nvPr/>
            </p:nvSpPr>
            <p:spPr bwMode="auto">
              <a:xfrm>
                <a:off x="26892251" y="-9205913"/>
                <a:ext cx="195263"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sp>
            <p:nvSpPr>
              <p:cNvPr id="39" name="Rectangle 11"/>
              <p:cNvSpPr>
                <a:spLocks noChangeArrowheads="1"/>
              </p:cNvSpPr>
              <p:nvPr/>
            </p:nvSpPr>
            <p:spPr bwMode="auto">
              <a:xfrm>
                <a:off x="27144663" y="-9205913"/>
                <a:ext cx="115888"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grpSp>
      </p:grpSp>
      <p:grpSp>
        <p:nvGrpSpPr>
          <p:cNvPr id="32781" name="组合 71"/>
          <p:cNvGrpSpPr>
            <a:grpSpLocks/>
          </p:cNvGrpSpPr>
          <p:nvPr/>
        </p:nvGrpSpPr>
        <p:grpSpPr bwMode="auto">
          <a:xfrm>
            <a:off x="7480300" y="2770072"/>
            <a:ext cx="4305300" cy="829892"/>
            <a:chOff x="6709961" y="1459096"/>
            <a:chExt cx="4129165" cy="831183"/>
          </a:xfrm>
        </p:grpSpPr>
        <p:sp>
          <p:nvSpPr>
            <p:cNvPr id="41" name="文本框 40"/>
            <p:cNvSpPr txBox="1"/>
            <p:nvPr/>
          </p:nvSpPr>
          <p:spPr>
            <a:xfrm>
              <a:off x="6709961" y="1459096"/>
              <a:ext cx="415658" cy="368873"/>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cs typeface="Arial" panose="020B0604020202020204" pitchFamily="34" charset="0"/>
                </a:rPr>
                <a:t>04</a:t>
              </a:r>
            </a:p>
          </p:txBody>
        </p:sp>
        <p:sp>
          <p:nvSpPr>
            <p:cNvPr id="42" name="矩形 41"/>
            <p:cNvSpPr>
              <a:spLocks noChangeArrowheads="1"/>
            </p:cNvSpPr>
            <p:nvPr/>
          </p:nvSpPr>
          <p:spPr bwMode="auto">
            <a:xfrm>
              <a:off x="6709961" y="1940923"/>
              <a:ext cx="4129165" cy="34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2000"/>
                </a:lnSpc>
                <a:defRPr/>
              </a:pPr>
              <a:r>
                <a:rPr lang="zh-CN" altLang="en-US" sz="2000" b="1" dirty="0">
                  <a:latin typeface="Kaiti SC" charset="-122"/>
                  <a:ea typeface="Kaiti SC" charset="-122"/>
                  <a:cs typeface="Kaiti SC" charset="-122"/>
                </a:rPr>
                <a:t>瓜分世界市场的国际垄断同盟形成。</a:t>
              </a:r>
              <a:endParaRPr lang="en-US" altLang="zh-CN" sz="2000" b="1" dirty="0">
                <a:latin typeface="Kaiti SC" charset="-122"/>
                <a:ea typeface="Kaiti SC" charset="-122"/>
                <a:cs typeface="Kaiti SC" charset="-122"/>
              </a:endParaRPr>
            </a:p>
          </p:txBody>
        </p:sp>
      </p:grpSp>
      <p:cxnSp>
        <p:nvCxnSpPr>
          <p:cNvPr id="43" name="直接连接符 70"/>
          <p:cNvCxnSpPr/>
          <p:nvPr/>
        </p:nvCxnSpPr>
        <p:spPr>
          <a:xfrm flipH="1">
            <a:off x="5561013" y="5105285"/>
            <a:ext cx="960437" cy="0"/>
          </a:xfrm>
          <a:prstGeom prst="line">
            <a:avLst/>
          </a:prstGeom>
          <a:ln w="127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4" name="组合 62"/>
          <p:cNvGrpSpPr/>
          <p:nvPr/>
        </p:nvGrpSpPr>
        <p:grpSpPr>
          <a:xfrm>
            <a:off x="6646286" y="4818047"/>
            <a:ext cx="574574" cy="574574"/>
            <a:chOff x="10189263" y="2144284"/>
            <a:chExt cx="574574" cy="574574"/>
          </a:xfrm>
          <a:solidFill>
            <a:srgbClr val="5A1B58">
              <a:alpha val="32000"/>
            </a:srgbClr>
          </a:solidFill>
        </p:grpSpPr>
        <p:sp>
          <p:nvSpPr>
            <p:cNvPr id="45" name="矩形 44"/>
            <p:cNvSpPr/>
            <p:nvPr/>
          </p:nvSpPr>
          <p:spPr>
            <a:xfrm rot="2700000">
              <a:off x="10189263" y="2144284"/>
              <a:ext cx="574574" cy="574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65000"/>
                    <a:lumOff val="35000"/>
                  </a:schemeClr>
                </a:solidFill>
                <a:latin typeface="Agency FB" panose="020B0503020202020204" pitchFamily="34" charset="0"/>
              </a:endParaRPr>
            </a:p>
          </p:txBody>
        </p:sp>
        <p:grpSp>
          <p:nvGrpSpPr>
            <p:cNvPr id="46" name="组合 64"/>
            <p:cNvGrpSpPr/>
            <p:nvPr/>
          </p:nvGrpSpPr>
          <p:grpSpPr>
            <a:xfrm>
              <a:off x="10292829" y="2287367"/>
              <a:ext cx="367443" cy="288408"/>
              <a:chOff x="24461788" y="-2840038"/>
              <a:chExt cx="841375" cy="660400"/>
            </a:xfrm>
            <a:grpFill/>
          </p:grpSpPr>
          <p:sp>
            <p:nvSpPr>
              <p:cNvPr id="47" name="Freeform 18"/>
              <p:cNvSpPr>
                <a:spLocks noEditPoints="1"/>
              </p:cNvSpPr>
              <p:nvPr/>
            </p:nvSpPr>
            <p:spPr bwMode="auto">
              <a:xfrm>
                <a:off x="24461788" y="-2840038"/>
                <a:ext cx="841375" cy="660400"/>
              </a:xfrm>
              <a:custGeom>
                <a:avLst/>
                <a:gdLst>
                  <a:gd name="T0" fmla="*/ 530 w 530"/>
                  <a:gd name="T1" fmla="*/ 116 h 416"/>
                  <a:gd name="T2" fmla="*/ 473 w 530"/>
                  <a:gd name="T3" fmla="*/ 28 h 416"/>
                  <a:gd name="T4" fmla="*/ 429 w 530"/>
                  <a:gd name="T5" fmla="*/ 57 h 416"/>
                  <a:gd name="T6" fmla="*/ 429 w 530"/>
                  <a:gd name="T7" fmla="*/ 0 h 416"/>
                  <a:gd name="T8" fmla="*/ 0 w 530"/>
                  <a:gd name="T9" fmla="*/ 0 h 416"/>
                  <a:gd name="T10" fmla="*/ 0 w 530"/>
                  <a:gd name="T11" fmla="*/ 416 h 416"/>
                  <a:gd name="T12" fmla="*/ 429 w 530"/>
                  <a:gd name="T13" fmla="*/ 416 h 416"/>
                  <a:gd name="T14" fmla="*/ 429 w 530"/>
                  <a:gd name="T15" fmla="*/ 185 h 416"/>
                  <a:gd name="T16" fmla="*/ 530 w 530"/>
                  <a:gd name="T17" fmla="*/ 116 h 416"/>
                  <a:gd name="T18" fmla="*/ 478 w 530"/>
                  <a:gd name="T19" fmla="*/ 107 h 416"/>
                  <a:gd name="T20" fmla="*/ 279 w 530"/>
                  <a:gd name="T21" fmla="*/ 237 h 416"/>
                  <a:gd name="T22" fmla="*/ 263 w 530"/>
                  <a:gd name="T23" fmla="*/ 211 h 416"/>
                  <a:gd name="T24" fmla="*/ 462 w 530"/>
                  <a:gd name="T25" fmla="*/ 80 h 416"/>
                  <a:gd name="T26" fmla="*/ 478 w 530"/>
                  <a:gd name="T27" fmla="*/ 107 h 416"/>
                  <a:gd name="T28" fmla="*/ 391 w 530"/>
                  <a:gd name="T29" fmla="*/ 379 h 416"/>
                  <a:gd name="T30" fmla="*/ 38 w 530"/>
                  <a:gd name="T31" fmla="*/ 379 h 416"/>
                  <a:gd name="T32" fmla="*/ 38 w 530"/>
                  <a:gd name="T33" fmla="*/ 38 h 416"/>
                  <a:gd name="T34" fmla="*/ 391 w 530"/>
                  <a:gd name="T35" fmla="*/ 38 h 416"/>
                  <a:gd name="T36" fmla="*/ 391 w 530"/>
                  <a:gd name="T37" fmla="*/ 83 h 416"/>
                  <a:gd name="T38" fmla="*/ 211 w 530"/>
                  <a:gd name="T39" fmla="*/ 201 h 416"/>
                  <a:gd name="T40" fmla="*/ 268 w 530"/>
                  <a:gd name="T41" fmla="*/ 289 h 416"/>
                  <a:gd name="T42" fmla="*/ 391 w 530"/>
                  <a:gd name="T43" fmla="*/ 211 h 416"/>
                  <a:gd name="T44" fmla="*/ 391 w 530"/>
                  <a:gd name="T45" fmla="*/ 37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416">
                    <a:moveTo>
                      <a:pt x="530" y="116"/>
                    </a:moveTo>
                    <a:lnTo>
                      <a:pt x="473" y="28"/>
                    </a:lnTo>
                    <a:lnTo>
                      <a:pt x="429" y="57"/>
                    </a:lnTo>
                    <a:lnTo>
                      <a:pt x="429" y="0"/>
                    </a:lnTo>
                    <a:lnTo>
                      <a:pt x="0" y="0"/>
                    </a:lnTo>
                    <a:lnTo>
                      <a:pt x="0" y="416"/>
                    </a:lnTo>
                    <a:lnTo>
                      <a:pt x="429" y="416"/>
                    </a:lnTo>
                    <a:lnTo>
                      <a:pt x="429" y="185"/>
                    </a:lnTo>
                    <a:lnTo>
                      <a:pt x="530" y="116"/>
                    </a:lnTo>
                    <a:close/>
                    <a:moveTo>
                      <a:pt x="478" y="107"/>
                    </a:moveTo>
                    <a:lnTo>
                      <a:pt x="279" y="237"/>
                    </a:lnTo>
                    <a:lnTo>
                      <a:pt x="263" y="211"/>
                    </a:lnTo>
                    <a:lnTo>
                      <a:pt x="462" y="80"/>
                    </a:lnTo>
                    <a:lnTo>
                      <a:pt x="478" y="107"/>
                    </a:lnTo>
                    <a:close/>
                    <a:moveTo>
                      <a:pt x="391" y="379"/>
                    </a:moveTo>
                    <a:lnTo>
                      <a:pt x="38" y="379"/>
                    </a:lnTo>
                    <a:lnTo>
                      <a:pt x="38" y="38"/>
                    </a:lnTo>
                    <a:lnTo>
                      <a:pt x="391" y="38"/>
                    </a:lnTo>
                    <a:lnTo>
                      <a:pt x="391" y="83"/>
                    </a:lnTo>
                    <a:lnTo>
                      <a:pt x="211" y="201"/>
                    </a:lnTo>
                    <a:lnTo>
                      <a:pt x="268" y="289"/>
                    </a:lnTo>
                    <a:lnTo>
                      <a:pt x="391" y="211"/>
                    </a:lnTo>
                    <a:lnTo>
                      <a:pt x="391"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sp>
            <p:nvSpPr>
              <p:cNvPr id="48" name="Freeform 19"/>
              <p:cNvSpPr>
                <a:spLocks/>
              </p:cNvSpPr>
              <p:nvPr/>
            </p:nvSpPr>
            <p:spPr bwMode="auto">
              <a:xfrm>
                <a:off x="24698326" y="-2449513"/>
                <a:ext cx="101600" cy="90488"/>
              </a:xfrm>
              <a:custGeom>
                <a:avLst/>
                <a:gdLst>
                  <a:gd name="T0" fmla="*/ 22 w 64"/>
                  <a:gd name="T1" fmla="*/ 14 h 57"/>
                  <a:gd name="T2" fmla="*/ 0 w 64"/>
                  <a:gd name="T3" fmla="*/ 57 h 57"/>
                  <a:gd name="T4" fmla="*/ 48 w 64"/>
                  <a:gd name="T5" fmla="*/ 55 h 57"/>
                  <a:gd name="T6" fmla="*/ 64 w 64"/>
                  <a:gd name="T7" fmla="*/ 55 h 57"/>
                  <a:gd name="T8" fmla="*/ 29 w 64"/>
                  <a:gd name="T9" fmla="*/ 0 h 57"/>
                  <a:gd name="T10" fmla="*/ 22 w 64"/>
                  <a:gd name="T11" fmla="*/ 14 h 57"/>
                </a:gdLst>
                <a:ahLst/>
                <a:cxnLst>
                  <a:cxn ang="0">
                    <a:pos x="T0" y="T1"/>
                  </a:cxn>
                  <a:cxn ang="0">
                    <a:pos x="T2" y="T3"/>
                  </a:cxn>
                  <a:cxn ang="0">
                    <a:pos x="T4" y="T5"/>
                  </a:cxn>
                  <a:cxn ang="0">
                    <a:pos x="T6" y="T7"/>
                  </a:cxn>
                  <a:cxn ang="0">
                    <a:pos x="T8" y="T9"/>
                  </a:cxn>
                  <a:cxn ang="0">
                    <a:pos x="T10" y="T11"/>
                  </a:cxn>
                </a:cxnLst>
                <a:rect l="0" t="0" r="r" b="b"/>
                <a:pathLst>
                  <a:path w="64" h="57">
                    <a:moveTo>
                      <a:pt x="22" y="14"/>
                    </a:moveTo>
                    <a:lnTo>
                      <a:pt x="0" y="57"/>
                    </a:lnTo>
                    <a:lnTo>
                      <a:pt x="48" y="55"/>
                    </a:lnTo>
                    <a:lnTo>
                      <a:pt x="64" y="55"/>
                    </a:lnTo>
                    <a:lnTo>
                      <a:pt x="29" y="0"/>
                    </a:lnTo>
                    <a:lnTo>
                      <a:pt x="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tx1">
                      <a:lumMod val="65000"/>
                      <a:lumOff val="35000"/>
                    </a:schemeClr>
                  </a:solidFill>
                  <a:latin typeface="Agency FB" panose="020B0503020202020204" pitchFamily="34" charset="0"/>
                  <a:cs typeface="宋体" charset="0"/>
                </a:endParaRPr>
              </a:p>
            </p:txBody>
          </p:sp>
        </p:grpSp>
      </p:grpSp>
      <p:grpSp>
        <p:nvGrpSpPr>
          <p:cNvPr id="32784" name="组合 74"/>
          <p:cNvGrpSpPr>
            <a:grpSpLocks/>
          </p:cNvGrpSpPr>
          <p:nvPr/>
        </p:nvGrpSpPr>
        <p:grpSpPr bwMode="auto">
          <a:xfrm>
            <a:off x="7378700" y="4748097"/>
            <a:ext cx="4052888" cy="725488"/>
            <a:chOff x="6709961" y="1469449"/>
            <a:chExt cx="4054027" cy="725803"/>
          </a:xfrm>
        </p:grpSpPr>
        <p:sp>
          <p:nvSpPr>
            <p:cNvPr id="50" name="文本框 49"/>
            <p:cNvSpPr txBox="1"/>
            <p:nvPr/>
          </p:nvSpPr>
          <p:spPr>
            <a:xfrm>
              <a:off x="6711549" y="1469449"/>
              <a:ext cx="416042" cy="370049"/>
            </a:xfrm>
            <a:prstGeom prst="rect">
              <a:avLst/>
            </a:prstGeom>
            <a:noFill/>
          </p:spPr>
          <p:txBody>
            <a:bodyPr wrap="none">
              <a:spAutoFit/>
            </a:bodyPr>
            <a:lstStyle/>
            <a:p>
              <a:pPr>
                <a:defRPr/>
              </a:pPr>
              <a:r>
                <a:rPr lang="en-US" altLang="zh-CN" b="1" dirty="0">
                  <a:solidFill>
                    <a:schemeClr val="tx1">
                      <a:lumMod val="65000"/>
                      <a:lumOff val="35000"/>
                    </a:schemeClr>
                  </a:solidFill>
                  <a:latin typeface="Agency FB" panose="020B0503020202020204" pitchFamily="34" charset="0"/>
                  <a:cs typeface="Arial" panose="020B0604020202020204" pitchFamily="34" charset="0"/>
                </a:rPr>
                <a:t>05</a:t>
              </a:r>
            </a:p>
          </p:txBody>
        </p:sp>
        <p:sp>
          <p:nvSpPr>
            <p:cNvPr id="51" name="矩形 50"/>
            <p:cNvSpPr>
              <a:spLocks noChangeArrowheads="1"/>
            </p:cNvSpPr>
            <p:nvPr/>
          </p:nvSpPr>
          <p:spPr bwMode="auto">
            <a:xfrm>
              <a:off x="6709961" y="1845850"/>
              <a:ext cx="4054027" cy="34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2000"/>
                </a:lnSpc>
                <a:defRPr/>
              </a:pPr>
              <a:r>
                <a:rPr lang="zh-CN" altLang="en-US" sz="2000" b="1" dirty="0">
                  <a:latin typeface="Kaiti SC" charset="-122"/>
                  <a:ea typeface="Kaiti SC" charset="-122"/>
                  <a:cs typeface="Kaiti SC" charset="-122"/>
                </a:rPr>
                <a:t>最大列强把世界领土分割完毕。</a:t>
              </a:r>
              <a:endParaRPr lang="en-US" altLang="zh-CN" sz="2000" b="1" dirty="0">
                <a:solidFill>
                  <a:schemeClr val="tx1">
                    <a:lumMod val="65000"/>
                    <a:lumOff val="35000"/>
                  </a:schemeClr>
                </a:solidFill>
                <a:latin typeface="Kaiti SC" charset="-122"/>
                <a:ea typeface="Kaiti SC" charset="-122"/>
                <a:cs typeface="Kaiti SC" charset="-122"/>
              </a:endParaRPr>
            </a:p>
          </p:txBody>
        </p:sp>
      </p:grpSp>
      <p:sp>
        <p:nvSpPr>
          <p:cNvPr id="52" name="五边形 51"/>
          <p:cNvSpPr/>
          <p:nvPr/>
        </p:nvSpPr>
        <p:spPr>
          <a:xfrm>
            <a:off x="0" y="0"/>
            <a:ext cx="30988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a:latin typeface="Kaiti SC" charset="-122"/>
                <a:ea typeface="Kaiti SC" charset="-122"/>
                <a:cs typeface="Kaiti SC" charset="-122"/>
              </a:rPr>
              <a:t>帝国主义论</a:t>
            </a:r>
            <a:endParaRPr kumimoji="1" lang="zh-CN" altLang="en-US" sz="3200" b="1" dirty="0">
              <a:latin typeface="Kaiti SC" charset="-122"/>
              <a:ea typeface="Kaiti SC" charset="-122"/>
              <a:cs typeface="Kaiti SC" charset="-122"/>
            </a:endParaRPr>
          </a:p>
        </p:txBody>
      </p:sp>
      <p:sp>
        <p:nvSpPr>
          <p:cNvPr id="2" name="矩形 1"/>
          <p:cNvSpPr/>
          <p:nvPr/>
        </p:nvSpPr>
        <p:spPr>
          <a:xfrm>
            <a:off x="1869878" y="787382"/>
            <a:ext cx="8651874" cy="1107996"/>
          </a:xfrm>
          <a:prstGeom prst="rect">
            <a:avLst/>
          </a:prstGeom>
        </p:spPr>
        <p:txBody>
          <a:bodyPr wrap="square">
            <a:spAutoFit/>
          </a:bodyPr>
          <a:lstStyle/>
          <a:p>
            <a:pPr algn="just">
              <a:lnSpc>
                <a:spcPct val="150000"/>
              </a:lnSpc>
            </a:pPr>
            <a:r>
              <a:rPr lang="zh-CN" altLang="en-US" sz="2000" dirty="0">
                <a:latin typeface="Microsoft YaHei" charset="0"/>
                <a:ea typeface="Microsoft YaHei" charset="0"/>
                <a:cs typeface="Microsoft YaHei" charset="0"/>
              </a:rPr>
              <a:t>帝国主义是资本主义发展的特殊阶段，是资本主义的最高阶段、最后阶段，其特殊性首先表现在</a:t>
            </a:r>
            <a:r>
              <a:rPr lang="zh-CN" altLang="en-US" sz="2400" dirty="0">
                <a:solidFill>
                  <a:srgbClr val="7F4980"/>
                </a:solidFill>
                <a:latin typeface="Microsoft YaHei" charset="0"/>
                <a:ea typeface="Microsoft YaHei" charset="0"/>
                <a:cs typeface="Microsoft YaHei" charset="0"/>
              </a:rPr>
              <a:t>垄断性。</a:t>
            </a:r>
            <a:endParaRPr lang="en-US" altLang="zh-CN" sz="2000" dirty="0">
              <a:solidFill>
                <a:srgbClr val="7F498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015619892"/>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1"/>
          <p:cNvSpPr txBox="1">
            <a:spLocks noChangeArrowheads="1"/>
          </p:cNvSpPr>
          <p:nvPr/>
        </p:nvSpPr>
        <p:spPr bwMode="auto">
          <a:xfrm>
            <a:off x="9731375" y="533400"/>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sp>
        <p:nvSpPr>
          <p:cNvPr id="5" name="任意多边形 38"/>
          <p:cNvSpPr/>
          <p:nvPr/>
        </p:nvSpPr>
        <p:spPr>
          <a:xfrm>
            <a:off x="4459288" y="2295525"/>
            <a:ext cx="3024187" cy="4086225"/>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C0C2C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a:defRPr/>
            </a:pPr>
            <a:r>
              <a:rPr lang="zh-CN" altLang="en-US" sz="2000" b="1" dirty="0">
                <a:solidFill>
                  <a:schemeClr val="tx1"/>
                </a:solidFill>
                <a:latin typeface="Kaiti SC" charset="-122"/>
                <a:ea typeface="Kaiti SC" charset="-122"/>
                <a:cs typeface="Kaiti SC" charset="-122"/>
              </a:rPr>
              <a:t>在资产阶级中形成和发展出一个特殊的食利阶层，那些拥有亿万金钱的金融寡头靠发行有价证券和实行参与制，占有了巨大的社会财富，脱离生产，过着“剪息票”生活。</a:t>
            </a:r>
          </a:p>
        </p:txBody>
      </p:sp>
      <p:sp>
        <p:nvSpPr>
          <p:cNvPr id="6" name="任意多边形 38"/>
          <p:cNvSpPr/>
          <p:nvPr/>
        </p:nvSpPr>
        <p:spPr>
          <a:xfrm>
            <a:off x="936625" y="2295525"/>
            <a:ext cx="3024188" cy="4086225"/>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a:defRPr/>
            </a:pPr>
            <a:r>
              <a:rPr lang="zh-CN" altLang="en-US" sz="2000" b="1" dirty="0">
                <a:solidFill>
                  <a:schemeClr val="tx1"/>
                </a:solidFill>
                <a:latin typeface="Kaiti SC" charset="-122"/>
                <a:ea typeface="Kaiti SC" charset="-122"/>
                <a:cs typeface="Kaiti SC" charset="-122"/>
              </a:rPr>
              <a:t>垄断统治必然产生停滞和腐朽的趋势，资本主义生产关系已经成为阻碍生产力发展的障碍。</a:t>
            </a:r>
          </a:p>
        </p:txBody>
      </p:sp>
      <p:sp>
        <p:nvSpPr>
          <p:cNvPr id="8" name="任意多边形 38"/>
          <p:cNvSpPr/>
          <p:nvPr/>
        </p:nvSpPr>
        <p:spPr>
          <a:xfrm>
            <a:off x="7981950" y="2295525"/>
            <a:ext cx="3024188" cy="4086225"/>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C0C2C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eaLnBrk="1" hangingPunct="1">
              <a:defRPr/>
            </a:pPr>
            <a:r>
              <a:rPr lang="zh-CN" altLang="en-US" sz="2000" b="1" dirty="0">
                <a:solidFill>
                  <a:schemeClr val="tx1"/>
                </a:solidFill>
                <a:latin typeface="Kaiti SC" charset="-122"/>
                <a:ea typeface="Kaiti SC" charset="-122"/>
                <a:cs typeface="Kaiti SC" charset="-122"/>
              </a:rPr>
              <a:t>帝国主义的殖民统治绝不容许殖民地半殖民地国家的资本主义的自由发展。</a:t>
            </a:r>
            <a:endParaRPr lang="en-US" altLang="zh-CN" sz="2000" b="1" dirty="0">
              <a:solidFill>
                <a:schemeClr val="tx1"/>
              </a:solidFill>
              <a:latin typeface="Kaiti SC" charset="-122"/>
              <a:ea typeface="Kaiti SC" charset="-122"/>
              <a:cs typeface="Kaiti SC" charset="-122"/>
            </a:endParaRPr>
          </a:p>
        </p:txBody>
      </p:sp>
      <p:sp>
        <p:nvSpPr>
          <p:cNvPr id="9" name="任意多边形 30"/>
          <p:cNvSpPr/>
          <p:nvPr/>
        </p:nvSpPr>
        <p:spPr>
          <a:xfrm>
            <a:off x="1558925" y="1773238"/>
            <a:ext cx="1296988" cy="869950"/>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800" dirty="0">
                <a:solidFill>
                  <a:sysClr val="windowText" lastClr="000000"/>
                </a:solidFill>
                <a:latin typeface="Microsoft YaHei" charset="0"/>
                <a:ea typeface="Microsoft YaHei" charset="0"/>
                <a:cs typeface="Microsoft YaHei" charset="0"/>
              </a:rPr>
              <a:t>01</a:t>
            </a:r>
            <a:endParaRPr lang="zh-CN" altLang="en-US" sz="2800" dirty="0">
              <a:solidFill>
                <a:sysClr val="windowText" lastClr="000000"/>
              </a:solidFill>
              <a:latin typeface="Microsoft YaHei" charset="0"/>
              <a:ea typeface="Microsoft YaHei" charset="0"/>
              <a:cs typeface="Microsoft YaHei" charset="0"/>
            </a:endParaRPr>
          </a:p>
        </p:txBody>
      </p:sp>
      <p:sp>
        <p:nvSpPr>
          <p:cNvPr id="12" name="任意多边形 30"/>
          <p:cNvSpPr/>
          <p:nvPr/>
        </p:nvSpPr>
        <p:spPr>
          <a:xfrm>
            <a:off x="5043488" y="1773238"/>
            <a:ext cx="1296987" cy="869950"/>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800" dirty="0">
                <a:solidFill>
                  <a:sysClr val="windowText" lastClr="000000"/>
                </a:solidFill>
                <a:latin typeface="Microsoft YaHei" charset="0"/>
                <a:ea typeface="Microsoft YaHei" charset="0"/>
                <a:cs typeface="Microsoft YaHei" charset="0"/>
              </a:rPr>
              <a:t>02</a:t>
            </a:r>
            <a:endParaRPr lang="zh-CN" altLang="en-US" sz="2800" dirty="0">
              <a:solidFill>
                <a:sysClr val="windowText" lastClr="000000"/>
              </a:solidFill>
              <a:latin typeface="Microsoft YaHei" charset="0"/>
              <a:ea typeface="Microsoft YaHei" charset="0"/>
              <a:cs typeface="Microsoft YaHei" charset="0"/>
            </a:endParaRPr>
          </a:p>
        </p:txBody>
      </p:sp>
      <p:sp>
        <p:nvSpPr>
          <p:cNvPr id="13" name="任意多边形 30"/>
          <p:cNvSpPr/>
          <p:nvPr/>
        </p:nvSpPr>
        <p:spPr>
          <a:xfrm>
            <a:off x="8528050" y="1770063"/>
            <a:ext cx="1296988" cy="871537"/>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800" dirty="0">
                <a:solidFill>
                  <a:sysClr val="windowText" lastClr="000000"/>
                </a:solidFill>
                <a:latin typeface="Microsoft YaHei" charset="0"/>
                <a:ea typeface="Microsoft YaHei" charset="0"/>
                <a:cs typeface="Microsoft YaHei" charset="0"/>
              </a:rPr>
              <a:t>03</a:t>
            </a:r>
            <a:endParaRPr lang="zh-CN" altLang="en-US" sz="2800" dirty="0">
              <a:solidFill>
                <a:sysClr val="windowText" lastClr="000000"/>
              </a:solidFill>
              <a:latin typeface="Microsoft YaHei" charset="0"/>
              <a:ea typeface="Microsoft YaHei" charset="0"/>
              <a:cs typeface="Microsoft YaHei" charset="0"/>
            </a:endParaRPr>
          </a:p>
        </p:txBody>
      </p:sp>
      <p:sp>
        <p:nvSpPr>
          <p:cNvPr id="33801" name="矩形 10"/>
          <p:cNvSpPr>
            <a:spLocks noChangeArrowheads="1"/>
          </p:cNvSpPr>
          <p:nvPr/>
        </p:nvSpPr>
        <p:spPr bwMode="auto">
          <a:xfrm>
            <a:off x="3136899" y="873919"/>
            <a:ext cx="5110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3200" dirty="0">
                <a:solidFill>
                  <a:srgbClr val="5A1B58"/>
                </a:solidFill>
                <a:latin typeface="Microsoft YaHei" charset="0"/>
                <a:ea typeface="Microsoft YaHei" charset="0"/>
                <a:cs typeface="Microsoft YaHei" charset="0"/>
              </a:rPr>
              <a:t>帝国主义是腐朽的资本主义</a:t>
            </a:r>
          </a:p>
        </p:txBody>
      </p:sp>
      <p:sp>
        <p:nvSpPr>
          <p:cNvPr id="11" name="五边形 10"/>
          <p:cNvSpPr/>
          <p:nvPr/>
        </p:nvSpPr>
        <p:spPr>
          <a:xfrm>
            <a:off x="0" y="0"/>
            <a:ext cx="30988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a:latin typeface="Kaiti SC" charset="-122"/>
                <a:ea typeface="Kaiti SC" charset="-122"/>
                <a:cs typeface="Kaiti SC" charset="-122"/>
              </a:rPr>
              <a:t>帝国主义论</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2116477066"/>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框 1"/>
          <p:cNvSpPr txBox="1">
            <a:spLocks noChangeArrowheads="1"/>
          </p:cNvSpPr>
          <p:nvPr/>
        </p:nvSpPr>
        <p:spPr bwMode="auto">
          <a:xfrm>
            <a:off x="9832975" y="774700"/>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sp>
        <p:nvSpPr>
          <p:cNvPr id="6" name="六边形 5"/>
          <p:cNvSpPr/>
          <p:nvPr/>
        </p:nvSpPr>
        <p:spPr>
          <a:xfrm rot="16200000">
            <a:off x="6569076" y="2911475"/>
            <a:ext cx="1223962" cy="1055687"/>
          </a:xfrm>
          <a:prstGeom prst="hexagon">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KSO_Shape"/>
          <p:cNvSpPr/>
          <p:nvPr/>
        </p:nvSpPr>
        <p:spPr bwMode="auto">
          <a:xfrm>
            <a:off x="2074863" y="3379788"/>
            <a:ext cx="588962" cy="58896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5A1B58">
              <a:alpha val="49000"/>
            </a:srgb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cs typeface="宋体" charset="0"/>
            </a:endParaRPr>
          </a:p>
        </p:txBody>
      </p:sp>
      <p:sp>
        <p:nvSpPr>
          <p:cNvPr id="8" name="六边形 7"/>
          <p:cNvSpPr/>
          <p:nvPr/>
        </p:nvSpPr>
        <p:spPr>
          <a:xfrm rot="16200000">
            <a:off x="4170362" y="1770063"/>
            <a:ext cx="1223963" cy="1055688"/>
          </a:xfrm>
          <a:prstGeom prst="hexagon">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六边形 8"/>
          <p:cNvSpPr/>
          <p:nvPr/>
        </p:nvSpPr>
        <p:spPr>
          <a:xfrm rot="16200000">
            <a:off x="1757362" y="3198813"/>
            <a:ext cx="1223963" cy="1055688"/>
          </a:xfrm>
          <a:prstGeom prst="hexagon">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六边形 9"/>
          <p:cNvSpPr/>
          <p:nvPr/>
        </p:nvSpPr>
        <p:spPr>
          <a:xfrm rot="16200000">
            <a:off x="8816182" y="1504156"/>
            <a:ext cx="1225550" cy="1055687"/>
          </a:xfrm>
          <a:prstGeom prst="hexagon">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KSO_Shape"/>
          <p:cNvSpPr/>
          <p:nvPr/>
        </p:nvSpPr>
        <p:spPr>
          <a:xfrm rot="2075794">
            <a:off x="4605338" y="1906588"/>
            <a:ext cx="355600" cy="804862"/>
          </a:xfrm>
          <a:custGeom>
            <a:avLst/>
            <a:gdLst>
              <a:gd name="connsiteX0" fmla="*/ 1193800 w 2387600"/>
              <a:gd name="connsiteY0" fmla="*/ 342900 h 5404814"/>
              <a:gd name="connsiteX1" fmla="*/ 930275 w 2387600"/>
              <a:gd name="connsiteY1" fmla="*/ 606425 h 5404814"/>
              <a:gd name="connsiteX2" fmla="*/ 1193800 w 2387600"/>
              <a:gd name="connsiteY2" fmla="*/ 869950 h 5404814"/>
              <a:gd name="connsiteX3" fmla="*/ 1457325 w 2387600"/>
              <a:gd name="connsiteY3" fmla="*/ 606425 h 5404814"/>
              <a:gd name="connsiteX4" fmla="*/ 1193800 w 2387600"/>
              <a:gd name="connsiteY4" fmla="*/ 342900 h 5404814"/>
              <a:gd name="connsiteX5" fmla="*/ 1193800 w 2387600"/>
              <a:gd name="connsiteY5" fmla="*/ 0 h 5404814"/>
              <a:gd name="connsiteX6" fmla="*/ 2387600 w 2387600"/>
              <a:gd name="connsiteY6" fmla="*/ 1193800 h 5404814"/>
              <a:gd name="connsiteX7" fmla="*/ 1658481 w 2387600"/>
              <a:gd name="connsiteY7" fmla="*/ 2293786 h 5404814"/>
              <a:gd name="connsiteX8" fmla="*/ 1580853 w 2387600"/>
              <a:gd name="connsiteY8" fmla="*/ 2317883 h 5404814"/>
              <a:gd name="connsiteX9" fmla="*/ 1580853 w 2387600"/>
              <a:gd name="connsiteY9" fmla="*/ 3478606 h 5404814"/>
              <a:gd name="connsiteX10" fmla="*/ 1320504 w 2387600"/>
              <a:gd name="connsiteY10" fmla="*/ 3735389 h 5404814"/>
              <a:gd name="connsiteX11" fmla="*/ 1580853 w 2387600"/>
              <a:gd name="connsiteY11" fmla="*/ 3992173 h 5404814"/>
              <a:gd name="connsiteX12" fmla="*/ 1580853 w 2387600"/>
              <a:gd name="connsiteY12" fmla="*/ 4001885 h 5404814"/>
              <a:gd name="connsiteX13" fmla="*/ 1320504 w 2387600"/>
              <a:gd name="connsiteY13" fmla="*/ 4258668 h 5404814"/>
              <a:gd name="connsiteX14" fmla="*/ 1580853 w 2387600"/>
              <a:gd name="connsiteY14" fmla="*/ 4515452 h 5404814"/>
              <a:gd name="connsiteX15" fmla="*/ 1580853 w 2387600"/>
              <a:gd name="connsiteY15" fmla="*/ 4525164 h 5404814"/>
              <a:gd name="connsiteX16" fmla="*/ 1320504 w 2387600"/>
              <a:gd name="connsiteY16" fmla="*/ 4781947 h 5404814"/>
              <a:gd name="connsiteX17" fmla="*/ 1577964 w 2387600"/>
              <a:gd name="connsiteY17" fmla="*/ 5035881 h 5404814"/>
              <a:gd name="connsiteX18" fmla="*/ 1191121 w 2387600"/>
              <a:gd name="connsiteY18" fmla="*/ 5404814 h 5404814"/>
              <a:gd name="connsiteX19" fmla="*/ 806747 w 2387600"/>
              <a:gd name="connsiteY19" fmla="*/ 5038235 h 5404814"/>
              <a:gd name="connsiteX20" fmla="*/ 806747 w 2387600"/>
              <a:gd name="connsiteY20" fmla="*/ 2317883 h 5404814"/>
              <a:gd name="connsiteX21" fmla="*/ 729119 w 2387600"/>
              <a:gd name="connsiteY21" fmla="*/ 2293786 h 5404814"/>
              <a:gd name="connsiteX22" fmla="*/ 0 w 2387600"/>
              <a:gd name="connsiteY22" fmla="*/ 1193800 h 5404814"/>
              <a:gd name="connsiteX23" fmla="*/ 1193800 w 2387600"/>
              <a:gd name="connsiteY23" fmla="*/ 0 h 540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87600" h="5404814">
                <a:moveTo>
                  <a:pt x="1193800" y="342900"/>
                </a:moveTo>
                <a:cubicBezTo>
                  <a:pt x="1048259" y="342900"/>
                  <a:pt x="930275" y="460884"/>
                  <a:pt x="930275" y="606425"/>
                </a:cubicBezTo>
                <a:cubicBezTo>
                  <a:pt x="930275" y="751966"/>
                  <a:pt x="1048259" y="869950"/>
                  <a:pt x="1193800" y="869950"/>
                </a:cubicBezTo>
                <a:cubicBezTo>
                  <a:pt x="1339341" y="869950"/>
                  <a:pt x="1457325" y="751966"/>
                  <a:pt x="1457325" y="606425"/>
                </a:cubicBezTo>
                <a:cubicBezTo>
                  <a:pt x="1457325" y="460884"/>
                  <a:pt x="1339341" y="342900"/>
                  <a:pt x="1193800" y="342900"/>
                </a:cubicBezTo>
                <a:close/>
                <a:moveTo>
                  <a:pt x="1193800" y="0"/>
                </a:moveTo>
                <a:cubicBezTo>
                  <a:pt x="1853118" y="0"/>
                  <a:pt x="2387600" y="534482"/>
                  <a:pt x="2387600" y="1193800"/>
                </a:cubicBezTo>
                <a:cubicBezTo>
                  <a:pt x="2387600" y="1688289"/>
                  <a:pt x="2086954" y="2112557"/>
                  <a:pt x="1658481" y="2293786"/>
                </a:cubicBezTo>
                <a:lnTo>
                  <a:pt x="1580853" y="2317883"/>
                </a:lnTo>
                <a:lnTo>
                  <a:pt x="1580853" y="3478606"/>
                </a:lnTo>
                <a:lnTo>
                  <a:pt x="1320504" y="3735389"/>
                </a:lnTo>
                <a:lnTo>
                  <a:pt x="1580853" y="3992173"/>
                </a:lnTo>
                <a:lnTo>
                  <a:pt x="1580853" y="4001885"/>
                </a:lnTo>
                <a:lnTo>
                  <a:pt x="1320504" y="4258668"/>
                </a:lnTo>
                <a:lnTo>
                  <a:pt x="1580853" y="4515452"/>
                </a:lnTo>
                <a:lnTo>
                  <a:pt x="1580853" y="4525164"/>
                </a:lnTo>
                <a:lnTo>
                  <a:pt x="1320504" y="4781947"/>
                </a:lnTo>
                <a:lnTo>
                  <a:pt x="1577964" y="5035881"/>
                </a:lnTo>
                <a:lnTo>
                  <a:pt x="1191121" y="5404814"/>
                </a:lnTo>
                <a:lnTo>
                  <a:pt x="806747" y="5038235"/>
                </a:lnTo>
                <a:lnTo>
                  <a:pt x="806747" y="2317883"/>
                </a:lnTo>
                <a:lnTo>
                  <a:pt x="729119" y="2293786"/>
                </a:lnTo>
                <a:cubicBezTo>
                  <a:pt x="300646" y="2112557"/>
                  <a:pt x="0" y="1688289"/>
                  <a:pt x="0" y="1193800"/>
                </a:cubicBezTo>
                <a:cubicBezTo>
                  <a:pt x="0" y="534482"/>
                  <a:pt x="534482" y="0"/>
                  <a:pt x="1193800" y="0"/>
                </a:cubicBezTo>
                <a:close/>
              </a:path>
            </a:pathLst>
          </a:custGeom>
          <a:solidFill>
            <a:srgbClr val="5A1B58">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12" name="KSO_Shape"/>
          <p:cNvSpPr/>
          <p:nvPr/>
        </p:nvSpPr>
        <p:spPr bwMode="auto">
          <a:xfrm>
            <a:off x="6948488" y="3111500"/>
            <a:ext cx="422275" cy="635000"/>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rgbClr val="5A1B58">
              <a:alpha val="64000"/>
            </a:srgb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cs typeface="宋体" charset="0"/>
            </a:endParaRPr>
          </a:p>
        </p:txBody>
      </p:sp>
      <p:sp>
        <p:nvSpPr>
          <p:cNvPr id="13" name="KSO_Shape"/>
          <p:cNvSpPr/>
          <p:nvPr/>
        </p:nvSpPr>
        <p:spPr bwMode="auto">
          <a:xfrm>
            <a:off x="9129713" y="1776413"/>
            <a:ext cx="611187" cy="611187"/>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rgbClr val="5A1B58">
              <a:alpha val="64000"/>
            </a:srgb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cs typeface="宋体" charset="0"/>
            </a:endParaRPr>
          </a:p>
        </p:txBody>
      </p:sp>
      <p:cxnSp>
        <p:nvCxnSpPr>
          <p:cNvPr id="14" name="直接连接符 11"/>
          <p:cNvCxnSpPr/>
          <p:nvPr/>
        </p:nvCxnSpPr>
        <p:spPr>
          <a:xfrm flipV="1">
            <a:off x="2911475" y="2644775"/>
            <a:ext cx="1344613" cy="73501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2"/>
          <p:cNvCxnSpPr/>
          <p:nvPr/>
        </p:nvCxnSpPr>
        <p:spPr>
          <a:xfrm>
            <a:off x="5302250" y="2652713"/>
            <a:ext cx="1346200" cy="44608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3"/>
          <p:cNvCxnSpPr/>
          <p:nvPr/>
        </p:nvCxnSpPr>
        <p:spPr>
          <a:xfrm flipV="1">
            <a:off x="7715250" y="2387600"/>
            <a:ext cx="1185863" cy="70326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830" name="文本框 16"/>
          <p:cNvSpPr txBox="1">
            <a:spLocks noChangeArrowheads="1"/>
          </p:cNvSpPr>
          <p:nvPr/>
        </p:nvSpPr>
        <p:spPr bwMode="auto">
          <a:xfrm>
            <a:off x="1301750" y="1893888"/>
            <a:ext cx="25193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50000"/>
              </a:lnSpc>
            </a:pPr>
            <a:r>
              <a:rPr lang="zh-CN" altLang="en-US" sz="1600" b="1" dirty="0">
                <a:latin typeface="Microsoft YaHei" charset="0"/>
                <a:ea typeface="Microsoft YaHei" charset="0"/>
                <a:cs typeface="Microsoft YaHei" charset="0"/>
              </a:rPr>
              <a:t>帝国主义是过度的资本主义，是垂死的资本主义？</a:t>
            </a:r>
          </a:p>
        </p:txBody>
      </p:sp>
      <p:sp>
        <p:nvSpPr>
          <p:cNvPr id="34831" name="文本框 17"/>
          <p:cNvSpPr txBox="1">
            <a:spLocks noChangeArrowheads="1"/>
          </p:cNvSpPr>
          <p:nvPr/>
        </p:nvSpPr>
        <p:spPr bwMode="auto">
          <a:xfrm>
            <a:off x="3179764" y="3090863"/>
            <a:ext cx="3309937"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58775">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eaLnBrk="1" hangingPunct="1">
              <a:lnSpc>
                <a:spcPct val="150000"/>
              </a:lnSpc>
            </a:pPr>
            <a:r>
              <a:rPr lang="zh-CN" altLang="en-US" sz="1400" dirty="0">
                <a:latin typeface="Microsoft YaHei" charset="0"/>
                <a:ea typeface="Microsoft YaHei" charset="0"/>
                <a:cs typeface="Microsoft YaHei" charset="0"/>
              </a:rPr>
              <a:t>帝国主义不仅不能解决社会化大生产与生产资料私人占有的社会基本矛盾，而且会派生出三大矛盾。</a:t>
            </a:r>
          </a:p>
          <a:p>
            <a:pPr algn="just" eaLnBrk="1" hangingPunct="1">
              <a:lnSpc>
                <a:spcPct val="150000"/>
              </a:lnSpc>
            </a:pPr>
            <a:r>
              <a:rPr lang="zh-CN" altLang="en-US" sz="1400" dirty="0">
                <a:latin typeface="Microsoft YaHei" charset="0"/>
                <a:ea typeface="Microsoft YaHei" charset="0"/>
                <a:cs typeface="Microsoft YaHei" charset="0"/>
              </a:rPr>
              <a:t>即帝国主义内部资产阶级与无产阶级之间、帝国主义同（半）殖民地之间的矛盾、帝国主义国家之间。</a:t>
            </a:r>
          </a:p>
          <a:p>
            <a:pPr algn="just" eaLnBrk="1" hangingPunct="1">
              <a:lnSpc>
                <a:spcPct val="150000"/>
              </a:lnSpc>
            </a:pPr>
            <a:r>
              <a:rPr lang="zh-CN" altLang="en-US" sz="1400" dirty="0">
                <a:latin typeface="Microsoft YaHei" charset="0"/>
                <a:ea typeface="Microsoft YaHei" charset="0"/>
                <a:cs typeface="Microsoft YaHei" charset="0"/>
              </a:rPr>
              <a:t>前两种矛盾会引发无产阶级社会主义革命和殖民地民族民主革命，后一种矛盾则会引发帝国主义之间的战争。</a:t>
            </a:r>
            <a:endParaRPr lang="en-US" altLang="zh-CN" sz="1400" dirty="0">
              <a:latin typeface="Microsoft YaHei" charset="0"/>
              <a:ea typeface="Microsoft YaHei" charset="0"/>
              <a:cs typeface="Microsoft YaHei" charset="0"/>
            </a:endParaRPr>
          </a:p>
        </p:txBody>
      </p:sp>
      <p:sp>
        <p:nvSpPr>
          <p:cNvPr id="34832" name="文本框 19"/>
          <p:cNvSpPr txBox="1">
            <a:spLocks noChangeArrowheads="1"/>
          </p:cNvSpPr>
          <p:nvPr/>
        </p:nvSpPr>
        <p:spPr bwMode="auto">
          <a:xfrm>
            <a:off x="7872413" y="3119438"/>
            <a:ext cx="31670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eaLnBrk="1" hangingPunct="1">
              <a:lnSpc>
                <a:spcPct val="150000"/>
              </a:lnSpc>
            </a:pPr>
            <a:r>
              <a:rPr lang="zh-CN" altLang="en-US" sz="1600">
                <a:latin typeface="Microsoft YaHei" charset="0"/>
                <a:ea typeface="Microsoft YaHei" charset="0"/>
                <a:cs typeface="Microsoft YaHei" charset="0"/>
              </a:rPr>
              <a:t>“帝国主义时代是成熟的和衰败的资本主义时代，这时资本主义正处于崩溃的前夜，已经成熟到快要让位给社会主义的地步了。”</a:t>
            </a:r>
          </a:p>
        </p:txBody>
      </p:sp>
      <p:sp>
        <p:nvSpPr>
          <p:cNvPr id="34833" name="矩形 20"/>
          <p:cNvSpPr>
            <a:spLocks noChangeArrowheads="1"/>
          </p:cNvSpPr>
          <p:nvPr/>
        </p:nvSpPr>
        <p:spPr bwMode="auto">
          <a:xfrm>
            <a:off x="6072188" y="1811338"/>
            <a:ext cx="2444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en-US" sz="1600" b="1">
                <a:latin typeface="Microsoft YaHei" charset="0"/>
                <a:ea typeface="Microsoft YaHei" charset="0"/>
                <a:cs typeface="Microsoft YaHei" charset="0"/>
              </a:rPr>
              <a:t>帝国主义是无产阶级革命的前夜。</a:t>
            </a:r>
            <a:endParaRPr lang="zh-CN" altLang="en-US" sz="1600" b="1"/>
          </a:p>
        </p:txBody>
      </p:sp>
      <p:sp>
        <p:nvSpPr>
          <p:cNvPr id="19" name="五边形 18"/>
          <p:cNvSpPr/>
          <p:nvPr/>
        </p:nvSpPr>
        <p:spPr>
          <a:xfrm>
            <a:off x="0" y="0"/>
            <a:ext cx="30988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a:latin typeface="Kaiti SC" charset="-122"/>
                <a:ea typeface="Kaiti SC" charset="-122"/>
                <a:cs typeface="Kaiti SC" charset="-122"/>
              </a:rPr>
              <a:t>帝国主义论</a:t>
            </a:r>
            <a:endParaRPr kumimoji="1" lang="zh-CN" altLang="en-US" sz="3200" b="1" dirty="0">
              <a:latin typeface="Kaiti SC" charset="-122"/>
              <a:ea typeface="Kaiti SC" charset="-122"/>
              <a:cs typeface="Kaiti SC" charset="-122"/>
            </a:endParaRPr>
          </a:p>
        </p:txBody>
      </p:sp>
      <p:sp>
        <p:nvSpPr>
          <p:cNvPr id="2" name="文本框 1"/>
          <p:cNvSpPr txBox="1"/>
          <p:nvPr/>
        </p:nvSpPr>
        <p:spPr>
          <a:xfrm>
            <a:off x="4647685" y="585719"/>
            <a:ext cx="2646878" cy="584775"/>
          </a:xfrm>
          <a:prstGeom prst="rect">
            <a:avLst/>
          </a:prstGeom>
          <a:noFill/>
        </p:spPr>
        <p:txBody>
          <a:bodyPr wrap="none" rtlCol="0">
            <a:spAutoFit/>
          </a:bodyPr>
          <a:lstStyle/>
          <a:p>
            <a:r>
              <a:rPr kumimoji="1" lang="zh-CN" altLang="en-US" sz="3200" dirty="0" smtClean="0">
                <a:solidFill>
                  <a:srgbClr val="7F4980"/>
                </a:solidFill>
                <a:latin typeface="Microsoft YaHei" charset="0"/>
                <a:ea typeface="Microsoft YaHei" charset="0"/>
                <a:cs typeface="Microsoft YaHei" charset="0"/>
              </a:rPr>
              <a:t>帝国主义趋势</a:t>
            </a:r>
            <a:endParaRPr kumimoji="1" lang="zh-CN" altLang="en-US" sz="3200" dirty="0">
              <a:solidFill>
                <a:srgbClr val="7F498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710919354"/>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30988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一国胜利论</a:t>
            </a:r>
            <a:endParaRPr kumimoji="1" lang="zh-CN" altLang="en-US" sz="3200" b="1" dirty="0">
              <a:latin typeface="Kaiti SC" charset="-122"/>
              <a:ea typeface="Kaiti SC" charset="-122"/>
              <a:cs typeface="Kaiti SC" charset="-122"/>
            </a:endParaRPr>
          </a:p>
        </p:txBody>
      </p:sp>
      <p:grpSp>
        <p:nvGrpSpPr>
          <p:cNvPr id="4" name="组合 59"/>
          <p:cNvGrpSpPr/>
          <p:nvPr/>
        </p:nvGrpSpPr>
        <p:grpSpPr>
          <a:xfrm>
            <a:off x="660564" y="1414831"/>
            <a:ext cx="6846588" cy="1956684"/>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grpSp>
        <p:nvGrpSpPr>
          <p:cNvPr id="7" name="组合 59"/>
          <p:cNvGrpSpPr/>
          <p:nvPr/>
        </p:nvGrpSpPr>
        <p:grpSpPr>
          <a:xfrm>
            <a:off x="2032000" y="3512859"/>
            <a:ext cx="9836482" cy="2430741"/>
            <a:chOff x="1264428" y="1152525"/>
            <a:chExt cx="6847285" cy="2795588"/>
          </a:xfrm>
        </p:grpSpPr>
        <p:sp>
          <p:nvSpPr>
            <p:cNvPr id="8" name="圆角矩形 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9" name="圆角矩形 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0" name="矩形 9"/>
          <p:cNvSpPr/>
          <p:nvPr/>
        </p:nvSpPr>
        <p:spPr>
          <a:xfrm>
            <a:off x="2333030" y="3844903"/>
            <a:ext cx="8946693" cy="1754326"/>
          </a:xfrm>
          <a:prstGeom prst="rect">
            <a:avLst/>
          </a:prstGeom>
        </p:spPr>
        <p:txBody>
          <a:bodyPr wrap="square">
            <a:spAutoFit/>
          </a:bodyPr>
          <a:lstStyle/>
          <a:p>
            <a:r>
              <a:rPr lang="zh-CN" altLang="en-US" b="1" dirty="0">
                <a:latin typeface="Kaiti SC" charset="-122"/>
                <a:ea typeface="Kaiti SC" charset="-122"/>
                <a:cs typeface="Kaiti SC" charset="-122"/>
              </a:rPr>
              <a:t>社会主义可以在经济落后国家首先胜利的条件</a:t>
            </a:r>
            <a:r>
              <a:rPr lang="zh-CN" altLang="en-US" b="1" dirty="0" smtClean="0">
                <a:latin typeface="Kaiti SC" charset="-122"/>
                <a:ea typeface="Kaiti SC" charset="-122"/>
                <a:cs typeface="Kaiti SC" charset="-122"/>
              </a:rPr>
              <a:t>：</a:t>
            </a:r>
          </a:p>
          <a:p>
            <a:pPr marL="285750" indent="-285750">
              <a:buClr>
                <a:srgbClr val="804A81"/>
              </a:buClr>
              <a:buFont typeface="Wingdings" charset="2"/>
              <a:buChar char="Ø"/>
            </a:pPr>
            <a:r>
              <a:rPr lang="zh-CN" altLang="en-US" b="1" dirty="0" smtClean="0">
                <a:latin typeface="Kaiti SC" charset="-122"/>
                <a:ea typeface="Kaiti SC" charset="-122"/>
                <a:cs typeface="Kaiti SC" charset="-122"/>
              </a:rPr>
              <a:t>帝国主义</a:t>
            </a:r>
            <a:r>
              <a:rPr lang="zh-CN" altLang="en-US" b="1" dirty="0">
                <a:latin typeface="Kaiti SC" charset="-122"/>
                <a:ea typeface="Kaiti SC" charset="-122"/>
                <a:cs typeface="Kaiti SC" charset="-122"/>
              </a:rPr>
              <a:t>统治链条中出现了薄弱环节</a:t>
            </a:r>
            <a:r>
              <a:rPr lang="zh-CN" altLang="en-US" b="1" dirty="0" smtClean="0">
                <a:latin typeface="Kaiti SC" charset="-122"/>
                <a:ea typeface="Kaiti SC" charset="-122"/>
                <a:cs typeface="Kaiti SC" charset="-122"/>
              </a:rPr>
              <a:t>；</a:t>
            </a:r>
          </a:p>
          <a:p>
            <a:pPr marL="285750" indent="-285750">
              <a:buClr>
                <a:srgbClr val="804A81"/>
              </a:buClr>
              <a:buFont typeface="Wingdings" charset="2"/>
              <a:buChar char="Ø"/>
            </a:pPr>
            <a:r>
              <a:rPr lang="zh-CN" altLang="en-US" b="1" dirty="0" smtClean="0">
                <a:latin typeface="Kaiti SC" charset="-122"/>
                <a:ea typeface="Kaiti SC" charset="-122"/>
                <a:cs typeface="Kaiti SC" charset="-122"/>
              </a:rPr>
              <a:t>帝国主义</a:t>
            </a:r>
            <a:r>
              <a:rPr lang="zh-CN" altLang="en-US" b="1" dirty="0">
                <a:latin typeface="Kaiti SC" charset="-122"/>
                <a:ea typeface="Kaiti SC" charset="-122"/>
                <a:cs typeface="Kaiti SC" charset="-122"/>
              </a:rPr>
              <a:t>战争的破坏，一些经济不发达国家的社会矛盾激化，革命是必然选择</a:t>
            </a:r>
            <a:r>
              <a:rPr lang="zh-CN" altLang="en-US" b="1" dirty="0" smtClean="0">
                <a:latin typeface="Kaiti SC" charset="-122"/>
                <a:ea typeface="Kaiti SC" charset="-122"/>
                <a:cs typeface="Kaiti SC" charset="-122"/>
              </a:rPr>
              <a:t>；</a:t>
            </a:r>
          </a:p>
          <a:p>
            <a:pPr marL="285750" indent="-285750">
              <a:buClr>
                <a:srgbClr val="804A81"/>
              </a:buClr>
              <a:buFont typeface="Wingdings" charset="2"/>
              <a:buChar char="Ø"/>
            </a:pPr>
            <a:r>
              <a:rPr lang="zh-CN" altLang="en-US" b="1" dirty="0" smtClean="0">
                <a:latin typeface="Kaiti SC" charset="-122"/>
                <a:ea typeface="Kaiti SC" charset="-122"/>
                <a:cs typeface="Kaiti SC" charset="-122"/>
              </a:rPr>
              <a:t>不发达</a:t>
            </a:r>
            <a:r>
              <a:rPr lang="zh-CN" altLang="en-US" b="1" dirty="0">
                <a:latin typeface="Kaiti SC" charset="-122"/>
                <a:ea typeface="Kaiti SC" charset="-122"/>
                <a:cs typeface="Kaiti SC" charset="-122"/>
              </a:rPr>
              <a:t>国家封建势力强大，资产阶级软弱、动摇甚至会叛变，不能举起民族民主革命的旗帜</a:t>
            </a:r>
            <a:r>
              <a:rPr lang="zh-CN" altLang="en-US" b="1" dirty="0" smtClean="0">
                <a:latin typeface="Kaiti SC" charset="-122"/>
                <a:ea typeface="Kaiti SC" charset="-122"/>
                <a:cs typeface="Kaiti SC" charset="-122"/>
              </a:rPr>
              <a:t>；</a:t>
            </a:r>
          </a:p>
          <a:p>
            <a:pPr marL="285750" indent="-285750">
              <a:buClr>
                <a:srgbClr val="804A81"/>
              </a:buClr>
              <a:buFont typeface="Wingdings" charset="2"/>
              <a:buChar char="Ø"/>
            </a:pPr>
            <a:r>
              <a:rPr lang="zh-CN" altLang="en-US" b="1" dirty="0" smtClean="0">
                <a:latin typeface="Kaiti SC" charset="-122"/>
                <a:ea typeface="Kaiti SC" charset="-122"/>
                <a:cs typeface="Kaiti SC" charset="-122"/>
              </a:rPr>
              <a:t>这些</a:t>
            </a:r>
            <a:r>
              <a:rPr lang="zh-CN" altLang="en-US" b="1" dirty="0">
                <a:latin typeface="Kaiti SC" charset="-122"/>
                <a:ea typeface="Kaiti SC" charset="-122"/>
                <a:cs typeface="Kaiti SC" charset="-122"/>
              </a:rPr>
              <a:t>国家无产阶级人数虽然少，但革命性强，有农民做同盟，有无产阶级政党</a:t>
            </a:r>
            <a:r>
              <a:rPr lang="zh-CN" altLang="en-US" b="1" dirty="0" smtClean="0">
                <a:latin typeface="Kaiti SC" charset="-122"/>
                <a:ea typeface="Kaiti SC" charset="-122"/>
                <a:cs typeface="Kaiti SC" charset="-122"/>
              </a:rPr>
              <a:t>的领导</a:t>
            </a:r>
            <a:r>
              <a:rPr lang="zh-CN" altLang="en-US" b="1" dirty="0">
                <a:latin typeface="Kaiti SC" charset="-122"/>
                <a:ea typeface="Kaiti SC" charset="-122"/>
                <a:cs typeface="Kaiti SC" charset="-122"/>
              </a:rPr>
              <a:t>。</a:t>
            </a:r>
          </a:p>
        </p:txBody>
      </p:sp>
      <p:sp>
        <p:nvSpPr>
          <p:cNvPr id="11" name="矩形 10"/>
          <p:cNvSpPr/>
          <p:nvPr/>
        </p:nvSpPr>
        <p:spPr>
          <a:xfrm>
            <a:off x="905765" y="1629926"/>
            <a:ext cx="6331734" cy="1477328"/>
          </a:xfrm>
          <a:prstGeom prst="rect">
            <a:avLst/>
          </a:prstGeom>
        </p:spPr>
        <p:txBody>
          <a:bodyPr wrap="square">
            <a:spAutoFit/>
          </a:bodyPr>
          <a:lstStyle/>
          <a:p>
            <a:pPr marL="285750" indent="-285750" algn="just">
              <a:buClr>
                <a:srgbClr val="804A81"/>
              </a:buClr>
              <a:buFont typeface="Wingdings" charset="2"/>
              <a:buChar char="Ø"/>
            </a:pPr>
            <a:r>
              <a:rPr lang="zh-CN" altLang="en-US" b="1" dirty="0">
                <a:latin typeface="Kaiti SC" charset="-122"/>
                <a:ea typeface="Kaiti SC" charset="-122"/>
                <a:cs typeface="Kaiti SC" charset="-122"/>
              </a:rPr>
              <a:t>由于资本主义国家发展不平衡，同时胜利不可能，社会主义将首先在一个或者几个国家内获得胜利</a:t>
            </a:r>
            <a:r>
              <a:rPr lang="zh-CN" altLang="en-US" b="1" dirty="0" smtClean="0">
                <a:latin typeface="Kaiti SC" charset="-122"/>
                <a:ea typeface="Kaiti SC" charset="-122"/>
                <a:cs typeface="Kaiti SC" charset="-122"/>
              </a:rPr>
              <a:t>。</a:t>
            </a:r>
          </a:p>
          <a:p>
            <a:pPr marL="285750" indent="-285750" algn="just">
              <a:buClr>
                <a:srgbClr val="804A81"/>
              </a:buClr>
              <a:buFont typeface="Wingdings" charset="2"/>
              <a:buChar char="Ø"/>
            </a:pPr>
            <a:r>
              <a:rPr lang="zh-CN" altLang="zh-CN" b="1" dirty="0" smtClean="0">
                <a:latin typeface="Kaiti SC" charset="-122"/>
                <a:ea typeface="Kaiti SC" charset="-122"/>
                <a:cs typeface="Kaiti SC" charset="-122"/>
              </a:rPr>
              <a:t>列宁</a:t>
            </a:r>
            <a:r>
              <a:rPr lang="zh-CN" altLang="zh-CN" b="1" dirty="0">
                <a:latin typeface="Kaiti SC" charset="-122"/>
                <a:ea typeface="Kaiti SC" charset="-122"/>
                <a:cs typeface="Kaiti SC" charset="-122"/>
              </a:rPr>
              <a:t>此时所讲的一国胜利论仅仅指一个国家可以率先进行革命，颠覆以往政权建立革命政权，并非指社会主义可以在一个国家获得最终胜利。</a:t>
            </a:r>
            <a:endParaRPr lang="zh-CN" altLang="en-US" b="1" dirty="0">
              <a:latin typeface="Kaiti SC" charset="-122"/>
              <a:ea typeface="Kaiti SC" charset="-122"/>
              <a:cs typeface="Kaiti SC"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504" y="790099"/>
            <a:ext cx="5224496" cy="2946144"/>
          </a:xfrm>
          <a:prstGeom prst="rect">
            <a:avLst/>
          </a:prstGeom>
          <a:effectLst>
            <a:softEdge rad="1054100"/>
          </a:effectLst>
        </p:spPr>
      </p:pic>
    </p:spTree>
    <p:extLst>
      <p:ext uri="{BB962C8B-B14F-4D97-AF65-F5344CB8AC3E}">
        <p14:creationId xmlns:p14="http://schemas.microsoft.com/office/powerpoint/2010/main" val="7316803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a:off x="0" y="3957535"/>
            <a:ext cx="5774468" cy="4865"/>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579047" y="206382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1</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0" y="3459292"/>
            <a:ext cx="6709295" cy="461665"/>
          </a:xfrm>
          <a:prstGeom prst="rect">
            <a:avLst/>
          </a:prstGeom>
          <a:noFill/>
        </p:spPr>
        <p:txBody>
          <a:bodyPr wrap="square">
            <a:spAutoFit/>
          </a:bodyPr>
          <a:lstStyle/>
          <a:p>
            <a:r>
              <a:rPr lang="zh-CN" altLang="en-US" sz="2400" dirty="0">
                <a:solidFill>
                  <a:schemeClr val="bg2">
                    <a:lumMod val="25000"/>
                  </a:schemeClr>
                </a:solidFill>
                <a:latin typeface="Microsoft YaHei" charset="0"/>
                <a:ea typeface="Microsoft YaHei" charset="0"/>
                <a:cs typeface="Microsoft YaHei" charset="0"/>
              </a:rPr>
              <a:t>王莽的社会主义</a:t>
            </a:r>
            <a:r>
              <a:rPr lang="zh-CN" altLang="en-US" sz="2400" dirty="0" smtClean="0">
                <a:solidFill>
                  <a:schemeClr val="bg2">
                    <a:lumMod val="25000"/>
                  </a:schemeClr>
                </a:solidFill>
                <a:latin typeface="Microsoft YaHei" charset="0"/>
                <a:ea typeface="Microsoft YaHei" charset="0"/>
                <a:cs typeface="Microsoft YaHei" charset="0"/>
              </a:rPr>
              <a:t>理想</a:t>
            </a:r>
            <a:r>
              <a:rPr lang="en-US" altLang="zh-CN" sz="2400" dirty="0" smtClean="0">
                <a:solidFill>
                  <a:schemeClr val="bg2">
                    <a:lumMod val="25000"/>
                  </a:schemeClr>
                </a:solidFill>
                <a:latin typeface="Microsoft YaHei" charset="0"/>
                <a:ea typeface="Microsoft YaHei" charset="0"/>
                <a:cs typeface="Microsoft YaHei" charset="0"/>
              </a:rPr>
              <a:t>——</a:t>
            </a:r>
            <a:r>
              <a:rPr lang="zh-CN" altLang="en-US" sz="2400" dirty="0">
                <a:solidFill>
                  <a:schemeClr val="bg2">
                    <a:lumMod val="25000"/>
                  </a:schemeClr>
                </a:solidFill>
                <a:latin typeface="Microsoft YaHei" charset="0"/>
                <a:ea typeface="Microsoft YaHei" charset="0"/>
                <a:cs typeface="Microsoft YaHei" charset="0"/>
              </a:rPr>
              <a:t>封建的社会主义</a:t>
            </a:r>
          </a:p>
        </p:txBody>
      </p:sp>
    </p:spTree>
    <p:extLst>
      <p:ext uri="{BB962C8B-B14F-4D97-AF65-F5344CB8AC3E}">
        <p14:creationId xmlns:p14="http://schemas.microsoft.com/office/powerpoint/2010/main" val="1189489742"/>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8140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a:latin typeface="Kaiti SC" charset="-122"/>
                <a:ea typeface="Kaiti SC" charset="-122"/>
                <a:cs typeface="Kaiti SC" charset="-122"/>
              </a:rPr>
              <a:t>如何建设社会主义之：战时共产主义政策</a:t>
            </a:r>
            <a:endParaRPr kumimoji="1" lang="zh-CN" altLang="en-US" sz="3200" b="1" dirty="0">
              <a:latin typeface="Kaiti SC" charset="-122"/>
              <a:ea typeface="Kaiti SC" charset="-122"/>
              <a:cs typeface="Kaiti SC" charset="-122"/>
            </a:endParaRPr>
          </a:p>
        </p:txBody>
      </p:sp>
      <p:sp>
        <p:nvSpPr>
          <p:cNvPr id="3" name="文本框 2"/>
          <p:cNvSpPr txBox="1">
            <a:spLocks noChangeArrowheads="1"/>
          </p:cNvSpPr>
          <p:nvPr/>
        </p:nvSpPr>
        <p:spPr bwMode="auto">
          <a:xfrm>
            <a:off x="9794875" y="381000"/>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endParaRPr kumimoji="1" lang="zh-CN" altLang="en-US"/>
          </a:p>
        </p:txBody>
      </p:sp>
      <p:grpSp>
        <p:nvGrpSpPr>
          <p:cNvPr id="4" name="组合 1"/>
          <p:cNvGrpSpPr/>
          <p:nvPr/>
        </p:nvGrpSpPr>
        <p:grpSpPr>
          <a:xfrm>
            <a:off x="1334964" y="2268488"/>
            <a:ext cx="9509125" cy="2006600"/>
            <a:chOff x="1362075" y="2755900"/>
            <a:chExt cx="9509125" cy="2006600"/>
          </a:xfrm>
          <a:solidFill>
            <a:srgbClr val="5A1B58"/>
          </a:solidFill>
        </p:grpSpPr>
        <p:grpSp>
          <p:nvGrpSpPr>
            <p:cNvPr id="5" name="组合 2"/>
            <p:cNvGrpSpPr/>
            <p:nvPr/>
          </p:nvGrpSpPr>
          <p:grpSpPr>
            <a:xfrm>
              <a:off x="1673544" y="2755900"/>
              <a:ext cx="8906479" cy="2006600"/>
              <a:chOff x="1673544" y="2755900"/>
              <a:chExt cx="8906479" cy="2006600"/>
            </a:xfrm>
            <a:grpFill/>
          </p:grpSpPr>
          <p:cxnSp>
            <p:nvCxnSpPr>
              <p:cNvPr id="8" name="直接连接符 5"/>
              <p:cNvCxnSpPr/>
              <p:nvPr/>
            </p:nvCxnSpPr>
            <p:spPr>
              <a:xfrm>
                <a:off x="8785225" y="2844800"/>
                <a:ext cx="1479550" cy="1917700"/>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9" name="组合 6"/>
              <p:cNvGrpSpPr/>
              <p:nvPr/>
            </p:nvGrpSpPr>
            <p:grpSpPr>
              <a:xfrm>
                <a:off x="1673544" y="2755900"/>
                <a:ext cx="8906479" cy="2006600"/>
                <a:chOff x="1673544" y="2755900"/>
                <a:chExt cx="8906479" cy="2006600"/>
              </a:xfrm>
              <a:grpFill/>
            </p:grpSpPr>
            <p:cxnSp>
              <p:nvCxnSpPr>
                <p:cNvPr id="10" name="直接连接符 7"/>
                <p:cNvCxnSpPr>
                  <a:stCxn id="8" idx="5"/>
                </p:cNvCxnSpPr>
                <p:nvPr/>
              </p:nvCxnSpPr>
              <p:spPr>
                <a:xfrm flipV="1">
                  <a:off x="1673544" y="2755900"/>
                  <a:ext cx="688656" cy="935622"/>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8"/>
                <p:cNvCxnSpPr/>
                <p:nvPr/>
              </p:nvCxnSpPr>
              <p:spPr>
                <a:xfrm>
                  <a:off x="2362200" y="2755900"/>
                  <a:ext cx="1357313" cy="1898650"/>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9"/>
                <p:cNvCxnSpPr/>
                <p:nvPr/>
              </p:nvCxnSpPr>
              <p:spPr>
                <a:xfrm flipV="1">
                  <a:off x="3719513" y="2755900"/>
                  <a:ext cx="1969293" cy="1898650"/>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0"/>
                <p:cNvCxnSpPr/>
                <p:nvPr/>
              </p:nvCxnSpPr>
              <p:spPr>
                <a:xfrm>
                  <a:off x="5688806" y="2755900"/>
                  <a:ext cx="2210594" cy="2006600"/>
                </a:xfrm>
                <a:prstGeom prst="line">
                  <a:avLst/>
                </a:prstGeom>
                <a:grpFill/>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1"/>
                <p:cNvCxnSpPr/>
                <p:nvPr/>
              </p:nvCxnSpPr>
              <p:spPr>
                <a:xfrm flipV="1">
                  <a:off x="7891066" y="2844800"/>
                  <a:ext cx="894159" cy="1917700"/>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直接连接符 12"/>
                <p:cNvCxnSpPr>
                  <a:endCxn id="7" idx="1"/>
                </p:cNvCxnSpPr>
                <p:nvPr/>
              </p:nvCxnSpPr>
              <p:spPr>
                <a:xfrm flipV="1">
                  <a:off x="10264775" y="4042024"/>
                  <a:ext cx="315248" cy="720476"/>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6" name="椭圆 5"/>
            <p:cNvSpPr/>
            <p:nvPr/>
          </p:nvSpPr>
          <p:spPr>
            <a:xfrm rot="20526612" flipV="1">
              <a:off x="10471150" y="3663950"/>
              <a:ext cx="400050" cy="400050"/>
            </a:xfrm>
            <a:prstGeom prst="ellipse">
              <a:avLst/>
            </a:prstGeom>
            <a:solidFill>
              <a:srgbClr val="5A1B5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7" name="椭圆 6"/>
            <p:cNvSpPr/>
            <p:nvPr/>
          </p:nvSpPr>
          <p:spPr>
            <a:xfrm rot="20931540" flipV="1">
              <a:off x="1362075" y="3657600"/>
              <a:ext cx="400050" cy="400050"/>
            </a:xfrm>
            <a:prstGeom prst="ellipse">
              <a:avLst/>
            </a:prstGeom>
            <a:solidFill>
              <a:srgbClr val="5A1B5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grpSp>
      <p:grpSp>
        <p:nvGrpSpPr>
          <p:cNvPr id="16" name="组合 19"/>
          <p:cNvGrpSpPr>
            <a:grpSpLocks/>
          </p:cNvGrpSpPr>
          <p:nvPr/>
        </p:nvGrpSpPr>
        <p:grpSpPr bwMode="auto">
          <a:xfrm>
            <a:off x="2139950" y="2586038"/>
            <a:ext cx="1276350" cy="1276350"/>
            <a:chOff x="2209800" y="3219450"/>
            <a:chExt cx="1276350" cy="1276350"/>
          </a:xfrm>
        </p:grpSpPr>
        <p:sp>
          <p:nvSpPr>
            <p:cNvPr id="17" name="椭圆 16"/>
            <p:cNvSpPr/>
            <p:nvPr/>
          </p:nvSpPr>
          <p:spPr>
            <a:xfrm>
              <a:off x="2209800" y="3219450"/>
              <a:ext cx="1276350" cy="1276350"/>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18" name="Freeform 357"/>
            <p:cNvSpPr>
              <a:spLocks noChangeAspect="1" noEditPoints="1"/>
            </p:cNvSpPr>
            <p:nvPr/>
          </p:nvSpPr>
          <p:spPr bwMode="auto">
            <a:xfrm>
              <a:off x="2543175" y="3641725"/>
              <a:ext cx="609600" cy="43180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lumMod val="95000"/>
              </a:schemeClr>
            </a:solidFill>
            <a:ln>
              <a:noFill/>
            </a:ln>
            <a:extLst/>
          </p:spPr>
          <p:txBody>
            <a:bodyPr lIns="121920" tIns="60960" rIns="121920" bIns="60960"/>
            <a:lstStyle/>
            <a:p>
              <a:pPr>
                <a:defRPr/>
              </a:pPr>
              <a:endParaRPr lang="zh-CN" altLang="en-US" sz="2489">
                <a:solidFill>
                  <a:schemeClr val="tx1">
                    <a:lumMod val="75000"/>
                    <a:lumOff val="25000"/>
                  </a:schemeClr>
                </a:solidFill>
              </a:endParaRPr>
            </a:p>
          </p:txBody>
        </p:sp>
      </p:grpSp>
      <p:grpSp>
        <p:nvGrpSpPr>
          <p:cNvPr id="19" name="组合 13"/>
          <p:cNvGrpSpPr>
            <a:grpSpLocks/>
          </p:cNvGrpSpPr>
          <p:nvPr/>
        </p:nvGrpSpPr>
        <p:grpSpPr bwMode="auto">
          <a:xfrm>
            <a:off x="4189413" y="2563813"/>
            <a:ext cx="1276350" cy="1276350"/>
            <a:chOff x="4381500" y="3219450"/>
            <a:chExt cx="1276350" cy="1276350"/>
          </a:xfrm>
        </p:grpSpPr>
        <p:sp>
          <p:nvSpPr>
            <p:cNvPr id="20" name="椭圆 19"/>
            <p:cNvSpPr/>
            <p:nvPr/>
          </p:nvSpPr>
          <p:spPr>
            <a:xfrm>
              <a:off x="4381500" y="3219450"/>
              <a:ext cx="1276350" cy="1276350"/>
            </a:xfrm>
            <a:prstGeom prst="ellipse">
              <a:avLst/>
            </a:prstGeom>
            <a:solidFill>
              <a:schemeClr val="accent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21" name="Freeform 173"/>
            <p:cNvSpPr>
              <a:spLocks noChangeAspect="1" noEditPoints="1"/>
            </p:cNvSpPr>
            <p:nvPr/>
          </p:nvSpPr>
          <p:spPr bwMode="auto">
            <a:xfrm>
              <a:off x="4789487" y="3613150"/>
              <a:ext cx="460375" cy="48895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a:extLst/>
          </p:spPr>
          <p:txBody>
            <a:bodyPr lIns="121920" tIns="60960" rIns="121920" bIns="60960"/>
            <a:lstStyle/>
            <a:p>
              <a:pPr>
                <a:defRPr/>
              </a:pPr>
              <a:endParaRPr lang="zh-CN" altLang="en-US" sz="2489">
                <a:solidFill>
                  <a:schemeClr val="tx1">
                    <a:lumMod val="75000"/>
                    <a:lumOff val="25000"/>
                  </a:schemeClr>
                </a:solidFill>
              </a:endParaRPr>
            </a:p>
          </p:txBody>
        </p:sp>
      </p:grpSp>
      <p:grpSp>
        <p:nvGrpSpPr>
          <p:cNvPr id="22" name="组合 22"/>
          <p:cNvGrpSpPr>
            <a:grpSpLocks/>
          </p:cNvGrpSpPr>
          <p:nvPr/>
        </p:nvGrpSpPr>
        <p:grpSpPr bwMode="auto">
          <a:xfrm>
            <a:off x="6457950" y="2678113"/>
            <a:ext cx="1276350" cy="1276350"/>
            <a:chOff x="6724650" y="3219450"/>
            <a:chExt cx="1276350" cy="1276350"/>
          </a:xfrm>
        </p:grpSpPr>
        <p:sp>
          <p:nvSpPr>
            <p:cNvPr id="23" name="椭圆 22"/>
            <p:cNvSpPr/>
            <p:nvPr/>
          </p:nvSpPr>
          <p:spPr>
            <a:xfrm>
              <a:off x="6724650" y="3219450"/>
              <a:ext cx="1276350" cy="1276350"/>
            </a:xfrm>
            <a:prstGeom prst="ellipse">
              <a:avLst/>
            </a:prstGeom>
            <a:solidFill>
              <a:schemeClr val="tx1">
                <a:lumMod val="75000"/>
                <a:lumOff val="2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24" name="Freeform 359"/>
            <p:cNvSpPr>
              <a:spLocks noChangeAspect="1" noEditPoints="1"/>
            </p:cNvSpPr>
            <p:nvPr/>
          </p:nvSpPr>
          <p:spPr bwMode="auto">
            <a:xfrm>
              <a:off x="7167563" y="3613150"/>
              <a:ext cx="390525" cy="488950"/>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a:extLst/>
          </p:spPr>
          <p:txBody>
            <a:bodyPr lIns="121920" tIns="60960" rIns="121920" bIns="60960"/>
            <a:lstStyle/>
            <a:p>
              <a:pPr>
                <a:defRPr/>
              </a:pPr>
              <a:endParaRPr lang="zh-CN" altLang="en-US" sz="2489">
                <a:solidFill>
                  <a:schemeClr val="tx1">
                    <a:lumMod val="75000"/>
                    <a:lumOff val="25000"/>
                  </a:schemeClr>
                </a:solidFill>
              </a:endParaRPr>
            </a:p>
          </p:txBody>
        </p:sp>
      </p:grpSp>
      <p:grpSp>
        <p:nvGrpSpPr>
          <p:cNvPr id="25" name="组合 16"/>
          <p:cNvGrpSpPr>
            <a:grpSpLocks/>
          </p:cNvGrpSpPr>
          <p:nvPr/>
        </p:nvGrpSpPr>
        <p:grpSpPr bwMode="auto">
          <a:xfrm>
            <a:off x="8883650" y="2713038"/>
            <a:ext cx="1276350" cy="1276350"/>
            <a:chOff x="8886825" y="3219450"/>
            <a:chExt cx="1276350" cy="1276350"/>
          </a:xfrm>
        </p:grpSpPr>
        <p:sp>
          <p:nvSpPr>
            <p:cNvPr id="26" name="椭圆 25"/>
            <p:cNvSpPr/>
            <p:nvPr/>
          </p:nvSpPr>
          <p:spPr>
            <a:xfrm>
              <a:off x="8886825" y="3219450"/>
              <a:ext cx="1276350" cy="1276350"/>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89">
                <a:solidFill>
                  <a:schemeClr val="tx1">
                    <a:lumMod val="75000"/>
                    <a:lumOff val="25000"/>
                  </a:schemeClr>
                </a:solidFill>
              </a:endParaRPr>
            </a:p>
          </p:txBody>
        </p:sp>
        <p:sp>
          <p:nvSpPr>
            <p:cNvPr id="27" name="Freeform 122"/>
            <p:cNvSpPr>
              <a:spLocks noChangeAspect="1" noEditPoints="1"/>
            </p:cNvSpPr>
            <p:nvPr/>
          </p:nvSpPr>
          <p:spPr bwMode="auto">
            <a:xfrm>
              <a:off x="9366250" y="3613150"/>
              <a:ext cx="317500" cy="488950"/>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a:extLst/>
          </p:spPr>
          <p:txBody>
            <a:bodyPr lIns="121920" tIns="60960" rIns="121920" bIns="60960"/>
            <a:lstStyle/>
            <a:p>
              <a:pPr>
                <a:defRPr/>
              </a:pPr>
              <a:endParaRPr lang="zh-CN" altLang="en-US" sz="2489">
                <a:solidFill>
                  <a:schemeClr val="tx1">
                    <a:lumMod val="75000"/>
                    <a:lumOff val="25000"/>
                  </a:schemeClr>
                </a:solidFill>
              </a:endParaRPr>
            </a:p>
          </p:txBody>
        </p:sp>
      </p:grpSp>
      <p:sp>
        <p:nvSpPr>
          <p:cNvPr id="28" name="矩形 27"/>
          <p:cNvSpPr/>
          <p:nvPr/>
        </p:nvSpPr>
        <p:spPr>
          <a:xfrm>
            <a:off x="739005" y="1359239"/>
            <a:ext cx="3192168" cy="677108"/>
          </a:xfrm>
          <a:prstGeom prst="rect">
            <a:avLst/>
          </a:prstGeom>
        </p:spPr>
        <p:txBody>
          <a:bodyPr wrap="square">
            <a:spAutoFit/>
          </a:bodyPr>
          <a:lstStyle/>
          <a:p>
            <a:pPr algn="just"/>
            <a:r>
              <a:rPr lang="en-US" altLang="zh-CN" sz="2000" b="1" dirty="0">
                <a:solidFill>
                  <a:srgbClr val="7F4980"/>
                </a:solidFill>
                <a:latin typeface="Microsoft YaHei" charset="0"/>
                <a:ea typeface="Microsoft YaHei" charset="0"/>
                <a:cs typeface="Microsoft YaHei" charset="0"/>
              </a:rPr>
              <a:t>01.</a:t>
            </a:r>
            <a:r>
              <a:rPr lang="zh-CN" altLang="en-US" sz="2000" b="1" dirty="0">
                <a:solidFill>
                  <a:srgbClr val="7F4980"/>
                </a:solidFill>
                <a:latin typeface="Microsoft YaHei" charset="0"/>
                <a:ea typeface="Microsoft YaHei" charset="0"/>
                <a:cs typeface="Microsoft YaHei" charset="0"/>
              </a:rPr>
              <a:t> </a:t>
            </a:r>
            <a:r>
              <a:rPr lang="zh-CN" altLang="en-US" b="1" dirty="0">
                <a:latin typeface="Kaiti SC" charset="-122"/>
                <a:ea typeface="Kaiti SC" charset="-122"/>
                <a:cs typeface="Kaiti SC" charset="-122"/>
              </a:rPr>
              <a:t>余粮收集制：强制性；富农多征、中农少征、贫农不征。</a:t>
            </a:r>
            <a:endParaRPr lang="en-US" altLang="zh-CN" b="1" dirty="0">
              <a:latin typeface="Kaiti SC" charset="-122"/>
              <a:ea typeface="Kaiti SC" charset="-122"/>
              <a:cs typeface="Kaiti SC" charset="-122"/>
            </a:endParaRPr>
          </a:p>
        </p:txBody>
      </p:sp>
      <p:sp>
        <p:nvSpPr>
          <p:cNvPr id="29" name="矩形 28"/>
          <p:cNvSpPr/>
          <p:nvPr/>
        </p:nvSpPr>
        <p:spPr>
          <a:xfrm>
            <a:off x="739005" y="4561238"/>
            <a:ext cx="3743332" cy="400110"/>
          </a:xfrm>
          <a:prstGeom prst="rect">
            <a:avLst/>
          </a:prstGeom>
        </p:spPr>
        <p:txBody>
          <a:bodyPr wrap="square">
            <a:spAutoFit/>
          </a:bodyPr>
          <a:lstStyle/>
          <a:p>
            <a:r>
              <a:rPr lang="en-US" altLang="zh-CN" sz="2000" b="1" dirty="0">
                <a:solidFill>
                  <a:srgbClr val="7F4980"/>
                </a:solidFill>
                <a:latin typeface="Microsoft YaHei" charset="0"/>
                <a:ea typeface="Microsoft YaHei" charset="0"/>
                <a:cs typeface="Microsoft YaHei" charset="0"/>
              </a:rPr>
              <a:t>02.</a:t>
            </a:r>
            <a:r>
              <a:rPr lang="zh-CN" altLang="en-US" sz="2000" b="1" dirty="0">
                <a:solidFill>
                  <a:srgbClr val="7F4980"/>
                </a:solidFill>
                <a:latin typeface="Microsoft YaHei" charset="0"/>
                <a:ea typeface="Microsoft YaHei" charset="0"/>
                <a:cs typeface="Microsoft YaHei" charset="0"/>
              </a:rPr>
              <a:t> </a:t>
            </a:r>
            <a:r>
              <a:rPr lang="zh-CN" altLang="en-US" b="1" dirty="0">
                <a:latin typeface="Kaiti SC" charset="-122"/>
                <a:ea typeface="Kaiti SC" charset="-122"/>
                <a:cs typeface="Kaiti SC" charset="-122"/>
              </a:rPr>
              <a:t>工业国有化大中小全部国有化。</a:t>
            </a:r>
            <a:endParaRPr lang="en-US" altLang="zh-CN" b="1" dirty="0">
              <a:latin typeface="Kaiti SC" charset="-122"/>
              <a:ea typeface="Kaiti SC" charset="-122"/>
              <a:cs typeface="Kaiti SC" charset="-122"/>
            </a:endParaRPr>
          </a:p>
        </p:txBody>
      </p:sp>
      <p:sp>
        <p:nvSpPr>
          <p:cNvPr id="30" name="矩形 29"/>
          <p:cNvSpPr/>
          <p:nvPr/>
        </p:nvSpPr>
        <p:spPr>
          <a:xfrm>
            <a:off x="4482337" y="1353218"/>
            <a:ext cx="2952749" cy="677108"/>
          </a:xfrm>
          <a:prstGeom prst="rect">
            <a:avLst/>
          </a:prstGeom>
        </p:spPr>
        <p:txBody>
          <a:bodyPr wrap="square">
            <a:spAutoFit/>
          </a:bodyPr>
          <a:lstStyle/>
          <a:p>
            <a:r>
              <a:rPr lang="en-US" altLang="zh-CN" sz="2000" b="1" dirty="0">
                <a:solidFill>
                  <a:srgbClr val="7F4980"/>
                </a:solidFill>
                <a:latin typeface="Microsoft YaHei" charset="0"/>
                <a:ea typeface="Microsoft YaHei" charset="0"/>
                <a:cs typeface="Microsoft YaHei" charset="0"/>
              </a:rPr>
              <a:t>03.</a:t>
            </a:r>
            <a:r>
              <a:rPr lang="zh-CN" altLang="en-US" sz="2000" b="1" dirty="0">
                <a:solidFill>
                  <a:srgbClr val="7F4980"/>
                </a:solidFill>
                <a:latin typeface="Microsoft YaHei" charset="0"/>
                <a:ea typeface="Microsoft YaHei" charset="0"/>
                <a:cs typeface="Microsoft YaHei" charset="0"/>
              </a:rPr>
              <a:t> </a:t>
            </a:r>
            <a:r>
              <a:rPr lang="zh-CN" altLang="en-US" b="1" dirty="0">
                <a:latin typeface="Kaiti SC" charset="-122"/>
                <a:ea typeface="Kaiti SC" charset="-122"/>
                <a:cs typeface="Kaiti SC" charset="-122"/>
              </a:rPr>
              <a:t>工业实行集中制，管理和计划集中于各管理局。</a:t>
            </a:r>
            <a:endParaRPr lang="en-US" altLang="zh-CN" b="1" dirty="0">
              <a:latin typeface="Kaiti SC" charset="-122"/>
              <a:ea typeface="Kaiti SC" charset="-122"/>
              <a:cs typeface="Kaiti SC" charset="-122"/>
            </a:endParaRPr>
          </a:p>
        </p:txBody>
      </p:sp>
      <p:sp>
        <p:nvSpPr>
          <p:cNvPr id="31" name="矩形 30"/>
          <p:cNvSpPr/>
          <p:nvPr/>
        </p:nvSpPr>
        <p:spPr>
          <a:xfrm>
            <a:off x="4637911" y="4566935"/>
            <a:ext cx="3332286" cy="954107"/>
          </a:xfrm>
          <a:prstGeom prst="rect">
            <a:avLst/>
          </a:prstGeom>
        </p:spPr>
        <p:txBody>
          <a:bodyPr wrap="square">
            <a:spAutoFit/>
          </a:bodyPr>
          <a:lstStyle/>
          <a:p>
            <a:r>
              <a:rPr lang="en-US" altLang="zh-CN" sz="2000" b="1" dirty="0">
                <a:solidFill>
                  <a:srgbClr val="7F4980"/>
                </a:solidFill>
                <a:latin typeface="Microsoft YaHei" charset="0"/>
                <a:ea typeface="Microsoft YaHei" charset="0"/>
                <a:cs typeface="Microsoft YaHei" charset="0"/>
              </a:rPr>
              <a:t>04.</a:t>
            </a:r>
            <a:r>
              <a:rPr lang="zh-CN" altLang="en-US" sz="2000" b="1" dirty="0">
                <a:solidFill>
                  <a:srgbClr val="7F4980"/>
                </a:solidFill>
                <a:latin typeface="Microsoft YaHei" charset="0"/>
                <a:ea typeface="Microsoft YaHei" charset="0"/>
                <a:cs typeface="Microsoft YaHei" charset="0"/>
              </a:rPr>
              <a:t> </a:t>
            </a:r>
            <a:r>
              <a:rPr lang="zh-CN" altLang="en-US" b="1" dirty="0">
                <a:latin typeface="Kaiti SC" charset="-122"/>
                <a:ea typeface="Kaiti SC" charset="-122"/>
                <a:cs typeface="Kaiti SC" charset="-122"/>
              </a:rPr>
              <a:t>私人商业国有化。</a:t>
            </a:r>
            <a:r>
              <a:rPr lang="en-US" altLang="zh-CN" b="1" dirty="0">
                <a:latin typeface="Kaiti SC" charset="-122"/>
                <a:ea typeface="Kaiti SC" charset="-122"/>
                <a:cs typeface="Kaiti SC" charset="-122"/>
              </a:rPr>
              <a:t>1919</a:t>
            </a:r>
            <a:r>
              <a:rPr lang="zh-CN" altLang="en-US" b="1" dirty="0">
                <a:latin typeface="Kaiti SC" charset="-122"/>
                <a:ea typeface="Kaiti SC" charset="-122"/>
                <a:cs typeface="Kaiti SC" charset="-122"/>
              </a:rPr>
              <a:t>年底，除粮食、饲料外，肉类和马铃薯也列为余粮征集对象。</a:t>
            </a:r>
            <a:endParaRPr lang="en-US" altLang="zh-CN" b="1" dirty="0">
              <a:latin typeface="Kaiti SC" charset="-122"/>
              <a:ea typeface="Kaiti SC" charset="-122"/>
              <a:cs typeface="Kaiti SC" charset="-122"/>
            </a:endParaRPr>
          </a:p>
        </p:txBody>
      </p:sp>
      <p:sp>
        <p:nvSpPr>
          <p:cNvPr id="32" name="矩形 31"/>
          <p:cNvSpPr/>
          <p:nvPr/>
        </p:nvSpPr>
        <p:spPr>
          <a:xfrm>
            <a:off x="7872289" y="909772"/>
            <a:ext cx="3698262" cy="1508105"/>
          </a:xfrm>
          <a:prstGeom prst="rect">
            <a:avLst/>
          </a:prstGeom>
        </p:spPr>
        <p:txBody>
          <a:bodyPr wrap="square">
            <a:spAutoFit/>
          </a:bodyPr>
          <a:lstStyle/>
          <a:p>
            <a:r>
              <a:rPr lang="en-US" altLang="zh-CN" sz="2000" b="1" dirty="0">
                <a:solidFill>
                  <a:srgbClr val="7F4980"/>
                </a:solidFill>
                <a:latin typeface="Microsoft YaHei" charset="0"/>
                <a:ea typeface="Microsoft YaHei" charset="0"/>
                <a:cs typeface="Microsoft YaHei" charset="0"/>
              </a:rPr>
              <a:t>05.</a:t>
            </a:r>
            <a:r>
              <a:rPr lang="zh-CN" altLang="en-US" sz="2000" b="1" dirty="0">
                <a:solidFill>
                  <a:srgbClr val="7F4980"/>
                </a:solidFill>
                <a:latin typeface="Microsoft YaHei" charset="0"/>
                <a:ea typeface="Microsoft YaHei" charset="0"/>
                <a:cs typeface="Microsoft YaHei" charset="0"/>
              </a:rPr>
              <a:t> </a:t>
            </a:r>
            <a:r>
              <a:rPr lang="zh-CN" altLang="en-US" b="1" dirty="0">
                <a:latin typeface="Kaiti SC" charset="-122"/>
                <a:ea typeface="Kaiti SC" charset="-122"/>
                <a:cs typeface="Kaiti SC" charset="-122"/>
              </a:rPr>
              <a:t>经济关系实物化：按阶级属性确定口粮标准；工业必需品配给制；大规模的实物交换；单位之间停止货币结算；</a:t>
            </a:r>
            <a:r>
              <a:rPr lang="en-US" altLang="zh-CN" b="1" dirty="0">
                <a:latin typeface="Kaiti SC" charset="-122"/>
                <a:ea typeface="Kaiti SC" charset="-122"/>
                <a:cs typeface="Kaiti SC" charset="-122"/>
              </a:rPr>
              <a:t>1918.12</a:t>
            </a:r>
            <a:r>
              <a:rPr lang="zh-CN" altLang="en-US" b="1" dirty="0">
                <a:latin typeface="Kaiti SC" charset="-122"/>
                <a:ea typeface="Kaiti SC" charset="-122"/>
                <a:cs typeface="Kaiti SC" charset="-122"/>
              </a:rPr>
              <a:t>取消货币；</a:t>
            </a:r>
            <a:r>
              <a:rPr lang="en-US" altLang="zh-CN" b="1" dirty="0">
                <a:latin typeface="Kaiti SC" charset="-122"/>
                <a:ea typeface="Kaiti SC" charset="-122"/>
                <a:cs typeface="Kaiti SC" charset="-122"/>
              </a:rPr>
              <a:t>1920</a:t>
            </a:r>
            <a:r>
              <a:rPr lang="zh-CN" altLang="en-US" b="1" dirty="0">
                <a:latin typeface="Kaiti SC" charset="-122"/>
                <a:ea typeface="Kaiti SC" charset="-122"/>
                <a:cs typeface="Kaiti SC" charset="-122"/>
              </a:rPr>
              <a:t>年实行配给品和生活服务免费制。</a:t>
            </a:r>
            <a:endParaRPr lang="en-US" altLang="zh-CN" b="1" dirty="0">
              <a:latin typeface="Kaiti SC" charset="-122"/>
              <a:ea typeface="Kaiti SC" charset="-122"/>
              <a:cs typeface="Kaiti SC" charset="-122"/>
            </a:endParaRPr>
          </a:p>
        </p:txBody>
      </p:sp>
      <p:sp>
        <p:nvSpPr>
          <p:cNvPr id="33" name="矩形 32"/>
          <p:cNvSpPr/>
          <p:nvPr/>
        </p:nvSpPr>
        <p:spPr>
          <a:xfrm>
            <a:off x="8269247" y="4559487"/>
            <a:ext cx="3422732" cy="400110"/>
          </a:xfrm>
          <a:prstGeom prst="rect">
            <a:avLst/>
          </a:prstGeom>
        </p:spPr>
        <p:txBody>
          <a:bodyPr wrap="none">
            <a:spAutoFit/>
          </a:bodyPr>
          <a:lstStyle/>
          <a:p>
            <a:r>
              <a:rPr lang="en-US" altLang="zh-CN" sz="2000" b="1" dirty="0">
                <a:solidFill>
                  <a:srgbClr val="7F4980"/>
                </a:solidFill>
                <a:latin typeface="Microsoft YaHei" charset="0"/>
                <a:ea typeface="Microsoft YaHei" charset="0"/>
                <a:cs typeface="Microsoft YaHei" charset="0"/>
              </a:rPr>
              <a:t>06.</a:t>
            </a:r>
            <a:r>
              <a:rPr lang="zh-CN" altLang="en-US" sz="2000" b="1" dirty="0">
                <a:solidFill>
                  <a:srgbClr val="7F4980"/>
                </a:solidFill>
                <a:latin typeface="Microsoft YaHei" charset="0"/>
                <a:ea typeface="Microsoft YaHei" charset="0"/>
                <a:cs typeface="Microsoft YaHei" charset="0"/>
              </a:rPr>
              <a:t> </a:t>
            </a:r>
            <a:r>
              <a:rPr lang="zh-CN" altLang="en-US" b="1" dirty="0">
                <a:latin typeface="Kaiti SC" charset="-122"/>
                <a:ea typeface="Kaiti SC" charset="-122"/>
                <a:cs typeface="Kaiti SC" charset="-122"/>
              </a:rPr>
              <a:t>劳动义务制和劳动军事化。</a:t>
            </a:r>
            <a:endParaRPr lang="en-US" altLang="zh-CN" b="1" dirty="0">
              <a:latin typeface="Kaiti SC" charset="-122"/>
              <a:ea typeface="Kaiti SC" charset="-122"/>
              <a:cs typeface="Kaiti SC" charset="-122"/>
            </a:endParaRPr>
          </a:p>
        </p:txBody>
      </p:sp>
    </p:spTree>
    <p:extLst>
      <p:ext uri="{BB962C8B-B14F-4D97-AF65-F5344CB8AC3E}">
        <p14:creationId xmlns:p14="http://schemas.microsoft.com/office/powerpoint/2010/main" val="305086770"/>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Rectángulo"/>
          <p:cNvSpPr/>
          <p:nvPr/>
        </p:nvSpPr>
        <p:spPr>
          <a:xfrm>
            <a:off x="4746287" y="1299449"/>
            <a:ext cx="2784814" cy="564623"/>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3200" b="1" smtClean="0">
                <a:solidFill>
                  <a:schemeClr val="bg1"/>
                </a:solidFill>
                <a:latin typeface="Kaiti SC" charset="-122"/>
                <a:ea typeface="Kaiti SC" charset="-122"/>
                <a:cs typeface="Kaiti SC" charset="-122"/>
              </a:rPr>
              <a:t>负面影响</a:t>
            </a:r>
            <a:endParaRPr lang="es-ES" sz="3200" b="1" dirty="0">
              <a:solidFill>
                <a:schemeClr val="bg1"/>
              </a:solidFill>
              <a:latin typeface="Kaiti SC" charset="-122"/>
              <a:ea typeface="Kaiti SC" charset="-122"/>
              <a:cs typeface="Kaiti SC" charset="-122"/>
            </a:endParaRPr>
          </a:p>
        </p:txBody>
      </p:sp>
      <p:sp>
        <p:nvSpPr>
          <p:cNvPr id="4" name="矩形 3"/>
          <p:cNvSpPr/>
          <p:nvPr/>
        </p:nvSpPr>
        <p:spPr>
          <a:xfrm flipV="1">
            <a:off x="4933681" y="1344331"/>
            <a:ext cx="6926316" cy="4730648"/>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Text Box 6"/>
          <p:cNvSpPr txBox="1">
            <a:spLocks noChangeArrowheads="1"/>
          </p:cNvSpPr>
          <p:nvPr/>
        </p:nvSpPr>
        <p:spPr bwMode="auto">
          <a:xfrm>
            <a:off x="5192904" y="2003363"/>
            <a:ext cx="6407870" cy="38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lgn="just">
              <a:spcAft>
                <a:spcPts val="50"/>
              </a:spcAft>
              <a:buClr>
                <a:srgbClr val="804A81"/>
              </a:buClr>
              <a:buNone/>
            </a:pPr>
            <a:r>
              <a:rPr lang="zh-CN" altLang="en-US" sz="2000" b="1" dirty="0">
                <a:latin typeface="Kaiti SC" charset="-122"/>
                <a:ea typeface="Kaiti SC" charset="-122"/>
                <a:cs typeface="Kaiti SC" charset="-122"/>
              </a:rPr>
              <a:t>内战胜利后，俄国的经济倒退到几十年以前的</a:t>
            </a:r>
            <a:r>
              <a:rPr lang="zh-CN" altLang="en-US" sz="2000" b="1" dirty="0" smtClean="0">
                <a:latin typeface="Kaiti SC" charset="-122"/>
                <a:ea typeface="Kaiti SC" charset="-122"/>
                <a:cs typeface="Kaiti SC" charset="-122"/>
              </a:rPr>
              <a:t>水平。</a:t>
            </a:r>
          </a:p>
          <a:p>
            <a:pPr marL="342900" indent="-342900" algn="just">
              <a:buClr>
                <a:srgbClr val="804A81"/>
              </a:buClr>
              <a:buFont typeface="Wingdings" charset="2"/>
              <a:buChar char="u"/>
            </a:pPr>
            <a:r>
              <a:rPr lang="en-US" altLang="zh-CN" sz="2000" b="1" dirty="0" smtClean="0">
                <a:latin typeface="Kaiti SC" charset="-122"/>
                <a:ea typeface="Kaiti SC" charset="-122"/>
                <a:cs typeface="Kaiti SC" charset="-122"/>
              </a:rPr>
              <a:t>1920</a:t>
            </a:r>
            <a:r>
              <a:rPr lang="zh-CN" altLang="en-US" sz="2000" b="1" dirty="0">
                <a:latin typeface="Kaiti SC" charset="-122"/>
                <a:ea typeface="Kaiti SC" charset="-122"/>
                <a:cs typeface="Kaiti SC" charset="-122"/>
              </a:rPr>
              <a:t>年煤炭开采量为</a:t>
            </a:r>
            <a:r>
              <a:rPr lang="en-US" altLang="zh-CN" sz="2000" b="1" dirty="0">
                <a:latin typeface="Kaiti SC" charset="-122"/>
                <a:ea typeface="Kaiti SC" charset="-122"/>
                <a:cs typeface="Kaiti SC" charset="-122"/>
              </a:rPr>
              <a:t>870</a:t>
            </a:r>
            <a:r>
              <a:rPr lang="zh-CN" altLang="en-US" sz="2000" b="1" dirty="0">
                <a:latin typeface="Kaiti SC" charset="-122"/>
                <a:ea typeface="Kaiti SC" charset="-122"/>
                <a:cs typeface="Kaiti SC" charset="-122"/>
              </a:rPr>
              <a:t>万吨，只比</a:t>
            </a:r>
            <a:r>
              <a:rPr lang="en-US" altLang="zh-CN" sz="2000" b="1" dirty="0">
                <a:latin typeface="Kaiti SC" charset="-122"/>
                <a:ea typeface="Kaiti SC" charset="-122"/>
                <a:cs typeface="Kaiti SC" charset="-122"/>
              </a:rPr>
              <a:t>1899</a:t>
            </a:r>
            <a:r>
              <a:rPr lang="zh-CN" altLang="en-US" sz="2000" b="1" dirty="0">
                <a:latin typeface="Kaiti SC" charset="-122"/>
                <a:ea typeface="Kaiti SC" charset="-122"/>
                <a:cs typeface="Kaiti SC" charset="-122"/>
              </a:rPr>
              <a:t>年稍多一点</a:t>
            </a:r>
            <a:r>
              <a:rPr lang="zh-CN" altLang="en-US" sz="2000" b="1" dirty="0" smtClean="0">
                <a:latin typeface="Kaiti SC" charset="-122"/>
                <a:ea typeface="Kaiti SC" charset="-122"/>
                <a:cs typeface="Kaiti SC" charset="-122"/>
              </a:rPr>
              <a:t>；生铁</a:t>
            </a:r>
            <a:r>
              <a:rPr lang="zh-CN" altLang="en-US" sz="2000" b="1" dirty="0">
                <a:latin typeface="Kaiti SC" charset="-122"/>
                <a:ea typeface="Kaiti SC" charset="-122"/>
                <a:cs typeface="Kaiti SC" charset="-122"/>
              </a:rPr>
              <a:t>冶炼量为</a:t>
            </a:r>
            <a:r>
              <a:rPr lang="en-US" altLang="zh-CN" sz="2000" b="1" dirty="0">
                <a:latin typeface="Kaiti SC" charset="-122"/>
                <a:ea typeface="Kaiti SC" charset="-122"/>
                <a:cs typeface="Kaiti SC" charset="-122"/>
              </a:rPr>
              <a:t>11.6</a:t>
            </a:r>
            <a:r>
              <a:rPr lang="zh-CN" altLang="en-US" sz="2000" b="1" dirty="0">
                <a:latin typeface="Kaiti SC" charset="-122"/>
                <a:ea typeface="Kaiti SC" charset="-122"/>
                <a:cs typeface="Kaiti SC" charset="-122"/>
              </a:rPr>
              <a:t>万吨，比</a:t>
            </a:r>
            <a:r>
              <a:rPr lang="en-US" altLang="zh-CN" sz="2000" b="1" dirty="0">
                <a:latin typeface="Kaiti SC" charset="-122"/>
                <a:ea typeface="Kaiti SC" charset="-122"/>
                <a:cs typeface="Kaiti SC" charset="-122"/>
              </a:rPr>
              <a:t>1862</a:t>
            </a:r>
            <a:r>
              <a:rPr lang="zh-CN" altLang="en-US" sz="2000" b="1" dirty="0">
                <a:latin typeface="Kaiti SC" charset="-122"/>
                <a:ea typeface="Kaiti SC" charset="-122"/>
                <a:cs typeface="Kaiti SC" charset="-122"/>
              </a:rPr>
              <a:t>年减少</a:t>
            </a:r>
            <a:r>
              <a:rPr lang="en-US" altLang="zh-CN" sz="2000" b="1" dirty="0">
                <a:latin typeface="Kaiti SC" charset="-122"/>
                <a:ea typeface="Kaiti SC" charset="-122"/>
                <a:cs typeface="Kaiti SC" charset="-122"/>
              </a:rPr>
              <a:t>1/2</a:t>
            </a:r>
            <a:r>
              <a:rPr lang="zh-CN" altLang="en-US" sz="2000" b="1" dirty="0" smtClean="0">
                <a:latin typeface="Kaiti SC" charset="-122"/>
                <a:ea typeface="Kaiti SC" charset="-122"/>
                <a:cs typeface="Kaiti SC" charset="-122"/>
              </a:rPr>
              <a:t>；</a:t>
            </a:r>
          </a:p>
          <a:p>
            <a:pPr marL="342900" indent="-342900" algn="just">
              <a:buClr>
                <a:srgbClr val="804A81"/>
              </a:buClr>
              <a:buFont typeface="Wingdings" charset="2"/>
              <a:buChar char="u"/>
            </a:pPr>
            <a:r>
              <a:rPr lang="zh-CN" altLang="en-US" sz="2000" b="1" dirty="0" smtClean="0">
                <a:latin typeface="Kaiti SC" charset="-122"/>
                <a:ea typeface="Kaiti SC" charset="-122"/>
                <a:cs typeface="Kaiti SC" charset="-122"/>
              </a:rPr>
              <a:t>棉织品</a:t>
            </a:r>
            <a:r>
              <a:rPr lang="zh-CN" altLang="en-US" sz="2000" b="1" dirty="0">
                <a:latin typeface="Kaiti SC" charset="-122"/>
                <a:ea typeface="Kaiti SC" charset="-122"/>
                <a:cs typeface="Kaiti SC" charset="-122"/>
              </a:rPr>
              <a:t>产量只相当于</a:t>
            </a:r>
            <a:r>
              <a:rPr lang="en-US" altLang="zh-CN" sz="2000" b="1" dirty="0">
                <a:latin typeface="Kaiti SC" charset="-122"/>
                <a:ea typeface="Kaiti SC" charset="-122"/>
                <a:cs typeface="Kaiti SC" charset="-122"/>
              </a:rPr>
              <a:t>1857</a:t>
            </a:r>
            <a:r>
              <a:rPr lang="zh-CN" altLang="en-US" sz="2000" b="1" dirty="0">
                <a:latin typeface="Kaiti SC" charset="-122"/>
                <a:ea typeface="Kaiti SC" charset="-122"/>
                <a:cs typeface="Kaiti SC" charset="-122"/>
              </a:rPr>
              <a:t>年的水平。</a:t>
            </a:r>
            <a:r>
              <a:rPr lang="en-US" altLang="zh-CN" sz="2000" b="1" dirty="0">
                <a:latin typeface="Kaiti SC" charset="-122"/>
                <a:ea typeface="Kaiti SC" charset="-122"/>
                <a:cs typeface="Kaiti SC" charset="-122"/>
              </a:rPr>
              <a:t>1920</a:t>
            </a:r>
            <a:r>
              <a:rPr lang="zh-CN" altLang="en-US" sz="2000" b="1" dirty="0">
                <a:latin typeface="Kaiti SC" charset="-122"/>
                <a:ea typeface="Kaiti SC" charset="-122"/>
                <a:cs typeface="Kaiti SC" charset="-122"/>
              </a:rPr>
              <a:t>年国内的工业生产比</a:t>
            </a:r>
            <a:r>
              <a:rPr lang="en-US" altLang="zh-CN" sz="2000" b="1" dirty="0">
                <a:latin typeface="Kaiti SC" charset="-122"/>
                <a:ea typeface="Kaiti SC" charset="-122"/>
                <a:cs typeface="Kaiti SC" charset="-122"/>
              </a:rPr>
              <a:t>1913</a:t>
            </a:r>
            <a:r>
              <a:rPr lang="zh-CN" altLang="en-US" sz="2000" b="1" dirty="0">
                <a:latin typeface="Kaiti SC" charset="-122"/>
                <a:ea typeface="Kaiti SC" charset="-122"/>
                <a:cs typeface="Kaiti SC" charset="-122"/>
              </a:rPr>
              <a:t>年减少</a:t>
            </a:r>
            <a:r>
              <a:rPr lang="en-US" altLang="zh-CN" sz="2000" b="1" dirty="0">
                <a:latin typeface="Kaiti SC" charset="-122"/>
                <a:ea typeface="Kaiti SC" charset="-122"/>
                <a:cs typeface="Kaiti SC" charset="-122"/>
              </a:rPr>
              <a:t>6/7</a:t>
            </a:r>
            <a:r>
              <a:rPr lang="zh-CN" altLang="en-US" sz="2000" b="1" dirty="0" smtClean="0">
                <a:latin typeface="Kaiti SC" charset="-122"/>
                <a:ea typeface="Kaiti SC" charset="-122"/>
                <a:cs typeface="Kaiti SC" charset="-122"/>
              </a:rPr>
              <a:t>。</a:t>
            </a:r>
          </a:p>
          <a:p>
            <a:pPr marL="342900" indent="-342900" algn="just">
              <a:buClr>
                <a:srgbClr val="804A81"/>
              </a:buClr>
              <a:buFont typeface="Wingdings" charset="2"/>
              <a:buChar char="u"/>
            </a:pPr>
            <a:r>
              <a:rPr lang="zh-CN" altLang="en-US" sz="2000" b="1" dirty="0" smtClean="0">
                <a:latin typeface="Kaiti SC" charset="-122"/>
                <a:ea typeface="Kaiti SC" charset="-122"/>
                <a:cs typeface="Kaiti SC" charset="-122"/>
              </a:rPr>
              <a:t>许多</a:t>
            </a:r>
            <a:r>
              <a:rPr lang="zh-CN" altLang="en-US" sz="2000" b="1" dirty="0">
                <a:latin typeface="Kaiti SC" charset="-122"/>
                <a:ea typeface="Kaiti SC" charset="-122"/>
                <a:cs typeface="Kaiti SC" charset="-122"/>
              </a:rPr>
              <a:t>铁路和桥梁被破坏，大部分机车和大约</a:t>
            </a:r>
            <a:r>
              <a:rPr lang="en-US" altLang="zh-CN" sz="2000" b="1" dirty="0">
                <a:latin typeface="Kaiti SC" charset="-122"/>
                <a:ea typeface="Kaiti SC" charset="-122"/>
                <a:cs typeface="Kaiti SC" charset="-122"/>
              </a:rPr>
              <a:t>1/4</a:t>
            </a:r>
            <a:r>
              <a:rPr lang="zh-CN" altLang="en-US" sz="2000" b="1" dirty="0">
                <a:latin typeface="Kaiti SC" charset="-122"/>
                <a:ea typeface="Kaiti SC" charset="-122"/>
                <a:cs typeface="Kaiti SC" charset="-122"/>
              </a:rPr>
              <a:t>的车厢不能使用，交通运输陷入困境</a:t>
            </a:r>
            <a:r>
              <a:rPr lang="zh-CN" altLang="en-US" sz="2000" b="1" dirty="0" smtClean="0">
                <a:latin typeface="Kaiti SC" charset="-122"/>
                <a:ea typeface="Kaiti SC" charset="-122"/>
                <a:cs typeface="Kaiti SC" charset="-122"/>
              </a:rPr>
              <a:t>。</a:t>
            </a:r>
          </a:p>
          <a:p>
            <a:pPr marL="342900" indent="-342900" algn="just">
              <a:buClr>
                <a:srgbClr val="804A81"/>
              </a:buClr>
              <a:buFont typeface="Wingdings" charset="2"/>
              <a:buChar char="u"/>
            </a:pPr>
            <a:r>
              <a:rPr lang="en-US" altLang="zh-CN" sz="2000" b="1" dirty="0" smtClean="0">
                <a:latin typeface="Kaiti SC" charset="-122"/>
                <a:ea typeface="Kaiti SC" charset="-122"/>
                <a:cs typeface="Kaiti SC" charset="-122"/>
              </a:rPr>
              <a:t>1920</a:t>
            </a:r>
            <a:r>
              <a:rPr lang="zh-CN" altLang="en-US" sz="2000" b="1" dirty="0">
                <a:latin typeface="Kaiti SC" charset="-122"/>
                <a:ea typeface="Kaiti SC" charset="-122"/>
                <a:cs typeface="Kaiti SC" charset="-122"/>
              </a:rPr>
              <a:t>年的农业总产值，只等于战前的</a:t>
            </a:r>
            <a:r>
              <a:rPr lang="en-US" altLang="zh-CN" sz="2000" b="1" dirty="0">
                <a:latin typeface="Kaiti SC" charset="-122"/>
                <a:ea typeface="Kaiti SC" charset="-122"/>
                <a:cs typeface="Kaiti SC" charset="-122"/>
              </a:rPr>
              <a:t>2/3</a:t>
            </a:r>
            <a:r>
              <a:rPr lang="zh-CN" altLang="en-US" sz="2000" b="1" dirty="0" smtClean="0">
                <a:latin typeface="Kaiti SC" charset="-122"/>
                <a:ea typeface="Kaiti SC" charset="-122"/>
                <a:cs typeface="Kaiti SC" charset="-122"/>
              </a:rPr>
              <a:t>。</a:t>
            </a:r>
          </a:p>
          <a:p>
            <a:pPr marL="342900" indent="-342900" algn="just">
              <a:buClr>
                <a:srgbClr val="804A81"/>
              </a:buClr>
              <a:buFont typeface="Wingdings" charset="2"/>
              <a:buChar char="u"/>
            </a:pPr>
            <a:r>
              <a:rPr lang="zh-CN" altLang="en-US" sz="2000" b="1" dirty="0" smtClean="0">
                <a:latin typeface="Kaiti SC" charset="-122"/>
                <a:ea typeface="Kaiti SC" charset="-122"/>
                <a:cs typeface="Kaiti SC" charset="-122"/>
              </a:rPr>
              <a:t>在</a:t>
            </a:r>
            <a:r>
              <a:rPr lang="zh-CN" altLang="en-US" sz="2000" b="1" dirty="0">
                <a:latin typeface="Kaiti SC" charset="-122"/>
                <a:ea typeface="Kaiti SC" charset="-122"/>
                <a:cs typeface="Kaiti SC" charset="-122"/>
              </a:rPr>
              <a:t>生活必需品方面，国内原有的金属和布匹的储备差不多都已用尽，其他如面包、肉类、鞋类、衣服、食盐、火柴、煤油等等，都很缺乏。</a:t>
            </a:r>
          </a:p>
        </p:txBody>
      </p:sp>
      <p:sp>
        <p:nvSpPr>
          <p:cNvPr id="10" name="五边形 9"/>
          <p:cNvSpPr/>
          <p:nvPr/>
        </p:nvSpPr>
        <p:spPr>
          <a:xfrm>
            <a:off x="0" y="0"/>
            <a:ext cx="8140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a:latin typeface="Kaiti SC" charset="-122"/>
                <a:ea typeface="Kaiti SC" charset="-122"/>
                <a:cs typeface="Kaiti SC" charset="-122"/>
              </a:rPr>
              <a:t>如何建设社会主义之：战时共产主义政策</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15" y="1299449"/>
            <a:ext cx="4554072" cy="2701175"/>
          </a:xfrm>
          <a:prstGeom prst="rect">
            <a:avLst/>
          </a:prstGeom>
          <a:effectLst>
            <a:softEdge rad="0"/>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20" y="3640311"/>
            <a:ext cx="4557867" cy="2434667"/>
          </a:xfrm>
          <a:prstGeom prst="rect">
            <a:avLst/>
          </a:prstGeom>
        </p:spPr>
      </p:pic>
    </p:spTree>
    <p:extLst>
      <p:ext uri="{BB962C8B-B14F-4D97-AF65-F5344CB8AC3E}">
        <p14:creationId xmlns:p14="http://schemas.microsoft.com/office/powerpoint/2010/main" val="1219237677"/>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p:cNvCxnSpPr/>
          <p:nvPr/>
        </p:nvCxnSpPr>
        <p:spPr>
          <a:xfrm>
            <a:off x="969415" y="1566597"/>
            <a:ext cx="11875" cy="3396343"/>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33608" y="2232431"/>
            <a:ext cx="800219" cy="2157851"/>
          </a:xfrm>
          <a:prstGeom prst="rect">
            <a:avLst/>
          </a:prstGeom>
          <a:noFill/>
        </p:spPr>
        <p:txBody>
          <a:bodyPr vert="eaVert" wrap="square" rtlCol="0">
            <a:spAutoFit/>
          </a:bodyPr>
          <a:lstStyle/>
          <a:p>
            <a:r>
              <a:rPr kumimoji="1" lang="zh-CN" altLang="en-US" sz="4000" dirty="0" smtClean="0">
                <a:solidFill>
                  <a:srgbClr val="6A1F5F"/>
                </a:solidFill>
                <a:latin typeface="STKaiti" charset="-122"/>
                <a:ea typeface="STKaiti" charset="-122"/>
                <a:cs typeface="STKaiti" charset="-122"/>
              </a:rPr>
              <a:t>局限性</a:t>
            </a:r>
            <a:endParaRPr kumimoji="1" lang="zh-CN" altLang="en-US" sz="4000" dirty="0">
              <a:solidFill>
                <a:srgbClr val="6A1F5F"/>
              </a:solidFill>
              <a:latin typeface="STKaiti" charset="-122"/>
              <a:ea typeface="STKaiti" charset="-122"/>
              <a:cs typeface="STKaiti" charset="-122"/>
            </a:endParaRPr>
          </a:p>
        </p:txBody>
      </p:sp>
      <p:grpSp>
        <p:nvGrpSpPr>
          <p:cNvPr id="43" name="组合 59"/>
          <p:cNvGrpSpPr/>
          <p:nvPr/>
        </p:nvGrpSpPr>
        <p:grpSpPr>
          <a:xfrm>
            <a:off x="2709900" y="1152316"/>
            <a:ext cx="7289124" cy="821889"/>
            <a:chOff x="1264428" y="1152525"/>
            <a:chExt cx="6847285" cy="2795588"/>
          </a:xfrm>
        </p:grpSpPr>
        <p:sp>
          <p:nvSpPr>
            <p:cNvPr id="44" name="圆角矩形 4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5" name="圆角矩形 4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46" name="矩形 1"/>
          <p:cNvSpPr/>
          <p:nvPr/>
        </p:nvSpPr>
        <p:spPr>
          <a:xfrm>
            <a:off x="2770677" y="980865"/>
            <a:ext cx="1537096"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7" name="矩形 2"/>
          <p:cNvSpPr/>
          <p:nvPr/>
        </p:nvSpPr>
        <p:spPr>
          <a:xfrm>
            <a:off x="2694089" y="990390"/>
            <a:ext cx="1345902"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8" name="矩形 47"/>
          <p:cNvSpPr/>
          <p:nvPr/>
        </p:nvSpPr>
        <p:spPr>
          <a:xfrm>
            <a:off x="4083856" y="1413710"/>
            <a:ext cx="3592298" cy="400110"/>
          </a:xfrm>
          <a:prstGeom prst="rect">
            <a:avLst/>
          </a:prstGeom>
        </p:spPr>
        <p:txBody>
          <a:bodyPr wrap="square">
            <a:spAutoFit/>
          </a:bodyPr>
          <a:lstStyle/>
          <a:p>
            <a:r>
              <a:rPr lang="zh-CN" altLang="en-US" sz="2000" b="1">
                <a:latin typeface="Kaiti SC" charset="-122"/>
                <a:ea typeface="Kaiti SC" charset="-122"/>
                <a:cs typeface="Kaiti SC" charset="-122"/>
              </a:rPr>
              <a:t>脱离了落后国家的客观事实。</a:t>
            </a:r>
            <a:endParaRPr lang="en-US" altLang="zh-CN" sz="2000" b="1" dirty="0">
              <a:latin typeface="Kaiti SC" charset="-122"/>
              <a:ea typeface="Kaiti SC" charset="-122"/>
              <a:cs typeface="Kaiti SC" charset="-122"/>
            </a:endParaRPr>
          </a:p>
        </p:txBody>
      </p:sp>
      <p:grpSp>
        <p:nvGrpSpPr>
          <p:cNvPr id="49" name="组合 59"/>
          <p:cNvGrpSpPr/>
          <p:nvPr/>
        </p:nvGrpSpPr>
        <p:grpSpPr>
          <a:xfrm>
            <a:off x="2725710" y="2490073"/>
            <a:ext cx="7273314" cy="768738"/>
            <a:chOff x="1264428" y="1152525"/>
            <a:chExt cx="6847285" cy="2795588"/>
          </a:xfrm>
        </p:grpSpPr>
        <p:sp>
          <p:nvSpPr>
            <p:cNvPr id="50" name="圆角矩形 4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1" name="圆角矩形 50"/>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52" name="矩形 1"/>
          <p:cNvSpPr/>
          <p:nvPr/>
        </p:nvSpPr>
        <p:spPr>
          <a:xfrm>
            <a:off x="2786488" y="2318623"/>
            <a:ext cx="1537096"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3" name="矩形 2"/>
          <p:cNvSpPr/>
          <p:nvPr/>
        </p:nvSpPr>
        <p:spPr>
          <a:xfrm>
            <a:off x="2709900" y="2328148"/>
            <a:ext cx="1345902"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4" name="矩形 53"/>
          <p:cNvSpPr/>
          <p:nvPr/>
        </p:nvSpPr>
        <p:spPr>
          <a:xfrm>
            <a:off x="4083856" y="2621999"/>
            <a:ext cx="2727263" cy="400110"/>
          </a:xfrm>
          <a:prstGeom prst="rect">
            <a:avLst/>
          </a:prstGeom>
        </p:spPr>
        <p:txBody>
          <a:bodyPr wrap="square">
            <a:spAutoFit/>
          </a:bodyPr>
          <a:lstStyle/>
          <a:p>
            <a:r>
              <a:rPr lang="zh-CN" altLang="en-US" sz="2000" b="1">
                <a:latin typeface="Kaiti SC" charset="-122"/>
                <a:ea typeface="Kaiti SC" charset="-122"/>
                <a:cs typeface="Kaiti SC" charset="-122"/>
              </a:rPr>
              <a:t>脱离了农民的需求。</a:t>
            </a:r>
            <a:endParaRPr lang="en-US" altLang="zh-CN" sz="2000" b="1" dirty="0">
              <a:latin typeface="Kaiti SC" charset="-122"/>
              <a:ea typeface="Kaiti SC" charset="-122"/>
              <a:cs typeface="Kaiti SC" charset="-122"/>
            </a:endParaRPr>
          </a:p>
        </p:txBody>
      </p:sp>
      <p:grpSp>
        <p:nvGrpSpPr>
          <p:cNvPr id="55" name="组合 59"/>
          <p:cNvGrpSpPr/>
          <p:nvPr/>
        </p:nvGrpSpPr>
        <p:grpSpPr>
          <a:xfrm>
            <a:off x="2709900" y="3851193"/>
            <a:ext cx="7273314" cy="900250"/>
            <a:chOff x="1264428" y="1152525"/>
            <a:chExt cx="6847285" cy="2795588"/>
          </a:xfrm>
        </p:grpSpPr>
        <p:sp>
          <p:nvSpPr>
            <p:cNvPr id="56" name="圆角矩形 5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7" name="圆角矩形 5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58" name="矩形 1"/>
          <p:cNvSpPr/>
          <p:nvPr/>
        </p:nvSpPr>
        <p:spPr>
          <a:xfrm>
            <a:off x="2770678" y="3679742"/>
            <a:ext cx="1587192"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9" name="矩形 2"/>
          <p:cNvSpPr/>
          <p:nvPr/>
        </p:nvSpPr>
        <p:spPr>
          <a:xfrm>
            <a:off x="2694089" y="3689267"/>
            <a:ext cx="1389767"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0" name="矩形 59"/>
          <p:cNvSpPr/>
          <p:nvPr/>
        </p:nvSpPr>
        <p:spPr>
          <a:xfrm>
            <a:off x="4039991" y="4072068"/>
            <a:ext cx="4235273" cy="400110"/>
          </a:xfrm>
          <a:prstGeom prst="rect">
            <a:avLst/>
          </a:prstGeom>
        </p:spPr>
        <p:txBody>
          <a:bodyPr wrap="square">
            <a:spAutoFit/>
          </a:bodyPr>
          <a:lstStyle/>
          <a:p>
            <a:r>
              <a:rPr lang="zh-CN" altLang="en-US" sz="2000" b="1">
                <a:latin typeface="Kaiti SC" charset="-122"/>
                <a:ea typeface="Kaiti SC" charset="-122"/>
                <a:cs typeface="Kaiti SC" charset="-122"/>
              </a:rPr>
              <a:t>实行无货币社会是脱离实际的空想。</a:t>
            </a:r>
            <a:endParaRPr lang="en-US" altLang="zh-CN" sz="2000" b="1" dirty="0">
              <a:latin typeface="Kaiti SC" charset="-122"/>
              <a:ea typeface="Kaiti SC" charset="-122"/>
              <a:cs typeface="Kaiti SC" charset="-122"/>
            </a:endParaRPr>
          </a:p>
        </p:txBody>
      </p:sp>
      <p:grpSp>
        <p:nvGrpSpPr>
          <p:cNvPr id="26" name="组合 59"/>
          <p:cNvGrpSpPr/>
          <p:nvPr/>
        </p:nvGrpSpPr>
        <p:grpSpPr>
          <a:xfrm>
            <a:off x="2725710" y="5334298"/>
            <a:ext cx="7273314" cy="979204"/>
            <a:chOff x="1264428" y="1152525"/>
            <a:chExt cx="6847285" cy="2795588"/>
          </a:xfrm>
        </p:grpSpPr>
        <p:sp>
          <p:nvSpPr>
            <p:cNvPr id="27" name="圆角矩形 2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8" name="圆角矩形 2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29" name="矩形 1"/>
          <p:cNvSpPr/>
          <p:nvPr/>
        </p:nvSpPr>
        <p:spPr>
          <a:xfrm>
            <a:off x="2786488" y="5162848"/>
            <a:ext cx="1537096"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0" name="矩形 2"/>
          <p:cNvSpPr/>
          <p:nvPr/>
        </p:nvSpPr>
        <p:spPr>
          <a:xfrm>
            <a:off x="2709900" y="5172373"/>
            <a:ext cx="1345902"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1" name="矩形 30"/>
          <p:cNvSpPr/>
          <p:nvPr/>
        </p:nvSpPr>
        <p:spPr>
          <a:xfrm>
            <a:off x="3971895" y="5497004"/>
            <a:ext cx="5678447" cy="707886"/>
          </a:xfrm>
          <a:prstGeom prst="rect">
            <a:avLst/>
          </a:prstGeom>
        </p:spPr>
        <p:txBody>
          <a:bodyPr wrap="square">
            <a:spAutoFit/>
          </a:bodyPr>
          <a:lstStyle/>
          <a:p>
            <a:r>
              <a:rPr lang="zh-CN" altLang="en-US" sz="2000" b="1" dirty="0">
                <a:latin typeface="Kaiti SC" charset="-122"/>
                <a:ea typeface="Kaiti SC" charset="-122"/>
                <a:cs typeface="Kaiti SC" charset="-122"/>
              </a:rPr>
              <a:t>导致农民暴动（西伯利亚最为突出）、工人士兵不满（喀琅施塔得暴动</a:t>
            </a:r>
            <a:r>
              <a:rPr lang="zh-CN" altLang="en-US" sz="2000" b="1" dirty="0" smtClean="0">
                <a:latin typeface="Kaiti SC" charset="-122"/>
                <a:ea typeface="Kaiti SC" charset="-122"/>
                <a:cs typeface="Kaiti SC" charset="-122"/>
              </a:rPr>
              <a:t>）。</a:t>
            </a:r>
            <a:endParaRPr lang="zh-CN" altLang="en-US" sz="2000" b="1" dirty="0">
              <a:latin typeface="Kaiti SC" charset="-122"/>
              <a:ea typeface="Kaiti SC" charset="-122"/>
              <a:cs typeface="Kaiti SC" charset="-122"/>
            </a:endParaRPr>
          </a:p>
        </p:txBody>
      </p:sp>
      <p:sp>
        <p:nvSpPr>
          <p:cNvPr id="32" name="五边形 31"/>
          <p:cNvSpPr/>
          <p:nvPr/>
        </p:nvSpPr>
        <p:spPr>
          <a:xfrm>
            <a:off x="0" y="0"/>
            <a:ext cx="8140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a:latin typeface="Kaiti SC" charset="-122"/>
                <a:ea typeface="Kaiti SC" charset="-122"/>
                <a:cs typeface="Kaiti SC" charset="-122"/>
              </a:rPr>
              <a:t>如何建设社会主义之：战时共产主义政策</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1757985408"/>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2999728" y="1808596"/>
            <a:ext cx="8113062" cy="147270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285750" indent="-285750">
              <a:buFont typeface="Wingdings" charset="2"/>
              <a:buChar char="Ø"/>
            </a:pPr>
            <a:r>
              <a:rPr lang="zh-CN" altLang="en-US" sz="1600" b="1" dirty="0">
                <a:solidFill>
                  <a:schemeClr val="bg2">
                    <a:lumMod val="25000"/>
                  </a:schemeClr>
                </a:solidFill>
                <a:latin typeface="Kaiti SC" charset="-122"/>
                <a:ea typeface="Kaiti SC" charset="-122"/>
                <a:cs typeface="Kaiti SC" charset="-122"/>
              </a:rPr>
              <a:t>“战时共产主义”是一种功劳，但这种“功劳”是“有限度的”；如果看不到和不理解这一点那就是一种莫大的罪恶了。那么战时共产主义究竟在哪些方面超过了限度呢</a:t>
            </a:r>
            <a:r>
              <a:rPr lang="zh-CN" altLang="en-US" sz="1600" b="1" dirty="0" smtClean="0">
                <a:solidFill>
                  <a:schemeClr val="bg2">
                    <a:lumMod val="25000"/>
                  </a:schemeClr>
                </a:solidFill>
                <a:latin typeface="Kaiti SC" charset="-122"/>
                <a:ea typeface="Kaiti SC" charset="-122"/>
                <a:cs typeface="Kaiti SC" charset="-122"/>
              </a:rPr>
              <a:t>？</a:t>
            </a:r>
          </a:p>
          <a:p>
            <a:pPr marL="285750" indent="-285750">
              <a:buFont typeface="Wingdings" charset="2"/>
              <a:buChar char="Ø"/>
            </a:pPr>
            <a:r>
              <a:rPr lang="zh-CN" altLang="en-US" sz="1600" b="1" dirty="0" smtClean="0">
                <a:solidFill>
                  <a:schemeClr val="bg2">
                    <a:lumMod val="25000"/>
                  </a:schemeClr>
                </a:solidFill>
                <a:latin typeface="Kaiti SC" charset="-122"/>
                <a:ea typeface="Kaiti SC" charset="-122"/>
                <a:cs typeface="Kaiti SC" charset="-122"/>
              </a:rPr>
              <a:t>社会主义</a:t>
            </a:r>
            <a:r>
              <a:rPr lang="zh-CN" altLang="en-US" sz="1600" b="1" dirty="0">
                <a:solidFill>
                  <a:schemeClr val="bg2">
                    <a:lumMod val="25000"/>
                  </a:schemeClr>
                </a:solidFill>
                <a:latin typeface="Kaiti SC" charset="-122"/>
                <a:ea typeface="Kaiti SC" charset="-122"/>
                <a:cs typeface="Kaiti SC" charset="-122"/>
              </a:rPr>
              <a:t>是不能“制定的”：“我们计划</a:t>
            </a:r>
            <a:r>
              <a:rPr lang="en-US" altLang="zh-CN" sz="1600" b="1" dirty="0">
                <a:solidFill>
                  <a:schemeClr val="bg2">
                    <a:lumMod val="25000"/>
                  </a:schemeClr>
                </a:solidFill>
                <a:latin typeface="Kaiti SC" charset="-122"/>
                <a:ea typeface="Kaiti SC" charset="-122"/>
                <a:cs typeface="Kaiti SC" charset="-122"/>
              </a:rPr>
              <a:t>——</a:t>
            </a:r>
            <a:r>
              <a:rPr lang="zh-CN" altLang="en-US" sz="1600" b="1" dirty="0">
                <a:solidFill>
                  <a:schemeClr val="bg2">
                    <a:lumMod val="25000"/>
                  </a:schemeClr>
                </a:solidFill>
                <a:latin typeface="Kaiti SC" charset="-122"/>
                <a:ea typeface="Kaiti SC" charset="-122"/>
                <a:cs typeface="Kaiti SC" charset="-122"/>
              </a:rPr>
              <a:t>用无产阶级国家直接下命令的办法在一个小农国家里按共产主义原则调整国家的产品生产和分配。现实生活说明我们错了。”</a:t>
            </a:r>
          </a:p>
        </p:txBody>
      </p:sp>
      <p:sp>
        <p:nvSpPr>
          <p:cNvPr id="17" name="矩形 42"/>
          <p:cNvSpPr>
            <a:spLocks noChangeArrowheads="1"/>
          </p:cNvSpPr>
          <p:nvPr/>
        </p:nvSpPr>
        <p:spPr bwMode="auto">
          <a:xfrm>
            <a:off x="11499056" y="1733141"/>
            <a:ext cx="692944" cy="1695450"/>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18" name="圆角矩形 17"/>
          <p:cNvSpPr/>
          <p:nvPr/>
        </p:nvSpPr>
        <p:spPr>
          <a:xfrm>
            <a:off x="971550" y="3725458"/>
            <a:ext cx="8715375" cy="2071396"/>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zh-CN" b="1" dirty="0">
                <a:solidFill>
                  <a:schemeClr val="bg2">
                    <a:lumMod val="25000"/>
                  </a:schemeClr>
                </a:solidFill>
                <a:latin typeface="Kaiti SC" charset="-122"/>
                <a:ea typeface="Kaiti SC" charset="-122"/>
                <a:cs typeface="Kaiti SC" charset="-122"/>
              </a:rPr>
              <a:t>他反思说“用无产阶级国家直接下命令的办法在一个小农国家里按共产主义原则来调整国家的产品生产和分配”是错了。要从资本主义社会走上接近共产主义社会的任何一条通道，都需要有社会主义的计算和监督这样一个过渡，一个漫长而复杂的过渡”。列宁据此提出“商业化原则”，认为商业是“千百万小农与大工业之间唯一可能的经济联系”。他多次号召革命党人要学会做生意，“成为一个精明的批发商”。列宁虽没明确提出社会主义商品经济的概念，但他恢复商业、恢复货币，实际上默认了商品经济在社会主义条件下存在的必要性。</a:t>
            </a:r>
          </a:p>
        </p:txBody>
      </p:sp>
      <p:sp>
        <p:nvSpPr>
          <p:cNvPr id="19" name="矩形 42"/>
          <p:cNvSpPr>
            <a:spLocks noChangeArrowheads="1"/>
          </p:cNvSpPr>
          <p:nvPr/>
        </p:nvSpPr>
        <p:spPr bwMode="auto">
          <a:xfrm>
            <a:off x="0" y="3794608"/>
            <a:ext cx="692944" cy="2025359"/>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66" y="1704665"/>
            <a:ext cx="2684462" cy="1916862"/>
          </a:xfrm>
          <a:prstGeom prst="rect">
            <a:avLst/>
          </a:prstGeom>
          <a:effectLst>
            <a:softEdge rad="304800"/>
          </a:effectLst>
        </p:spPr>
      </p:pic>
      <p:sp>
        <p:nvSpPr>
          <p:cNvPr id="11" name="五边形 10"/>
          <p:cNvSpPr/>
          <p:nvPr/>
        </p:nvSpPr>
        <p:spPr>
          <a:xfrm>
            <a:off x="0" y="0"/>
            <a:ext cx="81407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a:latin typeface="Kaiti SC" charset="-122"/>
                <a:ea typeface="Kaiti SC" charset="-122"/>
                <a:cs typeface="Kaiti SC" charset="-122"/>
              </a:rPr>
              <a:t>如何建设社会主义之：战时共产主义政策</a:t>
            </a:r>
            <a:endParaRPr kumimoji="1" lang="zh-CN" altLang="en-US" sz="3200" b="1" dirty="0">
              <a:latin typeface="Kaiti SC" charset="-122"/>
              <a:ea typeface="Kaiti SC" charset="-122"/>
              <a:cs typeface="Kaiti SC" charset="-122"/>
            </a:endParaRPr>
          </a:p>
        </p:txBody>
      </p:sp>
      <p:sp>
        <p:nvSpPr>
          <p:cNvPr id="12" name="矩形 11"/>
          <p:cNvSpPr/>
          <p:nvPr/>
        </p:nvSpPr>
        <p:spPr>
          <a:xfrm>
            <a:off x="3647162" y="1070362"/>
            <a:ext cx="4493538" cy="461665"/>
          </a:xfrm>
          <a:prstGeom prst="rect">
            <a:avLst/>
          </a:prstGeom>
        </p:spPr>
        <p:txBody>
          <a:bodyPr wrap="none">
            <a:spAutoFit/>
          </a:bodyPr>
          <a:lstStyle/>
          <a:p>
            <a:r>
              <a:rPr lang="zh-CN" altLang="zh-CN" sz="2400">
                <a:solidFill>
                  <a:srgbClr val="7F4980"/>
                </a:solidFill>
                <a:latin typeface="Microsoft YaHei" charset="0"/>
                <a:ea typeface="Microsoft YaHei" charset="0"/>
                <a:cs typeface="Microsoft YaHei" charset="0"/>
              </a:rPr>
              <a:t>列宁</a:t>
            </a:r>
            <a:r>
              <a:rPr lang="zh-CN" altLang="zh-CN" sz="2400" smtClean="0">
                <a:solidFill>
                  <a:srgbClr val="7F4980"/>
                </a:solidFill>
                <a:latin typeface="Microsoft YaHei" charset="0"/>
                <a:ea typeface="Microsoft YaHei" charset="0"/>
                <a:cs typeface="Microsoft YaHei" charset="0"/>
              </a:rPr>
              <a:t>对战时</a:t>
            </a:r>
            <a:r>
              <a:rPr lang="zh-CN" altLang="zh-CN" sz="2400" dirty="0">
                <a:solidFill>
                  <a:srgbClr val="7F4980"/>
                </a:solidFill>
                <a:latin typeface="Microsoft YaHei" charset="0"/>
                <a:ea typeface="Microsoft YaHei" charset="0"/>
                <a:cs typeface="Microsoft YaHei" charset="0"/>
              </a:rPr>
              <a:t>共产主义体制的总结</a:t>
            </a:r>
            <a:endParaRPr lang="zh-CN" altLang="en-US" sz="2400" dirty="0">
              <a:solidFill>
                <a:srgbClr val="7F4980"/>
              </a:solidFill>
              <a:latin typeface="Microsoft YaHei" charset="0"/>
              <a:ea typeface="Microsoft YaHei" charset="0"/>
              <a:cs typeface="Microsoft YaHei" charset="0"/>
            </a:endParaRPr>
          </a:p>
        </p:txBody>
      </p:sp>
      <p:pic>
        <p:nvPicPr>
          <p:cNvPr id="14" name="图片 13"/>
          <p:cNvPicPr>
            <a:picLocks noChangeAspect="1"/>
          </p:cNvPicPr>
          <p:nvPr/>
        </p:nvPicPr>
        <p:blipFill>
          <a:blip r:embed="rId3"/>
          <a:stretch>
            <a:fillRect/>
          </a:stretch>
        </p:blipFill>
        <p:spPr>
          <a:xfrm>
            <a:off x="9788942" y="3347459"/>
            <a:ext cx="2276058" cy="2693078"/>
          </a:xfrm>
          <a:prstGeom prst="rect">
            <a:avLst/>
          </a:prstGeom>
          <a:effectLst>
            <a:softEdge rad="266700"/>
          </a:effectLst>
        </p:spPr>
      </p:pic>
    </p:spTree>
    <p:extLst>
      <p:ext uri="{BB962C8B-B14F-4D97-AF65-F5344CB8AC3E}">
        <p14:creationId xmlns:p14="http://schemas.microsoft.com/office/powerpoint/2010/main" val="1619980869"/>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86995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dirty="0">
                <a:latin typeface="Kaiti SC" charset="-122"/>
                <a:ea typeface="Kaiti SC" charset="-122"/>
                <a:cs typeface="Kaiti SC" charset="-122"/>
              </a:rPr>
              <a:t>如何建设社会主义之</a:t>
            </a:r>
            <a:r>
              <a:rPr kumimoji="1" lang="zh-CN"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新经济</a:t>
            </a:r>
            <a:r>
              <a:rPr kumimoji="1" lang="zh-CN" altLang="zh-CN" sz="3200" b="1" dirty="0" smtClean="0">
                <a:latin typeface="Kaiti SC" charset="-122"/>
                <a:ea typeface="Kaiti SC" charset="-122"/>
                <a:cs typeface="Kaiti SC" charset="-122"/>
              </a:rPr>
              <a:t>政策</a:t>
            </a:r>
            <a:r>
              <a:rPr kumimoji="1" lang="zh-CN" altLang="en-US" sz="3200" b="1" dirty="0" smtClean="0">
                <a:latin typeface="Kaiti SC" charset="-122"/>
                <a:ea typeface="Kaiti SC" charset="-122"/>
                <a:cs typeface="Kaiti SC" charset="-122"/>
              </a:rPr>
              <a:t>（</a:t>
            </a:r>
            <a:r>
              <a:rPr kumimoji="1" lang="en-US" altLang="zh-CN" sz="3200" b="1" dirty="0" smtClean="0">
                <a:latin typeface="Kaiti SC" charset="-122"/>
                <a:ea typeface="Kaiti SC" charset="-122"/>
                <a:cs typeface="Kaiti SC" charset="-122"/>
              </a:rPr>
              <a:t>1921.5</a:t>
            </a:r>
            <a:r>
              <a:rPr kumimoji="1" lang="zh-CN" altLang="en-US" sz="3200" b="1" dirty="0" smtClean="0">
                <a:latin typeface="Kaiti SC" charset="-122"/>
                <a:ea typeface="Kaiti SC" charset="-122"/>
                <a:cs typeface="Kaiti SC" charset="-122"/>
              </a:rPr>
              <a:t>）</a:t>
            </a:r>
            <a:endParaRPr kumimoji="1" lang="zh-CN" altLang="en-US" sz="3200" b="1" dirty="0">
              <a:latin typeface="Kaiti SC" charset="-122"/>
              <a:ea typeface="Kaiti SC" charset="-122"/>
              <a:cs typeface="Kaiti SC" charset="-122"/>
            </a:endParaRPr>
          </a:p>
        </p:txBody>
      </p:sp>
      <p:sp>
        <p:nvSpPr>
          <p:cNvPr id="3" name="11 Rectángulo"/>
          <p:cNvSpPr/>
          <p:nvPr/>
        </p:nvSpPr>
        <p:spPr>
          <a:xfrm>
            <a:off x="4746286" y="1299449"/>
            <a:ext cx="3305513" cy="564623"/>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3200" b="1" dirty="0" smtClean="0">
                <a:solidFill>
                  <a:schemeClr val="bg1"/>
                </a:solidFill>
                <a:latin typeface="Kaiti SC" charset="-122"/>
                <a:ea typeface="Kaiti SC" charset="-122"/>
                <a:cs typeface="Kaiti SC" charset="-122"/>
              </a:rPr>
              <a:t>新经济政策</a:t>
            </a:r>
            <a:endParaRPr lang="es-ES" sz="3200" b="1" dirty="0">
              <a:solidFill>
                <a:schemeClr val="bg1"/>
              </a:solidFill>
              <a:latin typeface="Kaiti SC" charset="-122"/>
              <a:ea typeface="Kaiti SC" charset="-122"/>
              <a:cs typeface="Kaiti SC" charset="-122"/>
            </a:endParaRPr>
          </a:p>
        </p:txBody>
      </p:sp>
      <p:sp>
        <p:nvSpPr>
          <p:cNvPr id="4" name="矩形 3"/>
          <p:cNvSpPr/>
          <p:nvPr/>
        </p:nvSpPr>
        <p:spPr>
          <a:xfrm flipV="1">
            <a:off x="4933681" y="1344331"/>
            <a:ext cx="6926316" cy="4730648"/>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5" name="Text Box 6"/>
          <p:cNvSpPr txBox="1">
            <a:spLocks noChangeArrowheads="1"/>
          </p:cNvSpPr>
          <p:nvPr/>
        </p:nvSpPr>
        <p:spPr bwMode="auto">
          <a:xfrm>
            <a:off x="5192904" y="1864072"/>
            <a:ext cx="6407870" cy="452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marL="342900" indent="-342900">
              <a:buClr>
                <a:srgbClr val="7F4980"/>
              </a:buClr>
              <a:buFont typeface="Wingdings" charset="2"/>
              <a:buChar char="u"/>
            </a:pPr>
            <a:r>
              <a:rPr lang="zh-CN" altLang="en-US" sz="1800" b="1" dirty="0" smtClean="0">
                <a:latin typeface="Kaiti SC" charset="-122"/>
                <a:ea typeface="Kaiti SC" charset="-122"/>
                <a:cs typeface="Kaiti SC" charset="-122"/>
              </a:rPr>
              <a:t>核心</a:t>
            </a:r>
            <a:r>
              <a:rPr lang="zh-CN" altLang="en-US" sz="1800" b="1" dirty="0">
                <a:latin typeface="Kaiti SC" charset="-122"/>
                <a:ea typeface="Kaiti SC" charset="-122"/>
                <a:cs typeface="Kaiti SC" charset="-122"/>
              </a:rPr>
              <a:t>：粮食税取代余粮收集制，税后余粮可以流通</a:t>
            </a:r>
            <a:r>
              <a:rPr lang="zh-CN" altLang="en-US" sz="1800" b="1" dirty="0" smtClean="0">
                <a:latin typeface="Kaiti SC" charset="-122"/>
                <a:ea typeface="Kaiti SC" charset="-122"/>
                <a:cs typeface="Kaiti SC" charset="-122"/>
              </a:rPr>
              <a:t>。</a:t>
            </a:r>
          </a:p>
          <a:p>
            <a:pPr marL="342900" indent="-342900">
              <a:buClr>
                <a:srgbClr val="7F4980"/>
              </a:buClr>
              <a:buFont typeface="Wingdings" charset="2"/>
              <a:buChar char="u"/>
            </a:pPr>
            <a:r>
              <a:rPr lang="zh-CN" altLang="en-US" sz="1800" b="1" dirty="0" smtClean="0">
                <a:latin typeface="Kaiti SC" charset="-122"/>
                <a:ea typeface="Kaiti SC" charset="-122"/>
                <a:cs typeface="Kaiti SC" charset="-122"/>
              </a:rPr>
              <a:t>以</a:t>
            </a:r>
            <a:r>
              <a:rPr lang="zh-CN" altLang="en-US" sz="1800" b="1" dirty="0">
                <a:latin typeface="Kaiti SC" charset="-122"/>
                <a:ea typeface="Kaiti SC" charset="-122"/>
                <a:cs typeface="Kaiti SC" charset="-122"/>
              </a:rPr>
              <a:t>市场为</a:t>
            </a:r>
            <a:r>
              <a:rPr lang="zh-CN" altLang="en-US" sz="1800" b="1" dirty="0" smtClean="0">
                <a:latin typeface="Kaiti SC" charset="-122"/>
                <a:ea typeface="Kaiti SC" charset="-122"/>
                <a:cs typeface="Kaiti SC" charset="-122"/>
              </a:rPr>
              <a:t>取向。</a:t>
            </a:r>
          </a:p>
          <a:p>
            <a:pPr marL="342900" indent="-342900">
              <a:buClr>
                <a:srgbClr val="7F4980"/>
              </a:buClr>
              <a:buFont typeface="Wingdings" charset="2"/>
              <a:buChar char="u"/>
            </a:pPr>
            <a:r>
              <a:rPr lang="zh-CN" altLang="en-US" sz="1800" b="1" dirty="0" smtClean="0">
                <a:latin typeface="Kaiti SC" charset="-122"/>
                <a:ea typeface="Kaiti SC" charset="-122"/>
                <a:cs typeface="Kaiti SC" charset="-122"/>
              </a:rPr>
              <a:t>多种</a:t>
            </a:r>
            <a:r>
              <a:rPr lang="zh-CN" altLang="en-US" sz="1800" b="1" dirty="0">
                <a:latin typeface="Kaiti SC" charset="-122"/>
                <a:ea typeface="Kaiti SC" charset="-122"/>
                <a:cs typeface="Kaiti SC" charset="-122"/>
              </a:rPr>
              <a:t>经济成分</a:t>
            </a:r>
            <a:r>
              <a:rPr lang="zh-CN" altLang="en-US" sz="1800" b="1" dirty="0" smtClean="0">
                <a:latin typeface="Kaiti SC" charset="-122"/>
                <a:ea typeface="Kaiti SC" charset="-122"/>
                <a:cs typeface="Kaiti SC" charset="-122"/>
              </a:rPr>
              <a:t>并存。</a:t>
            </a:r>
          </a:p>
          <a:p>
            <a:pPr marL="342900" indent="-342900">
              <a:buClr>
                <a:srgbClr val="7F4980"/>
              </a:buClr>
              <a:buFont typeface="Wingdings" charset="2"/>
              <a:buChar char="u"/>
            </a:pPr>
            <a:r>
              <a:rPr lang="zh-CN" altLang="en-US" sz="1800" b="1" dirty="0" smtClean="0">
                <a:latin typeface="Kaiti SC" charset="-122"/>
                <a:ea typeface="Kaiti SC" charset="-122"/>
                <a:cs typeface="Kaiti SC" charset="-122"/>
              </a:rPr>
              <a:t>坚持</a:t>
            </a:r>
            <a:r>
              <a:rPr lang="zh-CN" altLang="en-US" sz="1800" b="1" dirty="0">
                <a:latin typeface="Kaiti SC" charset="-122"/>
                <a:ea typeface="Kaiti SC" charset="-122"/>
                <a:cs typeface="Kaiti SC" charset="-122"/>
              </a:rPr>
              <a:t>党的领导、改善党的</a:t>
            </a:r>
            <a:r>
              <a:rPr lang="zh-CN" altLang="en-US" sz="1800" b="1" dirty="0" smtClean="0">
                <a:latin typeface="Kaiti SC" charset="-122"/>
                <a:ea typeface="Kaiti SC" charset="-122"/>
                <a:cs typeface="Kaiti SC" charset="-122"/>
              </a:rPr>
              <a:t>领导。</a:t>
            </a:r>
          </a:p>
          <a:p>
            <a:pPr marL="342900" indent="-342900">
              <a:buClr>
                <a:srgbClr val="7F4980"/>
              </a:buClr>
              <a:buFont typeface="Wingdings" charset="2"/>
              <a:buChar char="u"/>
            </a:pPr>
            <a:r>
              <a:rPr lang="zh-CN" altLang="en-US" sz="1800" b="1" dirty="0" smtClean="0">
                <a:latin typeface="Kaiti SC" charset="-122"/>
                <a:ea typeface="Kaiti SC" charset="-122"/>
                <a:cs typeface="Kaiti SC" charset="-122"/>
              </a:rPr>
              <a:t>改革</a:t>
            </a:r>
            <a:r>
              <a:rPr lang="zh-CN" altLang="en-US" sz="1800" b="1" dirty="0">
                <a:latin typeface="Kaiti SC" charset="-122"/>
                <a:ea typeface="Kaiti SC" charset="-122"/>
                <a:cs typeface="Kaiti SC" charset="-122"/>
              </a:rPr>
              <a:t>过度集权的政权</a:t>
            </a:r>
            <a:r>
              <a:rPr lang="zh-CN" altLang="en-US" sz="1800" b="1" dirty="0" smtClean="0">
                <a:latin typeface="Kaiti SC" charset="-122"/>
                <a:ea typeface="Kaiti SC" charset="-122"/>
                <a:cs typeface="Kaiti SC" charset="-122"/>
              </a:rPr>
              <a:t>体质。</a:t>
            </a:r>
          </a:p>
          <a:p>
            <a:pPr marL="342900" indent="-342900">
              <a:buClr>
                <a:srgbClr val="7F4980"/>
              </a:buClr>
              <a:buFont typeface="Wingdings" charset="2"/>
              <a:buChar char="u"/>
            </a:pPr>
            <a:r>
              <a:rPr lang="zh-CN" altLang="en-US" sz="1800" b="1" dirty="0">
                <a:latin typeface="Kaiti SC" charset="-122"/>
                <a:ea typeface="Kaiti SC" charset="-122"/>
                <a:cs typeface="Kaiti SC" charset="-122"/>
              </a:rPr>
              <a:t>允许多种经济成份存在，通过商品交换，货币流通和自由贸易来活跃经济，培植国家资本主义。采取租赁、租让、下放的方式，积极利用外资和技术加快经济发展，利用资本主义来建设社会主义</a:t>
            </a:r>
            <a:r>
              <a:rPr lang="zh-CN" altLang="en-US" sz="1800" b="1" dirty="0" smtClean="0">
                <a:latin typeface="Kaiti SC" charset="-122"/>
                <a:ea typeface="Kaiti SC" charset="-122"/>
                <a:cs typeface="Kaiti SC" charset="-122"/>
              </a:rPr>
              <a:t>。</a:t>
            </a:r>
          </a:p>
          <a:p>
            <a:pPr>
              <a:buClr>
                <a:srgbClr val="7F4980"/>
              </a:buClr>
              <a:buNone/>
            </a:pPr>
            <a:r>
              <a:rPr lang="zh-CN" altLang="en-US" sz="2000" b="1" dirty="0" smtClean="0">
                <a:latin typeface="Kaiti SC" charset="-122"/>
                <a:ea typeface="Kaiti SC" charset="-122"/>
                <a:cs typeface="Kaiti SC" charset="-122"/>
              </a:rPr>
              <a:t>       </a:t>
            </a:r>
            <a:r>
              <a:rPr lang="zh-CN" altLang="en-US" sz="2000" b="1" dirty="0" smtClean="0">
                <a:solidFill>
                  <a:srgbClr val="7F4980"/>
                </a:solidFill>
                <a:latin typeface="Kaiti SC" charset="-122"/>
                <a:ea typeface="Kaiti SC" charset="-122"/>
                <a:cs typeface="Kaiti SC" charset="-122"/>
              </a:rPr>
              <a:t>新</a:t>
            </a:r>
            <a:r>
              <a:rPr lang="zh-CN" altLang="en-US" sz="2000" b="1" dirty="0">
                <a:solidFill>
                  <a:srgbClr val="7F4980"/>
                </a:solidFill>
                <a:latin typeface="Kaiti SC" charset="-122"/>
                <a:ea typeface="Kaiti SC" charset="-122"/>
                <a:cs typeface="Kaiti SC" charset="-122"/>
              </a:rPr>
              <a:t>经济政策的真正实质在于：第一，无产阶级国家准许小生产者有贸易自由；第二，对于大资本的生产资料，无产阶级国家采用资本主义经济学中叫做“国家资本主义”的一系列原则</a:t>
            </a:r>
            <a:r>
              <a:rPr lang="zh-CN" altLang="en-US" sz="1800" b="1" dirty="0">
                <a:solidFill>
                  <a:srgbClr val="7F4980"/>
                </a:solidFill>
                <a:latin typeface="Kaiti SC" charset="-122"/>
                <a:ea typeface="Kaiti SC" charset="-122"/>
                <a:cs typeface="Kaiti SC" charset="-122"/>
              </a:rPr>
              <a:t>。</a:t>
            </a:r>
          </a:p>
          <a:p>
            <a:pPr marL="342900" indent="-342900">
              <a:buClr>
                <a:srgbClr val="7F4980"/>
              </a:buClr>
              <a:buFont typeface="Wingdings" charset="2"/>
              <a:buChar char="u"/>
            </a:pPr>
            <a:endParaRPr lang="en-US" altLang="zh-CN" sz="2000" b="1" dirty="0">
              <a:latin typeface="Kaiti SC" charset="-122"/>
              <a:ea typeface="Kaiti SC" charset="-122"/>
              <a:cs typeface="Kaiti SC"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7981" y="1600200"/>
            <a:ext cx="3542016" cy="2739329"/>
          </a:xfrm>
          <a:prstGeom prst="rect">
            <a:avLst/>
          </a:prstGeom>
          <a:effectLst>
            <a:softEdge rad="1270000"/>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1344331"/>
            <a:ext cx="4182264" cy="4730648"/>
          </a:xfrm>
          <a:prstGeom prst="rect">
            <a:avLst/>
          </a:prstGeom>
        </p:spPr>
      </p:pic>
    </p:spTree>
    <p:extLst>
      <p:ext uri="{BB962C8B-B14F-4D97-AF65-F5344CB8AC3E}">
        <p14:creationId xmlns:p14="http://schemas.microsoft.com/office/powerpoint/2010/main" val="930075006"/>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81026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a:latin typeface="Kaiti SC" charset="-122"/>
                <a:ea typeface="Kaiti SC" charset="-122"/>
                <a:cs typeface="Kaiti SC" charset="-122"/>
              </a:rPr>
              <a:t>列宁对于如何建设社会主义的思考与总结</a:t>
            </a:r>
            <a:endParaRPr kumimoji="1" lang="zh-CN" altLang="en-US" sz="3200" b="1" dirty="0">
              <a:latin typeface="Kaiti SC" charset="-122"/>
              <a:ea typeface="Kaiti SC" charset="-122"/>
              <a:cs typeface="Kaiti SC" charset="-122"/>
            </a:endParaRPr>
          </a:p>
        </p:txBody>
      </p:sp>
      <p:grpSp>
        <p:nvGrpSpPr>
          <p:cNvPr id="4" name="组合 59"/>
          <p:cNvGrpSpPr/>
          <p:nvPr/>
        </p:nvGrpSpPr>
        <p:grpSpPr>
          <a:xfrm>
            <a:off x="1397000" y="1808530"/>
            <a:ext cx="9067800" cy="3068269"/>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3448" y="3218357"/>
            <a:ext cx="5484846" cy="2579559"/>
          </a:xfrm>
          <a:prstGeom prst="rect">
            <a:avLst/>
          </a:prstGeom>
          <a:effectLst>
            <a:softEdge rad="1104900"/>
          </a:effectLst>
        </p:spPr>
      </p:pic>
      <p:sp>
        <p:nvSpPr>
          <p:cNvPr id="8" name="矩形 7"/>
          <p:cNvSpPr/>
          <p:nvPr/>
        </p:nvSpPr>
        <p:spPr>
          <a:xfrm>
            <a:off x="2000250" y="2103787"/>
            <a:ext cx="7861299" cy="2400657"/>
          </a:xfrm>
          <a:prstGeom prst="rect">
            <a:avLst/>
          </a:prstGeom>
        </p:spPr>
        <p:txBody>
          <a:bodyPr wrap="square">
            <a:spAutoFit/>
          </a:bodyPr>
          <a:lstStyle/>
          <a:p>
            <a:pPr marL="342900" indent="-342900" algn="just">
              <a:lnSpc>
                <a:spcPct val="150000"/>
              </a:lnSpc>
              <a:buClr>
                <a:srgbClr val="7F4980"/>
              </a:buClr>
              <a:buFont typeface="HiraginoSans-W3" charset="-128"/>
              <a:buChar char="❖"/>
            </a:pPr>
            <a:r>
              <a:rPr lang="zh-CN" altLang="zh-CN" sz="2000" b="1" dirty="0">
                <a:latin typeface="Kaiti SC" charset="-122"/>
                <a:ea typeface="Kaiti SC" charset="-122"/>
                <a:cs typeface="Kaiti SC" charset="-122"/>
              </a:rPr>
              <a:t>客观估计向社会主义过渡的复杂性和发展阶段问题</a:t>
            </a:r>
            <a:r>
              <a:rPr lang="zh-CN" altLang="zh-CN" sz="2000" b="1" dirty="0" smtClean="0">
                <a:latin typeface="Kaiti SC" charset="-122"/>
                <a:ea typeface="Kaiti SC" charset="-122"/>
                <a:cs typeface="Kaiti SC" charset="-122"/>
              </a:rPr>
              <a:t>。</a:t>
            </a:r>
            <a:endParaRPr lang="zh-CN" altLang="en-US" sz="2000" b="1" dirty="0" smtClean="0">
              <a:latin typeface="Kaiti SC" charset="-122"/>
              <a:ea typeface="Kaiti SC" charset="-122"/>
              <a:cs typeface="Kaiti SC" charset="-122"/>
            </a:endParaRPr>
          </a:p>
          <a:p>
            <a:pPr marL="342900" indent="-342900" algn="just">
              <a:lnSpc>
                <a:spcPct val="150000"/>
              </a:lnSpc>
              <a:buClr>
                <a:srgbClr val="7F4980"/>
              </a:buClr>
              <a:buFont typeface="HiraginoSans-W3" charset="-128"/>
              <a:buChar char="❖"/>
            </a:pPr>
            <a:r>
              <a:rPr lang="zh-CN" altLang="zh-CN" sz="2000" b="1" dirty="0" smtClean="0">
                <a:latin typeface="Kaiti SC" charset="-122"/>
                <a:ea typeface="Kaiti SC" charset="-122"/>
                <a:cs typeface="Kaiti SC" charset="-122"/>
              </a:rPr>
              <a:t>社会主义</a:t>
            </a:r>
            <a:r>
              <a:rPr lang="zh-CN" altLang="zh-CN" sz="2000" b="1" dirty="0">
                <a:latin typeface="Kaiti SC" charset="-122"/>
                <a:ea typeface="Kaiti SC" charset="-122"/>
                <a:cs typeface="Kaiti SC" charset="-122"/>
              </a:rPr>
              <a:t>要有雄厚的物质基础。“共产主义就是苏维埃政权加全国电气化。</a:t>
            </a:r>
            <a:r>
              <a:rPr lang="zh-CN" altLang="zh-CN" sz="2000" b="1" dirty="0" smtClean="0">
                <a:latin typeface="Kaiti SC" charset="-122"/>
                <a:ea typeface="Kaiti SC" charset="-122"/>
                <a:cs typeface="Kaiti SC" charset="-122"/>
              </a:rPr>
              <a:t>”</a:t>
            </a:r>
            <a:endParaRPr lang="zh-CN" altLang="en-US" sz="2000" b="1" dirty="0" smtClean="0">
              <a:latin typeface="Kaiti SC" charset="-122"/>
              <a:ea typeface="Kaiti SC" charset="-122"/>
              <a:cs typeface="Kaiti SC" charset="-122"/>
            </a:endParaRPr>
          </a:p>
          <a:p>
            <a:pPr marL="342900" indent="-342900" algn="just">
              <a:lnSpc>
                <a:spcPct val="150000"/>
              </a:lnSpc>
              <a:buClr>
                <a:srgbClr val="7F4980"/>
              </a:buClr>
              <a:buFont typeface="HiraginoSans-W3" charset="-128"/>
              <a:buChar char="❖"/>
            </a:pPr>
            <a:r>
              <a:rPr lang="zh-CN" altLang="zh-CN" sz="2000" b="1" dirty="0" smtClean="0">
                <a:latin typeface="Kaiti SC" charset="-122"/>
                <a:ea typeface="Kaiti SC" charset="-122"/>
                <a:cs typeface="Kaiti SC" charset="-122"/>
              </a:rPr>
              <a:t>用</a:t>
            </a:r>
            <a:r>
              <a:rPr lang="zh-CN" altLang="zh-CN" sz="2000" b="1" dirty="0">
                <a:latin typeface="Kaiti SC" charset="-122"/>
                <a:ea typeface="Kaiti SC" charset="-122"/>
                <a:cs typeface="Kaiti SC" charset="-122"/>
              </a:rPr>
              <a:t>商品交易代替产品分配</a:t>
            </a:r>
            <a:r>
              <a:rPr lang="zh-CN" altLang="zh-CN" sz="2000" b="1" dirty="0" smtClean="0">
                <a:latin typeface="Kaiti SC" charset="-122"/>
                <a:ea typeface="Kaiti SC" charset="-122"/>
                <a:cs typeface="Kaiti SC" charset="-122"/>
              </a:rPr>
              <a:t>。</a:t>
            </a:r>
            <a:endParaRPr lang="zh-CN" altLang="en-US" sz="2000" b="1" dirty="0" smtClean="0">
              <a:latin typeface="Kaiti SC" charset="-122"/>
              <a:ea typeface="Kaiti SC" charset="-122"/>
              <a:cs typeface="Kaiti SC" charset="-122"/>
            </a:endParaRPr>
          </a:p>
          <a:p>
            <a:pPr marL="342900" indent="-342900" algn="just">
              <a:lnSpc>
                <a:spcPct val="150000"/>
              </a:lnSpc>
              <a:buClr>
                <a:srgbClr val="7F4980"/>
              </a:buClr>
              <a:buFont typeface="HiraginoSans-W3" charset="-128"/>
              <a:buChar char="❖"/>
            </a:pPr>
            <a:r>
              <a:rPr lang="zh-CN" altLang="zh-CN" sz="2000" b="1" dirty="0" smtClean="0">
                <a:latin typeface="Kaiti SC" charset="-122"/>
                <a:ea typeface="Kaiti SC" charset="-122"/>
                <a:cs typeface="Kaiti SC" charset="-122"/>
              </a:rPr>
              <a:t>通过</a:t>
            </a:r>
            <a:r>
              <a:rPr lang="zh-CN" altLang="zh-CN" sz="2000" b="1" dirty="0">
                <a:latin typeface="Kaiti SC" charset="-122"/>
                <a:ea typeface="Kaiti SC" charset="-122"/>
                <a:cs typeface="Kaiti SC" charset="-122"/>
              </a:rPr>
              <a:t>合作制引导农民走社会主义道路。</a:t>
            </a:r>
          </a:p>
        </p:txBody>
      </p:sp>
    </p:spTree>
    <p:extLst>
      <p:ext uri="{BB962C8B-B14F-4D97-AF65-F5344CB8AC3E}">
        <p14:creationId xmlns:p14="http://schemas.microsoft.com/office/powerpoint/2010/main" val="1500970603"/>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
          <p:cNvSpPr txBox="1">
            <a:spLocks noChangeArrowheads="1"/>
          </p:cNvSpPr>
          <p:nvPr/>
        </p:nvSpPr>
        <p:spPr bwMode="auto">
          <a:xfrm>
            <a:off x="2036856" y="1489548"/>
            <a:ext cx="8910544" cy="1384995"/>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a:r>
              <a:rPr lang="zh-CN" altLang="en-US" sz="2800" b="1" i="0" dirty="0">
                <a:solidFill>
                  <a:schemeClr val="bg2">
                    <a:lumMod val="25000"/>
                  </a:schemeClr>
                </a:solidFill>
                <a:latin typeface="Kaiti SC" charset="-122"/>
                <a:ea typeface="Kaiti SC" charset="-122"/>
                <a:cs typeface="Kaiti SC" charset="-122"/>
              </a:rPr>
              <a:t>吸取西方资本主义的长处与好东西：苏维埃政权</a:t>
            </a:r>
            <a:r>
              <a:rPr lang="en-US" altLang="zh-CN" sz="2800" b="1" i="0" dirty="0">
                <a:solidFill>
                  <a:schemeClr val="bg2">
                    <a:lumMod val="25000"/>
                  </a:schemeClr>
                </a:solidFill>
                <a:latin typeface="Kaiti SC" charset="-122"/>
                <a:ea typeface="Kaiti SC" charset="-122"/>
                <a:cs typeface="Kaiti SC" charset="-122"/>
              </a:rPr>
              <a:t>+</a:t>
            </a:r>
            <a:r>
              <a:rPr lang="zh-CN" altLang="en-US" sz="2800" b="1" i="0" dirty="0">
                <a:solidFill>
                  <a:schemeClr val="bg2">
                    <a:lumMod val="25000"/>
                  </a:schemeClr>
                </a:solidFill>
                <a:latin typeface="Kaiti SC" charset="-122"/>
                <a:ea typeface="Kaiti SC" charset="-122"/>
                <a:cs typeface="Kaiti SC" charset="-122"/>
              </a:rPr>
              <a:t>普鲁士的铁路秩序</a:t>
            </a:r>
            <a:r>
              <a:rPr lang="en-US" altLang="zh-CN" sz="2800" b="1" i="0" dirty="0">
                <a:solidFill>
                  <a:schemeClr val="bg2">
                    <a:lumMod val="25000"/>
                  </a:schemeClr>
                </a:solidFill>
                <a:latin typeface="Kaiti SC" charset="-122"/>
                <a:ea typeface="Kaiti SC" charset="-122"/>
                <a:cs typeface="Kaiti SC" charset="-122"/>
              </a:rPr>
              <a:t>+</a:t>
            </a:r>
            <a:r>
              <a:rPr lang="zh-CN" altLang="en-US" sz="2800" b="1" i="0" dirty="0">
                <a:solidFill>
                  <a:schemeClr val="bg2">
                    <a:lumMod val="25000"/>
                  </a:schemeClr>
                </a:solidFill>
                <a:latin typeface="Kaiti SC" charset="-122"/>
                <a:ea typeface="Kaiti SC" charset="-122"/>
                <a:cs typeface="Kaiti SC" charset="-122"/>
              </a:rPr>
              <a:t>美国的技术和托拉斯组织</a:t>
            </a:r>
            <a:r>
              <a:rPr lang="en-US" altLang="zh-CN" sz="2800" b="1" i="0" dirty="0">
                <a:solidFill>
                  <a:schemeClr val="bg2">
                    <a:lumMod val="25000"/>
                  </a:schemeClr>
                </a:solidFill>
                <a:latin typeface="Kaiti SC" charset="-122"/>
                <a:ea typeface="Kaiti SC" charset="-122"/>
                <a:cs typeface="Kaiti SC" charset="-122"/>
              </a:rPr>
              <a:t>+</a:t>
            </a:r>
            <a:r>
              <a:rPr lang="zh-CN" altLang="en-US" sz="2800" b="1" i="0" dirty="0">
                <a:solidFill>
                  <a:schemeClr val="bg2">
                    <a:lumMod val="25000"/>
                  </a:schemeClr>
                </a:solidFill>
                <a:latin typeface="Kaiti SC" charset="-122"/>
                <a:ea typeface="Kaiti SC" charset="-122"/>
                <a:cs typeface="Kaiti SC" charset="-122"/>
              </a:rPr>
              <a:t>美国的国民教育等等</a:t>
            </a:r>
            <a:r>
              <a:rPr lang="en-US" altLang="zh-CN" sz="2800" b="1" i="0" dirty="0">
                <a:solidFill>
                  <a:schemeClr val="bg2">
                    <a:lumMod val="25000"/>
                  </a:schemeClr>
                </a:solidFill>
                <a:latin typeface="Kaiti SC" charset="-122"/>
                <a:ea typeface="Kaiti SC" charset="-122"/>
                <a:cs typeface="Kaiti SC" charset="-122"/>
              </a:rPr>
              <a:t>++=</a:t>
            </a:r>
            <a:r>
              <a:rPr lang="zh-CN" altLang="en-US" sz="2800" b="1" i="0" dirty="0">
                <a:solidFill>
                  <a:schemeClr val="bg2">
                    <a:lumMod val="25000"/>
                  </a:schemeClr>
                </a:solidFill>
                <a:latin typeface="Kaiti SC" charset="-122"/>
                <a:ea typeface="Kaiti SC" charset="-122"/>
                <a:cs typeface="Kaiti SC" charset="-122"/>
              </a:rPr>
              <a:t>总和</a:t>
            </a:r>
            <a:r>
              <a:rPr lang="en-US" altLang="zh-CN" sz="2800" b="1" i="0" dirty="0">
                <a:solidFill>
                  <a:schemeClr val="bg2">
                    <a:lumMod val="25000"/>
                  </a:schemeClr>
                </a:solidFill>
                <a:latin typeface="Kaiti SC" charset="-122"/>
                <a:ea typeface="Kaiti SC" charset="-122"/>
                <a:cs typeface="Kaiti SC" charset="-122"/>
              </a:rPr>
              <a:t>=</a:t>
            </a:r>
            <a:r>
              <a:rPr lang="zh-CN" altLang="en-US" sz="2800" b="1" i="0" dirty="0">
                <a:solidFill>
                  <a:schemeClr val="bg2">
                    <a:lumMod val="25000"/>
                  </a:schemeClr>
                </a:solidFill>
                <a:latin typeface="Kaiti SC" charset="-122"/>
                <a:ea typeface="Kaiti SC" charset="-122"/>
                <a:cs typeface="Kaiti SC" charset="-122"/>
              </a:rPr>
              <a:t>社会主义</a:t>
            </a:r>
            <a:r>
              <a:rPr lang="en-US" altLang="zh-CN" sz="2800" b="1" i="0" dirty="0">
                <a:solidFill>
                  <a:schemeClr val="bg2">
                    <a:lumMod val="25000"/>
                  </a:schemeClr>
                </a:solidFill>
                <a:latin typeface="Kaiti SC" charset="-122"/>
                <a:ea typeface="Kaiti SC" charset="-122"/>
                <a:cs typeface="Kaiti SC" charset="-122"/>
              </a:rPr>
              <a:t>”</a:t>
            </a:r>
            <a:r>
              <a:rPr lang="zh-CN" altLang="en-US" sz="2800" b="1" i="0" dirty="0">
                <a:solidFill>
                  <a:schemeClr val="bg2">
                    <a:lumMod val="25000"/>
                  </a:schemeClr>
                </a:solidFill>
                <a:latin typeface="Kaiti SC" charset="-122"/>
                <a:ea typeface="Kaiti SC" charset="-122"/>
                <a:cs typeface="Kaiti SC" charset="-122"/>
              </a:rPr>
              <a:t>。</a:t>
            </a:r>
          </a:p>
        </p:txBody>
      </p:sp>
      <p:sp>
        <p:nvSpPr>
          <p:cNvPr id="8" name="Text Box 10"/>
          <p:cNvSpPr txBox="1">
            <a:spLocks noChangeArrowheads="1"/>
          </p:cNvSpPr>
          <p:nvPr/>
        </p:nvSpPr>
        <p:spPr bwMode="auto">
          <a:xfrm>
            <a:off x="2036856" y="3743378"/>
            <a:ext cx="8910544" cy="1384995"/>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a:r>
              <a:rPr lang="zh-CN" altLang="en-US" sz="2800" b="1" i="0" dirty="0">
                <a:solidFill>
                  <a:schemeClr val="bg2">
                    <a:lumMod val="25000"/>
                  </a:schemeClr>
                </a:solidFill>
                <a:latin typeface="Kaiti SC" charset="-122"/>
                <a:ea typeface="Kaiti SC" charset="-122"/>
                <a:cs typeface="Kaiti SC" charset="-122"/>
              </a:rPr>
              <a:t>发展社会主义民主，加强执政党建设，反对官僚主义。 </a:t>
            </a:r>
            <a:r>
              <a:rPr lang="en-US" altLang="zh-CN" sz="2800" b="1" i="0" dirty="0">
                <a:solidFill>
                  <a:schemeClr val="bg2">
                    <a:lumMod val="25000"/>
                  </a:schemeClr>
                </a:solidFill>
                <a:latin typeface="Kaiti SC" charset="-122"/>
                <a:ea typeface="Kaiti SC" charset="-122"/>
                <a:cs typeface="Kaiti SC" charset="-122"/>
              </a:rPr>
              <a:t>“</a:t>
            </a:r>
            <a:r>
              <a:rPr lang="zh-CN" altLang="en-US" sz="2800" b="1" i="0" dirty="0">
                <a:solidFill>
                  <a:schemeClr val="bg2">
                    <a:lumMod val="25000"/>
                  </a:schemeClr>
                </a:solidFill>
                <a:latin typeface="Kaiti SC" charset="-122"/>
                <a:ea typeface="Kaiti SC" charset="-122"/>
                <a:cs typeface="Kaiti SC" charset="-122"/>
              </a:rPr>
              <a:t>共产党员的称号要担负很多义务，但是只给他一项特权</a:t>
            </a:r>
            <a:r>
              <a:rPr lang="en-US" altLang="zh-CN" sz="2800" b="1" i="0" dirty="0">
                <a:solidFill>
                  <a:schemeClr val="bg2">
                    <a:lumMod val="25000"/>
                  </a:schemeClr>
                </a:solidFill>
                <a:latin typeface="Kaiti SC" charset="-122"/>
                <a:ea typeface="Kaiti SC" charset="-122"/>
                <a:cs typeface="Kaiti SC" charset="-122"/>
              </a:rPr>
              <a:t>————</a:t>
            </a:r>
            <a:r>
              <a:rPr lang="zh-CN" altLang="en-US" sz="2800" b="1" i="0" dirty="0">
                <a:solidFill>
                  <a:schemeClr val="bg2">
                    <a:lumMod val="25000"/>
                  </a:schemeClr>
                </a:solidFill>
                <a:latin typeface="Kaiti SC" charset="-122"/>
                <a:ea typeface="Kaiti SC" charset="-122"/>
                <a:cs typeface="Kaiti SC" charset="-122"/>
              </a:rPr>
              <a:t>最先为革命而战。</a:t>
            </a:r>
            <a:r>
              <a:rPr lang="en-US" altLang="zh-CN" sz="2800" b="1" i="0" dirty="0">
                <a:solidFill>
                  <a:schemeClr val="bg2">
                    <a:lumMod val="25000"/>
                  </a:schemeClr>
                </a:solidFill>
                <a:latin typeface="Kaiti SC" charset="-122"/>
                <a:ea typeface="Kaiti SC" charset="-122"/>
                <a:cs typeface="Kaiti SC" charset="-122"/>
              </a:rPr>
              <a:t>”</a:t>
            </a:r>
            <a:endParaRPr lang="zh-CN" altLang="en-US" sz="2800" b="1" i="0" dirty="0">
              <a:solidFill>
                <a:schemeClr val="bg2">
                  <a:lumMod val="25000"/>
                </a:schemeClr>
              </a:solidFill>
              <a:latin typeface="Kaiti SC" charset="-122"/>
              <a:ea typeface="Kaiti SC" charset="-122"/>
              <a:cs typeface="Kaiti SC" charset="-122"/>
            </a:endParaRPr>
          </a:p>
        </p:txBody>
      </p:sp>
      <p:grpSp>
        <p:nvGrpSpPr>
          <p:cNvPr id="9" name="Group 13"/>
          <p:cNvGrpSpPr>
            <a:grpSpLocks/>
          </p:cNvGrpSpPr>
          <p:nvPr/>
        </p:nvGrpSpPr>
        <p:grpSpPr bwMode="auto">
          <a:xfrm>
            <a:off x="1419338" y="1901718"/>
            <a:ext cx="431800" cy="2188097"/>
            <a:chOff x="181" y="0"/>
            <a:chExt cx="272" cy="952"/>
          </a:xfrm>
          <a:solidFill>
            <a:srgbClr val="7F4980">
              <a:alpha val="79000"/>
            </a:srgbClr>
          </a:solidFill>
        </p:grpSpPr>
        <p:sp>
          <p:nvSpPr>
            <p:cNvPr id="10" name="Line 15"/>
            <p:cNvSpPr>
              <a:spLocks noChangeShapeType="1"/>
            </p:cNvSpPr>
            <p:nvPr/>
          </p:nvSpPr>
          <p:spPr bwMode="auto">
            <a:xfrm>
              <a:off x="181" y="0"/>
              <a:ext cx="0" cy="952"/>
            </a:xfrm>
            <a:prstGeom prst="line">
              <a:avLst/>
            </a:prstGeom>
            <a:grpFill/>
            <a:ln w="38100" cmpd="dbl">
              <a:solidFill>
                <a:schemeClr val="tx1"/>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11" name="Line 16"/>
            <p:cNvSpPr>
              <a:spLocks noChangeShapeType="1"/>
            </p:cNvSpPr>
            <p:nvPr/>
          </p:nvSpPr>
          <p:spPr bwMode="auto">
            <a:xfrm>
              <a:off x="181" y="0"/>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12" name="Line 17"/>
            <p:cNvSpPr>
              <a:spLocks noChangeShapeType="1"/>
            </p:cNvSpPr>
            <p:nvPr/>
          </p:nvSpPr>
          <p:spPr bwMode="auto">
            <a:xfrm>
              <a:off x="181" y="952"/>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
        <p:nvSpPr>
          <p:cNvPr id="13" name="五边形 12"/>
          <p:cNvSpPr/>
          <p:nvPr/>
        </p:nvSpPr>
        <p:spPr>
          <a:xfrm>
            <a:off x="0" y="0"/>
            <a:ext cx="81026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zh-CN" sz="3200" b="1" dirty="0">
                <a:latin typeface="Kaiti SC" charset="-122"/>
                <a:ea typeface="Kaiti SC" charset="-122"/>
                <a:cs typeface="Kaiti SC" charset="-122"/>
              </a:rPr>
              <a:t>列宁对于如何建设社会主义的思考</a:t>
            </a:r>
            <a:r>
              <a:rPr kumimoji="1" lang="zh-CN" altLang="zh-CN" sz="3200" b="1" dirty="0" smtClean="0">
                <a:latin typeface="Kaiti SC" charset="-122"/>
                <a:ea typeface="Kaiti SC" charset="-122"/>
                <a:cs typeface="Kaiti SC" charset="-122"/>
              </a:rPr>
              <a:t>与</a:t>
            </a:r>
            <a:r>
              <a:rPr kumimoji="1" lang="zh-CN" altLang="en-US" sz="3200" b="1" dirty="0" smtClean="0">
                <a:latin typeface="Kaiti SC" charset="-122"/>
                <a:ea typeface="Kaiti SC" charset="-122"/>
                <a:cs typeface="Kaiti SC" charset="-122"/>
              </a:rPr>
              <a:t>预言</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554368961"/>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a:off x="1" y="3957535"/>
            <a:ext cx="5499100" cy="42919"/>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270131" y="208922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6</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481868" y="3311204"/>
            <a:ext cx="4292600" cy="646331"/>
          </a:xfrm>
          <a:prstGeom prst="rect">
            <a:avLst/>
          </a:prstGeom>
          <a:noFill/>
        </p:spPr>
        <p:txBody>
          <a:bodyPr wrap="square">
            <a:spAutoFit/>
          </a:bodyPr>
          <a:lstStyle/>
          <a:p>
            <a:r>
              <a:rPr lang="zh-CN" altLang="en-US" sz="3600" dirty="0" smtClean="0">
                <a:solidFill>
                  <a:schemeClr val="bg2">
                    <a:lumMod val="25000"/>
                  </a:schemeClr>
                </a:solidFill>
                <a:latin typeface="Microsoft YaHei" charset="0"/>
                <a:ea typeface="Microsoft YaHei" charset="0"/>
                <a:cs typeface="Microsoft YaHei" charset="0"/>
              </a:rPr>
              <a:t>斯大林模式</a:t>
            </a:r>
            <a:endParaRPr lang="zh-CN" altLang="en-US" sz="3600" dirty="0">
              <a:solidFill>
                <a:schemeClr val="bg2">
                  <a:lumMod val="2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94466767"/>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34544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斯大林模式</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1153680"/>
            <a:ext cx="4610100" cy="4445000"/>
          </a:xfrm>
          <a:prstGeom prst="rect">
            <a:avLst/>
          </a:prstGeom>
        </p:spPr>
      </p:pic>
      <p:sp>
        <p:nvSpPr>
          <p:cNvPr id="5" name="文本框 4"/>
          <p:cNvSpPr txBox="1"/>
          <p:nvPr/>
        </p:nvSpPr>
        <p:spPr>
          <a:xfrm>
            <a:off x="1291272" y="5727819"/>
            <a:ext cx="2954655" cy="461665"/>
          </a:xfrm>
          <a:prstGeom prst="rect">
            <a:avLst/>
          </a:prstGeom>
          <a:noFill/>
        </p:spPr>
        <p:txBody>
          <a:bodyPr wrap="none" rtlCol="0">
            <a:spAutoFit/>
          </a:bodyPr>
          <a:lstStyle/>
          <a:p>
            <a:r>
              <a:rPr kumimoji="1" lang="zh-CN" altLang="en-US" sz="2400" b="1" dirty="0" smtClean="0">
                <a:latin typeface="Kaiti SC" charset="-122"/>
                <a:ea typeface="Kaiti SC" charset="-122"/>
                <a:cs typeface="Kaiti SC" charset="-122"/>
              </a:rPr>
              <a:t>斯大林与布哈林之争</a:t>
            </a:r>
            <a:endParaRPr kumimoji="1" lang="zh-CN" altLang="en-US" sz="2400" b="1" dirty="0">
              <a:latin typeface="Kaiti SC" charset="-122"/>
              <a:ea typeface="Kaiti SC" charset="-122"/>
              <a:cs typeface="Kaiti SC" charset="-122"/>
            </a:endParaRPr>
          </a:p>
        </p:txBody>
      </p:sp>
      <p:grpSp>
        <p:nvGrpSpPr>
          <p:cNvPr id="6" name="组合 59"/>
          <p:cNvGrpSpPr/>
          <p:nvPr/>
        </p:nvGrpSpPr>
        <p:grpSpPr>
          <a:xfrm>
            <a:off x="5414982" y="1993900"/>
            <a:ext cx="6362700" cy="3733919"/>
            <a:chOff x="1264428" y="1152525"/>
            <a:chExt cx="6847285" cy="2795588"/>
          </a:xfrm>
        </p:grpSpPr>
        <p:sp>
          <p:nvSpPr>
            <p:cNvPr id="7" name="圆角矩形 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8" name="圆角矩形 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9" name="矩形 8"/>
          <p:cNvSpPr/>
          <p:nvPr/>
        </p:nvSpPr>
        <p:spPr>
          <a:xfrm>
            <a:off x="5493272" y="1010678"/>
            <a:ext cx="6284410" cy="1292662"/>
          </a:xfrm>
          <a:prstGeom prst="rect">
            <a:avLst/>
          </a:prstGeom>
        </p:spPr>
        <p:txBody>
          <a:bodyPr wrap="square">
            <a:spAutoFit/>
          </a:bodyPr>
          <a:lstStyle/>
          <a:p>
            <a:pPr algn="just"/>
            <a:r>
              <a:rPr lang="zh-CN" altLang="en-US" sz="2000" b="1" dirty="0">
                <a:latin typeface="Kaiti SC" charset="-122"/>
                <a:ea typeface="Kaiti SC" charset="-122"/>
                <a:cs typeface="Kaiti SC" charset="-122"/>
              </a:rPr>
              <a:t>这场争论缘起于对发生粮食收购危机原因及采取的对策的不同，实质是应当采取什么办法建设社会主义，集中在三方面</a:t>
            </a:r>
            <a:r>
              <a:rPr lang="zh-CN" altLang="en-US" sz="2000" b="1" dirty="0" smtClean="0">
                <a:latin typeface="Kaiti SC" charset="-122"/>
                <a:ea typeface="Kaiti SC" charset="-122"/>
                <a:cs typeface="Kaiti SC" charset="-122"/>
              </a:rPr>
              <a:t>：</a:t>
            </a:r>
          </a:p>
          <a:p>
            <a:pPr algn="just"/>
            <a:endParaRPr lang="en-US" altLang="zh-CN" b="1" dirty="0">
              <a:latin typeface="Kaiti SC" charset="-122"/>
              <a:ea typeface="Kaiti SC" charset="-122"/>
              <a:cs typeface="Kaiti SC" charset="-122"/>
            </a:endParaRPr>
          </a:p>
        </p:txBody>
      </p:sp>
      <p:sp>
        <p:nvSpPr>
          <p:cNvPr id="10" name="矩形 9"/>
          <p:cNvSpPr/>
          <p:nvPr/>
        </p:nvSpPr>
        <p:spPr>
          <a:xfrm>
            <a:off x="5748357" y="2198121"/>
            <a:ext cx="5834605" cy="3231654"/>
          </a:xfrm>
          <a:prstGeom prst="rect">
            <a:avLst/>
          </a:prstGeom>
        </p:spPr>
        <p:txBody>
          <a:bodyPr wrap="square">
            <a:spAutoFit/>
          </a:bodyPr>
          <a:lstStyle/>
          <a:p>
            <a:pPr algn="just"/>
            <a:r>
              <a:rPr lang="zh-CN" altLang="en-US" sz="2400" b="1" dirty="0">
                <a:solidFill>
                  <a:srgbClr val="804A81"/>
                </a:solidFill>
                <a:latin typeface="Kaiti SC" charset="-122"/>
                <a:ea typeface="Kaiti SC" charset="-122"/>
                <a:cs typeface="Kaiti SC" charset="-122"/>
              </a:rPr>
              <a:t>（一）如何建设工业？</a:t>
            </a:r>
            <a:endParaRPr lang="en-US" altLang="zh-CN" sz="2400" b="1" dirty="0">
              <a:solidFill>
                <a:srgbClr val="804A81"/>
              </a:solidFill>
              <a:latin typeface="Kaiti SC" charset="-122"/>
              <a:ea typeface="Kaiti SC" charset="-122"/>
              <a:cs typeface="Kaiti SC" charset="-122"/>
            </a:endParaRPr>
          </a:p>
          <a:p>
            <a:pPr algn="just"/>
            <a:r>
              <a:rPr lang="zh-CN" altLang="en-US" b="1" dirty="0">
                <a:latin typeface="Kaiti SC" charset="-122"/>
                <a:ea typeface="Kaiti SC" charset="-122"/>
                <a:cs typeface="Kaiti SC" charset="-122"/>
              </a:rPr>
              <a:t> </a:t>
            </a:r>
            <a:r>
              <a:rPr lang="zh-CN" altLang="en-US" b="1" dirty="0" smtClean="0">
                <a:latin typeface="Kaiti SC" charset="-122"/>
                <a:ea typeface="Kaiti SC" charset="-122"/>
                <a:cs typeface="Kaiti SC" charset="-122"/>
              </a:rPr>
              <a:t>      布哈林</a:t>
            </a:r>
            <a:r>
              <a:rPr lang="zh-CN" altLang="en-US" b="1" dirty="0">
                <a:latin typeface="Kaiti SC" charset="-122"/>
                <a:ea typeface="Kaiti SC" charset="-122"/>
                <a:cs typeface="Kaiti SC" charset="-122"/>
              </a:rPr>
              <a:t>反对优先高速重工业化，主张重工业和轻工业要平衡发展，而且工业的发展要同农业的发展相结合，坚决反对要求农民以缴纳“额外贡税”的办法为工业化积累资金，认为这是对农民实行“军事封建剥削。”</a:t>
            </a:r>
          </a:p>
          <a:p>
            <a:pPr algn="just"/>
            <a:r>
              <a:rPr lang="zh-CN" altLang="en-US" b="1" dirty="0" smtClean="0">
                <a:latin typeface="Kaiti SC" charset="-122"/>
                <a:ea typeface="Kaiti SC" charset="-122"/>
                <a:cs typeface="Kaiti SC" charset="-122"/>
              </a:rPr>
              <a:t>        </a:t>
            </a:r>
            <a:r>
              <a:rPr lang="zh-CN" altLang="zh-CN" b="1" dirty="0" smtClean="0">
                <a:latin typeface="Kaiti SC" charset="-122"/>
                <a:ea typeface="Kaiti SC" charset="-122"/>
                <a:cs typeface="Kaiti SC" charset="-122"/>
              </a:rPr>
              <a:t>斯大林</a:t>
            </a:r>
            <a:r>
              <a:rPr lang="zh-CN" altLang="zh-CN" b="1" dirty="0">
                <a:latin typeface="Kaiti SC" charset="-122"/>
                <a:ea typeface="Kaiti SC" charset="-122"/>
                <a:cs typeface="Kaiti SC" charset="-122"/>
              </a:rPr>
              <a:t>主张优先发展重工业，把重工业化作为区分社会主义工业化和资本主义工业化的根本标志之一；对于工业化资金来源，认为苏联不同于资本主义的方式，应该走“靠本国节约来发展工业的道路，即社会主义积累的道路”；认为苏联的工业“将在更大程度上依靠国内市场，首先是依靠农民市场。”要求农民作出牺牲。</a:t>
            </a:r>
          </a:p>
        </p:txBody>
      </p:sp>
    </p:spTree>
    <p:extLst>
      <p:ext uri="{BB962C8B-B14F-4D97-AF65-F5344CB8AC3E}">
        <p14:creationId xmlns:p14="http://schemas.microsoft.com/office/powerpoint/2010/main" val="188314414"/>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34544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斯大林模式</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1153680"/>
            <a:ext cx="4610100" cy="4445000"/>
          </a:xfrm>
          <a:prstGeom prst="rect">
            <a:avLst/>
          </a:prstGeom>
        </p:spPr>
      </p:pic>
      <p:sp>
        <p:nvSpPr>
          <p:cNvPr id="5" name="文本框 4"/>
          <p:cNvSpPr txBox="1"/>
          <p:nvPr/>
        </p:nvSpPr>
        <p:spPr>
          <a:xfrm>
            <a:off x="1291272" y="5727819"/>
            <a:ext cx="2954655" cy="461665"/>
          </a:xfrm>
          <a:prstGeom prst="rect">
            <a:avLst/>
          </a:prstGeom>
          <a:noFill/>
        </p:spPr>
        <p:txBody>
          <a:bodyPr wrap="none" rtlCol="0">
            <a:spAutoFit/>
          </a:bodyPr>
          <a:lstStyle/>
          <a:p>
            <a:r>
              <a:rPr kumimoji="1" lang="zh-CN" altLang="en-US" sz="2400" b="1" dirty="0" smtClean="0">
                <a:latin typeface="Kaiti SC" charset="-122"/>
                <a:ea typeface="Kaiti SC" charset="-122"/>
                <a:cs typeface="Kaiti SC" charset="-122"/>
              </a:rPr>
              <a:t>斯大林与布哈林之争</a:t>
            </a:r>
            <a:endParaRPr kumimoji="1" lang="zh-CN" altLang="en-US" sz="2400" b="1" dirty="0">
              <a:latin typeface="Kaiti SC" charset="-122"/>
              <a:ea typeface="Kaiti SC" charset="-122"/>
              <a:cs typeface="Kaiti SC" charset="-122"/>
            </a:endParaRPr>
          </a:p>
        </p:txBody>
      </p:sp>
      <p:grpSp>
        <p:nvGrpSpPr>
          <p:cNvPr id="6" name="组合 59"/>
          <p:cNvGrpSpPr/>
          <p:nvPr/>
        </p:nvGrpSpPr>
        <p:grpSpPr>
          <a:xfrm>
            <a:off x="5414982" y="1993900"/>
            <a:ext cx="6362700" cy="3733919"/>
            <a:chOff x="1264428" y="1152525"/>
            <a:chExt cx="6847285" cy="2795588"/>
          </a:xfrm>
        </p:grpSpPr>
        <p:sp>
          <p:nvSpPr>
            <p:cNvPr id="7" name="圆角矩形 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8" name="圆角矩形 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9" name="矩形 8"/>
          <p:cNvSpPr/>
          <p:nvPr/>
        </p:nvSpPr>
        <p:spPr>
          <a:xfrm>
            <a:off x="5493272" y="1010678"/>
            <a:ext cx="6284410" cy="1292662"/>
          </a:xfrm>
          <a:prstGeom prst="rect">
            <a:avLst/>
          </a:prstGeom>
        </p:spPr>
        <p:txBody>
          <a:bodyPr wrap="square">
            <a:spAutoFit/>
          </a:bodyPr>
          <a:lstStyle/>
          <a:p>
            <a:pPr algn="just"/>
            <a:r>
              <a:rPr lang="zh-CN" altLang="en-US" sz="2000" b="1" dirty="0">
                <a:latin typeface="Kaiti SC" charset="-122"/>
                <a:ea typeface="Kaiti SC" charset="-122"/>
                <a:cs typeface="Kaiti SC" charset="-122"/>
              </a:rPr>
              <a:t>这场争论缘起于对发生粮食收购危机原因及采取的对策的不同，实质是应当采取什么办法建设社会主义，集中在三方面</a:t>
            </a:r>
            <a:r>
              <a:rPr lang="zh-CN" altLang="en-US" sz="2000" b="1" dirty="0" smtClean="0">
                <a:latin typeface="Kaiti SC" charset="-122"/>
                <a:ea typeface="Kaiti SC" charset="-122"/>
                <a:cs typeface="Kaiti SC" charset="-122"/>
              </a:rPr>
              <a:t>：</a:t>
            </a:r>
          </a:p>
          <a:p>
            <a:pPr algn="just"/>
            <a:endParaRPr lang="en-US" altLang="zh-CN" b="1" dirty="0">
              <a:latin typeface="Kaiti SC" charset="-122"/>
              <a:ea typeface="Kaiti SC" charset="-122"/>
              <a:cs typeface="Kaiti SC" charset="-122"/>
            </a:endParaRPr>
          </a:p>
        </p:txBody>
      </p:sp>
      <p:sp>
        <p:nvSpPr>
          <p:cNvPr id="10" name="矩形 9"/>
          <p:cNvSpPr/>
          <p:nvPr/>
        </p:nvSpPr>
        <p:spPr>
          <a:xfrm>
            <a:off x="5748357" y="2521286"/>
            <a:ext cx="5834605" cy="2677656"/>
          </a:xfrm>
          <a:prstGeom prst="rect">
            <a:avLst/>
          </a:prstGeom>
        </p:spPr>
        <p:txBody>
          <a:bodyPr wrap="square">
            <a:spAutoFit/>
          </a:bodyPr>
          <a:lstStyle/>
          <a:p>
            <a:pPr algn="just"/>
            <a:r>
              <a:rPr lang="zh-CN" altLang="en-US" sz="2400" b="1" dirty="0">
                <a:solidFill>
                  <a:srgbClr val="804A81"/>
                </a:solidFill>
                <a:latin typeface="Kaiti SC" charset="-122"/>
                <a:ea typeface="Kaiti SC" charset="-122"/>
                <a:cs typeface="Kaiti SC" charset="-122"/>
              </a:rPr>
              <a:t>（二）如何发展农业？</a:t>
            </a:r>
            <a:endParaRPr lang="en-US" altLang="zh-CN" sz="2400" b="1" dirty="0">
              <a:solidFill>
                <a:srgbClr val="804A81"/>
              </a:solidFill>
              <a:latin typeface="Kaiti SC" charset="-122"/>
              <a:ea typeface="Kaiti SC" charset="-122"/>
              <a:cs typeface="Kaiti SC" charset="-122"/>
            </a:endParaRPr>
          </a:p>
          <a:p>
            <a:pPr algn="just"/>
            <a:r>
              <a:rPr lang="zh-CN" altLang="en-US" b="1" dirty="0">
                <a:latin typeface="Kaiti SC" charset="-122"/>
                <a:ea typeface="Kaiti SC" charset="-122"/>
                <a:cs typeface="Kaiti SC" charset="-122"/>
              </a:rPr>
              <a:t>       斯大林主张对农业实行全盘集体化，取代合作制，尽快改变整个农村生产资料所有制的形式，一部跨进社会主义，以保证国家所需的商品粮；联合贫农、孤立中农、剥夺富农。</a:t>
            </a:r>
            <a:endParaRPr lang="en-US" altLang="zh-CN" b="1" dirty="0">
              <a:latin typeface="Kaiti SC" charset="-122"/>
              <a:ea typeface="Kaiti SC" charset="-122"/>
              <a:cs typeface="Kaiti SC" charset="-122"/>
            </a:endParaRPr>
          </a:p>
          <a:p>
            <a:pPr algn="just"/>
            <a:r>
              <a:rPr lang="zh-CN" altLang="en-US" b="1" dirty="0">
                <a:latin typeface="Kaiti SC" charset="-122"/>
                <a:ea typeface="Kaiti SC" charset="-122"/>
                <a:cs typeface="Kaiti SC" charset="-122"/>
              </a:rPr>
              <a:t>        布哈林认为解决粮食问题固然是要通过日益增长的集体化，最终实现农业生产社会化，但需要在个体经济同时增长的基础上解决。坚持列宁的合作制理论，反对用行政命令改变农村的所有制，反对农业全盘集体化。</a:t>
            </a:r>
          </a:p>
        </p:txBody>
      </p:sp>
    </p:spTree>
    <p:extLst>
      <p:ext uri="{BB962C8B-B14F-4D97-AF65-F5344CB8AC3E}">
        <p14:creationId xmlns:p14="http://schemas.microsoft.com/office/powerpoint/2010/main" val="7663477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43561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王莽的社会主义理想</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4216400"/>
            <a:ext cx="12192000" cy="2641600"/>
          </a:xfrm>
          <a:prstGeom prst="rect">
            <a:avLst/>
          </a:prstGeom>
          <a:effectLst>
            <a:softEdge rad="1270000"/>
          </a:effec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8773"/>
            <a:ext cx="5702715" cy="4684821"/>
          </a:xfrm>
          <a:prstGeom prst="rect">
            <a:avLst/>
          </a:prstGeom>
          <a:effectLst>
            <a:softEdge rad="863600"/>
          </a:effectLst>
        </p:spPr>
      </p:pic>
      <p:sp>
        <p:nvSpPr>
          <p:cNvPr id="14" name="矩形 13"/>
          <p:cNvSpPr/>
          <p:nvPr/>
        </p:nvSpPr>
        <p:spPr>
          <a:xfrm>
            <a:off x="873171" y="5463594"/>
            <a:ext cx="4511629" cy="461665"/>
          </a:xfrm>
          <a:prstGeom prst="rect">
            <a:avLst/>
          </a:prstGeom>
        </p:spPr>
        <p:txBody>
          <a:bodyPr wrap="square">
            <a:spAutoFit/>
          </a:bodyPr>
          <a:lstStyle/>
          <a:p>
            <a:pPr algn="just">
              <a:buClr>
                <a:srgbClr val="7E487F"/>
              </a:buClr>
            </a:pPr>
            <a:r>
              <a:rPr lang="zh-CN" altLang="en-US" sz="2400" b="1" dirty="0" smtClean="0">
                <a:solidFill>
                  <a:schemeClr val="bg2">
                    <a:lumMod val="25000"/>
                  </a:schemeClr>
                </a:solidFill>
                <a:latin typeface="Microsoft YaHei" charset="0"/>
                <a:ea typeface="Microsoft YaHei" charset="0"/>
                <a:cs typeface="Microsoft YaHei" charset="0"/>
              </a:rPr>
              <a:t>封建的社会主义（</a:t>
            </a:r>
            <a:r>
              <a:rPr lang="en-US" altLang="zh-CN" sz="2400" b="1" dirty="0" smtClean="0">
                <a:solidFill>
                  <a:schemeClr val="bg2">
                    <a:lumMod val="25000"/>
                  </a:schemeClr>
                </a:solidFill>
                <a:latin typeface="Microsoft YaHei" charset="0"/>
                <a:ea typeface="Microsoft YaHei" charset="0"/>
                <a:cs typeface="Microsoft YaHei" charset="0"/>
              </a:rPr>
              <a:t>009—023</a:t>
            </a:r>
            <a:r>
              <a:rPr lang="zh-CN" altLang="en-US" sz="2400" b="1" dirty="0" smtClean="0">
                <a:solidFill>
                  <a:schemeClr val="bg2">
                    <a:lumMod val="25000"/>
                  </a:schemeClr>
                </a:solidFill>
                <a:latin typeface="Microsoft YaHei" charset="0"/>
                <a:ea typeface="Microsoft YaHei" charset="0"/>
                <a:cs typeface="Microsoft YaHei" charset="0"/>
              </a:rPr>
              <a:t>）</a:t>
            </a:r>
            <a:endParaRPr lang="zh-CN" altLang="en-US" sz="2400" b="1" dirty="0">
              <a:solidFill>
                <a:schemeClr val="bg2">
                  <a:lumMod val="25000"/>
                </a:schemeClr>
              </a:solidFill>
              <a:latin typeface="Microsoft YaHei" charset="0"/>
              <a:ea typeface="Microsoft YaHei" charset="0"/>
              <a:cs typeface="Microsoft YaHei" charset="0"/>
            </a:endParaRPr>
          </a:p>
        </p:txBody>
      </p:sp>
      <p:sp>
        <p:nvSpPr>
          <p:cNvPr id="18" name="云形标注 17"/>
          <p:cNvSpPr/>
          <p:nvPr/>
        </p:nvSpPr>
        <p:spPr>
          <a:xfrm rot="244292">
            <a:off x="6316381" y="932609"/>
            <a:ext cx="4408951" cy="2128451"/>
          </a:xfrm>
          <a:prstGeom prst="cloudCallout">
            <a:avLst/>
          </a:prstGeom>
          <a:solidFill>
            <a:srgbClr val="7F498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6435102" y="1495925"/>
            <a:ext cx="4185761" cy="830997"/>
          </a:xfrm>
          <a:prstGeom prst="rect">
            <a:avLst/>
          </a:prstGeom>
          <a:noFill/>
        </p:spPr>
        <p:txBody>
          <a:bodyPr wrap="none" rtlCol="0">
            <a:spAutoFit/>
          </a:bodyPr>
          <a:lstStyle/>
          <a:p>
            <a:pPr algn="ctr"/>
            <a:r>
              <a:rPr kumimoji="1" lang="zh-CN" altLang="en-US" sz="2400" b="1" dirty="0" smtClean="0">
                <a:solidFill>
                  <a:schemeClr val="bg1"/>
                </a:solidFill>
                <a:latin typeface="Microsoft YaHei" charset="0"/>
                <a:ea typeface="Microsoft YaHei" charset="0"/>
                <a:cs typeface="Microsoft YaHei" charset="0"/>
              </a:rPr>
              <a:t>托古改制</a:t>
            </a:r>
          </a:p>
          <a:p>
            <a:pPr algn="ctr"/>
            <a:r>
              <a:rPr kumimoji="1" lang="zh-CN" altLang="en-US" sz="2400" b="1" dirty="0" smtClean="0">
                <a:solidFill>
                  <a:schemeClr val="bg1"/>
                </a:solidFill>
                <a:latin typeface="Microsoft YaHei" charset="0"/>
                <a:ea typeface="Microsoft YaHei" charset="0"/>
                <a:cs typeface="Microsoft YaHei" charset="0"/>
              </a:rPr>
              <a:t>“疑似穿越的社会主义皇帝”</a:t>
            </a:r>
            <a:endParaRPr kumimoji="1" lang="zh-CN" altLang="en-US" sz="2400" b="1" dirty="0">
              <a:solidFill>
                <a:schemeClr val="bg1"/>
              </a:solidFill>
              <a:latin typeface="Microsoft YaHei" charset="0"/>
              <a:ea typeface="Microsoft YaHei" charset="0"/>
              <a:cs typeface="Microsoft YaHei" charset="0"/>
            </a:endParaRPr>
          </a:p>
        </p:txBody>
      </p:sp>
      <p:grpSp>
        <p:nvGrpSpPr>
          <p:cNvPr id="22" name="组合 59"/>
          <p:cNvGrpSpPr/>
          <p:nvPr/>
        </p:nvGrpSpPr>
        <p:grpSpPr>
          <a:xfrm>
            <a:off x="5991839" y="3416300"/>
            <a:ext cx="5733236" cy="2506309"/>
            <a:chOff x="1264428" y="1152525"/>
            <a:chExt cx="6847285" cy="2795588"/>
          </a:xfrm>
        </p:grpSpPr>
        <p:sp>
          <p:nvSpPr>
            <p:cNvPr id="23" name="圆角矩形 2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4" name="圆角矩形 2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25" name="矩形 24"/>
          <p:cNvSpPr/>
          <p:nvPr/>
        </p:nvSpPr>
        <p:spPr>
          <a:xfrm>
            <a:off x="6300096" y="3798111"/>
            <a:ext cx="5119065" cy="1569660"/>
          </a:xfrm>
          <a:prstGeom prst="rect">
            <a:avLst/>
          </a:prstGeom>
        </p:spPr>
        <p:txBody>
          <a:bodyPr wrap="square">
            <a:spAutoFit/>
          </a:bodyPr>
          <a:lstStyle/>
          <a:p>
            <a:pPr algn="just">
              <a:lnSpc>
                <a:spcPct val="120000"/>
              </a:lnSpc>
              <a:buClr>
                <a:srgbClr val="7F4980"/>
              </a:buClr>
            </a:pPr>
            <a:r>
              <a:rPr lang="zh-CN" altLang="en-US" sz="2000" b="1" dirty="0">
                <a:solidFill>
                  <a:schemeClr val="bg2">
                    <a:lumMod val="25000"/>
                  </a:schemeClr>
                </a:solidFill>
                <a:latin typeface="Kaiti SC" charset="-122"/>
                <a:ea typeface="Kaiti SC" charset="-122"/>
                <a:cs typeface="Kaiti SC" charset="-122"/>
              </a:rPr>
              <a:t>王莽改制又称王莽新政，是新朝皇帝王莽为缓和西汉末年日益加剧的社会矛盾而采取的一系列新的措施的“托古改制”。包括</a:t>
            </a:r>
            <a:r>
              <a:rPr lang="zh-CN" altLang="en-US" sz="2000" b="1" dirty="0">
                <a:solidFill>
                  <a:srgbClr val="7F4980"/>
                </a:solidFill>
                <a:latin typeface="Kaiti SC" charset="-122"/>
                <a:ea typeface="Kaiti SC" charset="-122"/>
                <a:cs typeface="Kaiti SC" charset="-122"/>
              </a:rPr>
              <a:t>土地改革、币制改革、商业改革和官名县名改革。</a:t>
            </a:r>
          </a:p>
        </p:txBody>
      </p:sp>
    </p:spTree>
    <p:extLst>
      <p:ext uri="{BB962C8B-B14F-4D97-AF65-F5344CB8AC3E}">
        <p14:creationId xmlns:p14="http://schemas.microsoft.com/office/powerpoint/2010/main" val="1766253194"/>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34544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斯大林模式</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1153680"/>
            <a:ext cx="4610100" cy="4445000"/>
          </a:xfrm>
          <a:prstGeom prst="rect">
            <a:avLst/>
          </a:prstGeom>
        </p:spPr>
      </p:pic>
      <p:sp>
        <p:nvSpPr>
          <p:cNvPr id="5" name="文本框 4"/>
          <p:cNvSpPr txBox="1"/>
          <p:nvPr/>
        </p:nvSpPr>
        <p:spPr>
          <a:xfrm>
            <a:off x="1291272" y="5727819"/>
            <a:ext cx="2954655" cy="461665"/>
          </a:xfrm>
          <a:prstGeom prst="rect">
            <a:avLst/>
          </a:prstGeom>
          <a:noFill/>
        </p:spPr>
        <p:txBody>
          <a:bodyPr wrap="none" rtlCol="0">
            <a:spAutoFit/>
          </a:bodyPr>
          <a:lstStyle/>
          <a:p>
            <a:r>
              <a:rPr kumimoji="1" lang="zh-CN" altLang="en-US" sz="2400" b="1" dirty="0" smtClean="0">
                <a:latin typeface="Kaiti SC" charset="-122"/>
                <a:ea typeface="Kaiti SC" charset="-122"/>
                <a:cs typeface="Kaiti SC" charset="-122"/>
              </a:rPr>
              <a:t>斯大林与布哈林之争</a:t>
            </a:r>
            <a:endParaRPr kumimoji="1" lang="zh-CN" altLang="en-US" sz="2400" b="1" dirty="0">
              <a:latin typeface="Kaiti SC" charset="-122"/>
              <a:ea typeface="Kaiti SC" charset="-122"/>
              <a:cs typeface="Kaiti SC" charset="-122"/>
            </a:endParaRPr>
          </a:p>
        </p:txBody>
      </p:sp>
      <p:grpSp>
        <p:nvGrpSpPr>
          <p:cNvPr id="6" name="组合 59"/>
          <p:cNvGrpSpPr/>
          <p:nvPr/>
        </p:nvGrpSpPr>
        <p:grpSpPr>
          <a:xfrm>
            <a:off x="5414982" y="1993900"/>
            <a:ext cx="6362700" cy="3733919"/>
            <a:chOff x="1264428" y="1152525"/>
            <a:chExt cx="6847285" cy="2795588"/>
          </a:xfrm>
        </p:grpSpPr>
        <p:sp>
          <p:nvSpPr>
            <p:cNvPr id="7" name="圆角矩形 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8" name="圆角矩形 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9" name="矩形 8"/>
          <p:cNvSpPr/>
          <p:nvPr/>
        </p:nvSpPr>
        <p:spPr>
          <a:xfrm>
            <a:off x="5493272" y="1010678"/>
            <a:ext cx="6284410" cy="1292662"/>
          </a:xfrm>
          <a:prstGeom prst="rect">
            <a:avLst/>
          </a:prstGeom>
        </p:spPr>
        <p:txBody>
          <a:bodyPr wrap="square">
            <a:spAutoFit/>
          </a:bodyPr>
          <a:lstStyle/>
          <a:p>
            <a:pPr algn="just"/>
            <a:r>
              <a:rPr lang="zh-CN" altLang="en-US" sz="2000" b="1" dirty="0">
                <a:latin typeface="Kaiti SC" charset="-122"/>
                <a:ea typeface="Kaiti SC" charset="-122"/>
                <a:cs typeface="Kaiti SC" charset="-122"/>
              </a:rPr>
              <a:t>这场争论缘起于对发生粮食收购危机原因及采取的对策的不同，实质是应当采取什么办法建设社会主义，集中在三方面</a:t>
            </a:r>
            <a:r>
              <a:rPr lang="zh-CN" altLang="en-US" sz="2000" b="1" dirty="0" smtClean="0">
                <a:latin typeface="Kaiti SC" charset="-122"/>
                <a:ea typeface="Kaiti SC" charset="-122"/>
                <a:cs typeface="Kaiti SC" charset="-122"/>
              </a:rPr>
              <a:t>：</a:t>
            </a:r>
          </a:p>
          <a:p>
            <a:pPr algn="just"/>
            <a:endParaRPr lang="en-US" altLang="zh-CN" b="1" dirty="0">
              <a:latin typeface="Kaiti SC" charset="-122"/>
              <a:ea typeface="Kaiti SC" charset="-122"/>
              <a:cs typeface="Kaiti SC" charset="-122"/>
            </a:endParaRPr>
          </a:p>
        </p:txBody>
      </p:sp>
      <p:sp>
        <p:nvSpPr>
          <p:cNvPr id="10" name="矩形 9"/>
          <p:cNvSpPr/>
          <p:nvPr/>
        </p:nvSpPr>
        <p:spPr>
          <a:xfrm>
            <a:off x="6004205" y="2790675"/>
            <a:ext cx="5262543" cy="1846659"/>
          </a:xfrm>
          <a:prstGeom prst="rect">
            <a:avLst/>
          </a:prstGeom>
        </p:spPr>
        <p:txBody>
          <a:bodyPr wrap="square">
            <a:spAutoFit/>
          </a:bodyPr>
          <a:lstStyle/>
          <a:p>
            <a:pPr algn="just"/>
            <a:r>
              <a:rPr lang="zh-CN" altLang="zh-CN" sz="2400" b="1" dirty="0">
                <a:solidFill>
                  <a:srgbClr val="804A81"/>
                </a:solidFill>
                <a:latin typeface="Kaiti SC" charset="-122"/>
                <a:ea typeface="Kaiti SC" charset="-122"/>
                <a:cs typeface="Kaiti SC" charset="-122"/>
              </a:rPr>
              <a:t>（三）</a:t>
            </a:r>
            <a:r>
              <a:rPr lang="zh-CN" altLang="en-US" sz="2400" b="1" dirty="0">
                <a:solidFill>
                  <a:srgbClr val="804A81"/>
                </a:solidFill>
                <a:latin typeface="Kaiti SC" charset="-122"/>
                <a:ea typeface="Kaiti SC" charset="-122"/>
                <a:cs typeface="Kaiti SC" charset="-122"/>
              </a:rPr>
              <a:t>关于</a:t>
            </a:r>
            <a:r>
              <a:rPr lang="zh-CN" altLang="en-US" sz="2400" b="1" dirty="0" smtClean="0">
                <a:solidFill>
                  <a:srgbClr val="804A81"/>
                </a:solidFill>
                <a:latin typeface="Kaiti SC" charset="-122"/>
                <a:ea typeface="Kaiti SC" charset="-122"/>
                <a:cs typeface="Kaiti SC" charset="-122"/>
              </a:rPr>
              <a:t>阶级矛盾</a:t>
            </a:r>
            <a:endParaRPr lang="zh-CN" altLang="en-US" sz="2400" b="1" dirty="0">
              <a:solidFill>
                <a:srgbClr val="804A81"/>
              </a:solidFill>
              <a:latin typeface="Kaiti SC" charset="-122"/>
              <a:ea typeface="Kaiti SC" charset="-122"/>
              <a:cs typeface="Kaiti SC" charset="-122"/>
            </a:endParaRPr>
          </a:p>
          <a:p>
            <a:pPr algn="just"/>
            <a:r>
              <a:rPr lang="zh-CN" altLang="en-US" b="1" dirty="0">
                <a:latin typeface="Kaiti SC" charset="-122"/>
                <a:ea typeface="Kaiti SC" charset="-122"/>
                <a:cs typeface="Kaiti SC" charset="-122"/>
              </a:rPr>
              <a:t>       </a:t>
            </a:r>
            <a:r>
              <a:rPr lang="zh-CN" altLang="zh-CN" b="1" dirty="0">
                <a:latin typeface="Kaiti SC" charset="-122"/>
                <a:ea typeface="Kaiti SC" charset="-122"/>
                <a:cs typeface="Kaiti SC" charset="-122"/>
              </a:rPr>
              <a:t>斯大林提出阶级斗争越来越尖锐的论点，“资本主义的反抗将加强起来，阶级斗争将更加尖锐。”</a:t>
            </a:r>
            <a:endParaRPr lang="zh-CN" altLang="en-US" b="1" dirty="0">
              <a:latin typeface="Kaiti SC" charset="-122"/>
              <a:ea typeface="Kaiti SC" charset="-122"/>
              <a:cs typeface="Kaiti SC" charset="-122"/>
            </a:endParaRPr>
          </a:p>
          <a:p>
            <a:pPr algn="just"/>
            <a:r>
              <a:rPr lang="zh-CN" altLang="en-US" b="1" dirty="0">
                <a:latin typeface="Kaiti SC" charset="-122"/>
                <a:ea typeface="Kaiti SC" charset="-122"/>
                <a:cs typeface="Kaiti SC" charset="-122"/>
              </a:rPr>
              <a:t>       </a:t>
            </a:r>
            <a:r>
              <a:rPr lang="zh-CN" altLang="zh-CN" b="1" dirty="0">
                <a:latin typeface="Kaiti SC" charset="-122"/>
                <a:ea typeface="Kaiti SC" charset="-122"/>
                <a:cs typeface="Kaiti SC" charset="-122"/>
              </a:rPr>
              <a:t>布哈林反对这种观点，认为过渡时期的基本路线是阶级矛盾逐步缩小和消亡的路线，对资本主义成分应当用竞争的办法，排挤、改造，最后消灭。</a:t>
            </a:r>
          </a:p>
        </p:txBody>
      </p:sp>
    </p:spTree>
    <p:extLst>
      <p:ext uri="{BB962C8B-B14F-4D97-AF65-F5344CB8AC3E}">
        <p14:creationId xmlns:p14="http://schemas.microsoft.com/office/powerpoint/2010/main" val="1897603198"/>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34544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斯大林模式</a:t>
            </a:r>
            <a:endParaRPr kumimoji="1" lang="zh-CN" altLang="en-US" sz="3200" b="1" dirty="0">
              <a:latin typeface="Kaiti SC" charset="-122"/>
              <a:ea typeface="Kaiti SC" charset="-122"/>
              <a:cs typeface="Kaiti SC" charset="-122"/>
            </a:endParaRPr>
          </a:p>
        </p:txBody>
      </p:sp>
      <p:sp>
        <p:nvSpPr>
          <p:cNvPr id="11" name="圆角矩形 10"/>
          <p:cNvSpPr/>
          <p:nvPr/>
        </p:nvSpPr>
        <p:spPr>
          <a:xfrm>
            <a:off x="2999728" y="1808596"/>
            <a:ext cx="8113062" cy="147270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r>
              <a:rPr lang="zh-CN" altLang="en-US" b="1" dirty="0">
                <a:solidFill>
                  <a:schemeClr val="bg2">
                    <a:lumMod val="25000"/>
                  </a:schemeClr>
                </a:solidFill>
                <a:latin typeface="Kaiti SC" charset="-122"/>
                <a:ea typeface="Kaiti SC" charset="-122"/>
                <a:cs typeface="Kaiti SC" charset="-122"/>
              </a:rPr>
              <a:t>二人的分歧带有根本性，斯大林争取到中央多数，宣布这场斗争的实质是路线斗争：“一条路线是党的路线，革命的路线，列宁的路线；另一条是布哈林集团的路线，这是一条</a:t>
            </a:r>
            <a:r>
              <a:rPr lang="en-US" altLang="zh-CN" b="1" dirty="0">
                <a:solidFill>
                  <a:schemeClr val="bg2">
                    <a:lumMod val="25000"/>
                  </a:schemeClr>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机会主义的路线。”</a:t>
            </a:r>
            <a:endParaRPr lang="en-US" altLang="zh-CN" b="1" dirty="0">
              <a:solidFill>
                <a:schemeClr val="bg2">
                  <a:lumMod val="25000"/>
                </a:schemeClr>
              </a:solidFill>
              <a:latin typeface="Kaiti SC" charset="-122"/>
              <a:ea typeface="Kaiti SC" charset="-122"/>
              <a:cs typeface="Kaiti SC" charset="-122"/>
            </a:endParaRPr>
          </a:p>
        </p:txBody>
      </p:sp>
      <p:sp>
        <p:nvSpPr>
          <p:cNvPr id="12" name="矩形 42"/>
          <p:cNvSpPr>
            <a:spLocks noChangeArrowheads="1"/>
          </p:cNvSpPr>
          <p:nvPr/>
        </p:nvSpPr>
        <p:spPr bwMode="auto">
          <a:xfrm>
            <a:off x="11499056" y="1733141"/>
            <a:ext cx="692944" cy="1695450"/>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13" name="圆角矩形 12"/>
          <p:cNvSpPr/>
          <p:nvPr/>
        </p:nvSpPr>
        <p:spPr>
          <a:xfrm>
            <a:off x="971550" y="3725458"/>
            <a:ext cx="8715375" cy="1608542"/>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r>
              <a:rPr lang="en-US" altLang="zh-CN" b="1" dirty="0">
                <a:solidFill>
                  <a:schemeClr val="bg2">
                    <a:lumMod val="25000"/>
                  </a:schemeClr>
                </a:solidFill>
                <a:latin typeface="Kaiti SC" charset="-122"/>
                <a:ea typeface="Kaiti SC" charset="-122"/>
                <a:cs typeface="Kaiti SC" charset="-122"/>
              </a:rPr>
              <a:t>1929</a:t>
            </a:r>
            <a:r>
              <a:rPr lang="zh-CN" altLang="en-US" b="1" dirty="0">
                <a:solidFill>
                  <a:schemeClr val="bg2">
                    <a:lumMod val="25000"/>
                  </a:schemeClr>
                </a:solidFill>
                <a:latin typeface="Kaiti SC" charset="-122"/>
                <a:ea typeface="Kaiti SC" charset="-122"/>
                <a:cs typeface="Kaiti SC" charset="-122"/>
              </a:rPr>
              <a:t>年</a:t>
            </a:r>
            <a:r>
              <a:rPr lang="en-US" altLang="zh-CN" b="1" dirty="0">
                <a:solidFill>
                  <a:schemeClr val="bg2">
                    <a:lumMod val="25000"/>
                  </a:schemeClr>
                </a:solidFill>
                <a:latin typeface="Kaiti SC" charset="-122"/>
                <a:ea typeface="Kaiti SC" charset="-122"/>
                <a:cs typeface="Kaiti SC" charset="-122"/>
              </a:rPr>
              <a:t>11</a:t>
            </a:r>
            <a:r>
              <a:rPr lang="zh-CN" altLang="en-US" b="1" dirty="0">
                <a:solidFill>
                  <a:schemeClr val="bg2">
                    <a:lumMod val="25000"/>
                  </a:schemeClr>
                </a:solidFill>
                <a:latin typeface="Kaiti SC" charset="-122"/>
                <a:ea typeface="Kaiti SC" charset="-122"/>
                <a:cs typeface="Kaiti SC" charset="-122"/>
              </a:rPr>
              <a:t>月</a:t>
            </a:r>
            <a:r>
              <a:rPr lang="en-US" altLang="zh-CN" b="1" dirty="0">
                <a:solidFill>
                  <a:schemeClr val="bg2">
                    <a:lumMod val="25000"/>
                  </a:schemeClr>
                </a:solidFill>
                <a:latin typeface="Kaiti SC" charset="-122"/>
                <a:ea typeface="Kaiti SC" charset="-122"/>
                <a:cs typeface="Kaiti SC" charset="-122"/>
              </a:rPr>
              <a:t>26</a:t>
            </a:r>
            <a:r>
              <a:rPr lang="zh-CN" altLang="en-US" b="1" dirty="0" smtClean="0">
                <a:solidFill>
                  <a:schemeClr val="bg2">
                    <a:lumMod val="25000"/>
                  </a:schemeClr>
                </a:solidFill>
                <a:latin typeface="Kaiti SC" charset="-122"/>
                <a:ea typeface="Kaiti SC" charset="-122"/>
                <a:cs typeface="Kaiti SC" charset="-122"/>
              </a:rPr>
              <a:t>日，</a:t>
            </a:r>
            <a:r>
              <a:rPr lang="en-US" altLang="zh-CN" sz="2400" b="1" dirty="0" smtClean="0">
                <a:solidFill>
                  <a:srgbClr val="804A81"/>
                </a:solidFill>
                <a:latin typeface="Kaiti SC" charset="-122"/>
                <a:ea typeface="Kaiti SC" charset="-122"/>
                <a:cs typeface="Kaiti SC" charset="-122"/>
              </a:rPr>
              <a:t>《</a:t>
            </a:r>
            <a:r>
              <a:rPr lang="zh-CN" altLang="en-US" sz="2400" b="1" dirty="0" smtClean="0">
                <a:solidFill>
                  <a:srgbClr val="804A81"/>
                </a:solidFill>
                <a:latin typeface="Kaiti SC" charset="-122"/>
                <a:ea typeface="Kaiti SC" charset="-122"/>
                <a:cs typeface="Kaiti SC" charset="-122"/>
              </a:rPr>
              <a:t>真理</a:t>
            </a:r>
            <a:r>
              <a:rPr lang="zh-CN" altLang="en-US" sz="2400" b="1" dirty="0">
                <a:solidFill>
                  <a:srgbClr val="804A81"/>
                </a:solidFill>
                <a:latin typeface="Kaiti SC" charset="-122"/>
                <a:ea typeface="Kaiti SC" charset="-122"/>
                <a:cs typeface="Kaiti SC" charset="-122"/>
              </a:rPr>
              <a:t>报</a:t>
            </a:r>
            <a:r>
              <a:rPr lang="en-US" altLang="zh-CN" sz="2400" b="1" dirty="0">
                <a:solidFill>
                  <a:srgbClr val="804A81"/>
                </a:solidFill>
                <a:latin typeface="Kaiti SC" charset="-122"/>
                <a:ea typeface="Kaiti SC" charset="-122"/>
                <a:cs typeface="Kaiti SC" charset="-122"/>
              </a:rPr>
              <a:t>》</a:t>
            </a:r>
            <a:r>
              <a:rPr lang="zh-CN" altLang="en-US" sz="2400" b="1" dirty="0">
                <a:solidFill>
                  <a:srgbClr val="804A81"/>
                </a:solidFill>
                <a:latin typeface="Kaiti SC" charset="-122"/>
                <a:ea typeface="Kaiti SC" charset="-122"/>
                <a:cs typeface="Kaiti SC" charset="-122"/>
              </a:rPr>
              <a:t>登载布哈林签名的认错声明</a:t>
            </a:r>
            <a:r>
              <a:rPr lang="zh-CN" altLang="en-US" b="1" dirty="0">
                <a:solidFill>
                  <a:srgbClr val="804A81"/>
                </a:solidFill>
                <a:latin typeface="Kaiti SC" charset="-122"/>
                <a:ea typeface="Kaiti SC" charset="-122"/>
                <a:cs typeface="Kaiti SC" charset="-122"/>
              </a:rPr>
              <a:t>，</a:t>
            </a:r>
            <a:r>
              <a:rPr lang="zh-CN" altLang="en-US" b="1" dirty="0">
                <a:solidFill>
                  <a:schemeClr val="bg2">
                    <a:lumMod val="25000"/>
                  </a:schemeClr>
                </a:solidFill>
                <a:latin typeface="Kaiti SC" charset="-122"/>
                <a:ea typeface="Kaiti SC" charset="-122"/>
                <a:cs typeface="Kaiti SC" charset="-122"/>
              </a:rPr>
              <a:t>也意味着斯大林在党内斗争中取得了绝对的胜利，新经济政策也随之被放弃。</a:t>
            </a:r>
          </a:p>
        </p:txBody>
      </p:sp>
      <p:sp>
        <p:nvSpPr>
          <p:cNvPr id="14" name="矩形 42"/>
          <p:cNvSpPr>
            <a:spLocks noChangeArrowheads="1"/>
          </p:cNvSpPr>
          <p:nvPr/>
        </p:nvSpPr>
        <p:spPr bwMode="auto">
          <a:xfrm>
            <a:off x="0" y="3794609"/>
            <a:ext cx="692944" cy="1539392"/>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66" y="1704665"/>
            <a:ext cx="2684462" cy="1916862"/>
          </a:xfrm>
          <a:prstGeom prst="rect">
            <a:avLst/>
          </a:prstGeom>
          <a:effectLst>
            <a:softEdge rad="304800"/>
          </a:effectLst>
        </p:spPr>
      </p:pic>
      <p:sp>
        <p:nvSpPr>
          <p:cNvPr id="16" name="矩形 15"/>
          <p:cNvSpPr/>
          <p:nvPr/>
        </p:nvSpPr>
        <p:spPr>
          <a:xfrm>
            <a:off x="5174540" y="891489"/>
            <a:ext cx="2031325" cy="646331"/>
          </a:xfrm>
          <a:prstGeom prst="rect">
            <a:avLst/>
          </a:prstGeom>
        </p:spPr>
        <p:txBody>
          <a:bodyPr wrap="none">
            <a:spAutoFit/>
          </a:bodyPr>
          <a:lstStyle/>
          <a:p>
            <a:r>
              <a:rPr lang="zh-CN" altLang="en-US" sz="3600" dirty="0" smtClean="0">
                <a:solidFill>
                  <a:srgbClr val="7F4980"/>
                </a:solidFill>
                <a:latin typeface="Microsoft YaHei" charset="0"/>
                <a:ea typeface="Microsoft YaHei" charset="0"/>
                <a:cs typeface="Microsoft YaHei" charset="0"/>
              </a:rPr>
              <a:t>争论结果</a:t>
            </a:r>
            <a:endParaRPr lang="zh-CN" altLang="en-US" sz="3600" dirty="0">
              <a:solidFill>
                <a:srgbClr val="7F4980"/>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2106" y="3375326"/>
            <a:ext cx="2113422" cy="2187711"/>
          </a:xfrm>
          <a:prstGeom prst="rect">
            <a:avLst/>
          </a:prstGeom>
          <a:effectLst>
            <a:softEdge rad="342900"/>
          </a:effectLst>
        </p:spPr>
      </p:pic>
    </p:spTree>
    <p:extLst>
      <p:ext uri="{BB962C8B-B14F-4D97-AF65-F5344CB8AC3E}">
        <p14:creationId xmlns:p14="http://schemas.microsoft.com/office/powerpoint/2010/main" val="41827687"/>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82550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a:latin typeface="Kaiti SC" charset="-122"/>
                <a:ea typeface="Kaiti SC" charset="-122"/>
                <a:cs typeface="Kaiti SC" charset="-122"/>
              </a:rPr>
              <a:t>社会主义苏联模式——斯大林模式的形成</a:t>
            </a:r>
            <a:endParaRPr kumimoji="1" lang="zh-CN" altLang="en-US" sz="3200" b="1" dirty="0">
              <a:latin typeface="Kaiti SC" charset="-122"/>
              <a:ea typeface="Kaiti SC" charset="-122"/>
              <a:cs typeface="Kaiti SC" charset="-122"/>
            </a:endParaRPr>
          </a:p>
        </p:txBody>
      </p:sp>
      <p:sp>
        <p:nvSpPr>
          <p:cNvPr id="3" name="文本框 2"/>
          <p:cNvSpPr txBox="1">
            <a:spLocks noChangeArrowheads="1"/>
          </p:cNvSpPr>
          <p:nvPr/>
        </p:nvSpPr>
        <p:spPr bwMode="auto">
          <a:xfrm>
            <a:off x="9731375" y="533400"/>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grpSp>
        <p:nvGrpSpPr>
          <p:cNvPr id="4" name="组合 14"/>
          <p:cNvGrpSpPr>
            <a:grpSpLocks/>
          </p:cNvGrpSpPr>
          <p:nvPr/>
        </p:nvGrpSpPr>
        <p:grpSpPr bwMode="auto">
          <a:xfrm>
            <a:off x="814388" y="1425575"/>
            <a:ext cx="576262" cy="576263"/>
            <a:chOff x="635906" y="1669368"/>
            <a:chExt cx="576064" cy="576064"/>
          </a:xfrm>
        </p:grpSpPr>
        <p:sp>
          <p:nvSpPr>
            <p:cNvPr id="5" name="椭圆 4"/>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矩形 5"/>
            <p:cNvSpPr>
              <a:spLocks noChangeArrowheads="1"/>
            </p:cNvSpPr>
            <p:nvPr/>
          </p:nvSpPr>
          <p:spPr bwMode="auto">
            <a:xfrm>
              <a:off x="694527" y="1772734"/>
              <a:ext cx="396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a:solidFill>
                    <a:srgbClr val="FFFFFF"/>
                  </a:solidFill>
                  <a:latin typeface="Impact" charset="0"/>
                  <a:ea typeface="Arial Unicode MS" charset="0"/>
                  <a:cs typeface="Arial Unicode MS" charset="0"/>
                </a:rPr>
                <a:t>01</a:t>
              </a:r>
              <a:endParaRPr lang="zh-CN" altLang="en-US">
                <a:solidFill>
                  <a:srgbClr val="FFFFFF"/>
                </a:solidFill>
                <a:latin typeface="Impact" charset="0"/>
                <a:ea typeface="Arial Unicode MS" charset="0"/>
                <a:cs typeface="Arial Unicode MS" charset="0"/>
              </a:endParaRPr>
            </a:p>
          </p:txBody>
        </p:sp>
      </p:grpSp>
      <p:cxnSp>
        <p:nvCxnSpPr>
          <p:cNvPr id="7" name="直接连接符 7"/>
          <p:cNvCxnSpPr/>
          <p:nvPr/>
        </p:nvCxnSpPr>
        <p:spPr>
          <a:xfrm>
            <a:off x="5807075" y="997164"/>
            <a:ext cx="0" cy="46132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81"/>
          <p:cNvSpPr txBox="1">
            <a:spLocks noChangeArrowheads="1"/>
          </p:cNvSpPr>
          <p:nvPr/>
        </p:nvSpPr>
        <p:spPr bwMode="auto">
          <a:xfrm>
            <a:off x="1449291" y="1536914"/>
            <a:ext cx="3882451"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600"/>
              </a:spcAft>
            </a:pPr>
            <a:r>
              <a:rPr lang="zh-CN" altLang="en-US" sz="2000" dirty="0" smtClean="0">
                <a:solidFill>
                  <a:srgbClr val="5A1B58"/>
                </a:solidFill>
                <a:latin typeface="Microsoft YaHei" charset="0"/>
                <a:ea typeface="Microsoft YaHei" charset="0"/>
                <a:cs typeface="Microsoft YaHei" charset="0"/>
              </a:rPr>
              <a:t>高速工业化：</a:t>
            </a:r>
            <a:endParaRPr lang="en-US" altLang="zh-CN" sz="2000" b="1" dirty="0">
              <a:solidFill>
                <a:srgbClr val="5A1B58"/>
              </a:solidFill>
              <a:latin typeface="Microsoft YaHei" charset="0"/>
              <a:ea typeface="Microsoft YaHei" charset="0"/>
              <a:cs typeface="Microsoft YaHei" charset="0"/>
            </a:endParaRPr>
          </a:p>
          <a:p>
            <a:pPr marL="285750" indent="-285750" algn="just">
              <a:buClr>
                <a:srgbClr val="7F4980"/>
              </a:buClr>
              <a:buFont typeface="Wingdings" charset="2"/>
              <a:buChar char="Ø"/>
            </a:pPr>
            <a:r>
              <a:rPr lang="zh-CN" altLang="en-US" b="1" dirty="0">
                <a:latin typeface="Kaiti SC" charset="-122"/>
                <a:ea typeface="Kaiti SC" charset="-122"/>
                <a:cs typeface="Kaiti SC" charset="-122"/>
              </a:rPr>
              <a:t>高速度、优先发展重工业、行政</a:t>
            </a:r>
            <a:r>
              <a:rPr lang="zh-CN" altLang="en-US" b="1" dirty="0" smtClean="0">
                <a:latin typeface="Kaiti SC" charset="-122"/>
                <a:ea typeface="Kaiti SC" charset="-122"/>
                <a:cs typeface="Kaiti SC" charset="-122"/>
              </a:rPr>
              <a:t>手段。</a:t>
            </a:r>
          </a:p>
          <a:p>
            <a:pPr marL="285750" indent="-285750" algn="just">
              <a:buClr>
                <a:srgbClr val="7F4980"/>
              </a:buClr>
              <a:buFont typeface="Wingdings" charset="2"/>
              <a:buChar char="Ø"/>
            </a:pPr>
            <a:r>
              <a:rPr lang="en-US" altLang="zh-CN" b="1" dirty="0" smtClean="0">
                <a:latin typeface="Kaiti SC" charset="-122"/>
                <a:ea typeface="Kaiti SC" charset="-122"/>
                <a:cs typeface="Kaiti SC" charset="-122"/>
              </a:rPr>
              <a:t>1929—1940</a:t>
            </a:r>
            <a:r>
              <a:rPr lang="zh-CN" altLang="en-US" b="1" dirty="0">
                <a:latin typeface="Kaiti SC" charset="-122"/>
                <a:ea typeface="Kaiti SC" charset="-122"/>
                <a:cs typeface="Kaiti SC" charset="-122"/>
              </a:rPr>
              <a:t>年，工业平均增速</a:t>
            </a:r>
            <a:r>
              <a:rPr lang="en-US" altLang="zh-CN" b="1" dirty="0">
                <a:latin typeface="Kaiti SC" charset="-122"/>
                <a:ea typeface="Kaiti SC" charset="-122"/>
                <a:cs typeface="Kaiti SC" charset="-122"/>
              </a:rPr>
              <a:t>16.8</a:t>
            </a:r>
            <a:r>
              <a:rPr lang="en-US" altLang="zh-CN" b="1" dirty="0" smtClean="0">
                <a:latin typeface="Kaiti SC" charset="-122"/>
                <a:ea typeface="Kaiti SC" charset="-122"/>
                <a:cs typeface="Kaiti SC" charset="-122"/>
              </a:rPr>
              <a:t>%</a:t>
            </a:r>
            <a:r>
              <a:rPr lang="zh-CN" altLang="en-US" b="1" dirty="0" smtClean="0">
                <a:latin typeface="Kaiti SC" charset="-122"/>
                <a:ea typeface="Kaiti SC" charset="-122"/>
                <a:cs typeface="Kaiti SC" charset="-122"/>
              </a:rPr>
              <a:t>。</a:t>
            </a:r>
          </a:p>
          <a:p>
            <a:pPr marL="285750" indent="-285750" algn="just">
              <a:buClr>
                <a:srgbClr val="7F4980"/>
              </a:buClr>
              <a:buFont typeface="Wingdings" charset="2"/>
              <a:buChar char="Ø"/>
            </a:pPr>
            <a:r>
              <a:rPr lang="zh-CN" altLang="en-US" b="1" dirty="0" smtClean="0">
                <a:latin typeface="Kaiti SC" charset="-122"/>
                <a:ea typeface="Kaiti SC" charset="-122"/>
                <a:cs typeface="Kaiti SC" charset="-122"/>
              </a:rPr>
              <a:t>重工业</a:t>
            </a:r>
            <a:r>
              <a:rPr lang="zh-CN" altLang="en-US" b="1" dirty="0">
                <a:latin typeface="Kaiti SC" charset="-122"/>
                <a:ea typeface="Kaiti SC" charset="-122"/>
                <a:cs typeface="Kaiti SC" charset="-122"/>
              </a:rPr>
              <a:t>和军工在工业总产值中比例，</a:t>
            </a:r>
            <a:r>
              <a:rPr lang="en-US" altLang="zh-CN" b="1" dirty="0">
                <a:latin typeface="Kaiti SC" charset="-122"/>
                <a:ea typeface="Kaiti SC" charset="-122"/>
                <a:cs typeface="Kaiti SC" charset="-122"/>
              </a:rPr>
              <a:t>1928</a:t>
            </a:r>
            <a:r>
              <a:rPr lang="zh-CN" altLang="en-US" b="1" dirty="0">
                <a:latin typeface="Kaiti SC" charset="-122"/>
                <a:ea typeface="Kaiti SC" charset="-122"/>
                <a:cs typeface="Kaiti SC" charset="-122"/>
              </a:rPr>
              <a:t>年为</a:t>
            </a:r>
            <a:r>
              <a:rPr lang="en-US" altLang="zh-CN" b="1" dirty="0">
                <a:latin typeface="Kaiti SC" charset="-122"/>
                <a:ea typeface="Kaiti SC" charset="-122"/>
                <a:cs typeface="Kaiti SC" charset="-122"/>
              </a:rPr>
              <a:t>39.5%</a:t>
            </a:r>
            <a:r>
              <a:rPr lang="zh-CN" altLang="en-US" b="1" dirty="0">
                <a:latin typeface="Kaiti SC" charset="-122"/>
                <a:ea typeface="Kaiti SC" charset="-122"/>
                <a:cs typeface="Kaiti SC" charset="-122"/>
              </a:rPr>
              <a:t>，</a:t>
            </a:r>
            <a:r>
              <a:rPr lang="en-US" altLang="zh-CN" b="1" dirty="0">
                <a:latin typeface="Kaiti SC" charset="-122"/>
                <a:ea typeface="Kaiti SC" charset="-122"/>
                <a:cs typeface="Kaiti SC" charset="-122"/>
              </a:rPr>
              <a:t>1932</a:t>
            </a:r>
            <a:r>
              <a:rPr lang="zh-CN" altLang="en-US" b="1" dirty="0">
                <a:latin typeface="Kaiti SC" charset="-122"/>
                <a:ea typeface="Kaiti SC" charset="-122"/>
                <a:cs typeface="Kaiti SC" charset="-122"/>
              </a:rPr>
              <a:t>年</a:t>
            </a:r>
            <a:r>
              <a:rPr lang="en-US" altLang="zh-CN" b="1" dirty="0">
                <a:latin typeface="Kaiti SC" charset="-122"/>
                <a:ea typeface="Kaiti SC" charset="-122"/>
                <a:cs typeface="Kaiti SC" charset="-122"/>
              </a:rPr>
              <a:t>53.4%</a:t>
            </a:r>
            <a:r>
              <a:rPr lang="zh-CN" altLang="en-US" b="1" dirty="0">
                <a:latin typeface="Kaiti SC" charset="-122"/>
                <a:ea typeface="Kaiti SC" charset="-122"/>
                <a:cs typeface="Kaiti SC" charset="-122"/>
              </a:rPr>
              <a:t>，</a:t>
            </a:r>
            <a:r>
              <a:rPr lang="en-US" altLang="zh-CN" b="1" dirty="0">
                <a:latin typeface="Kaiti SC" charset="-122"/>
                <a:ea typeface="Kaiti SC" charset="-122"/>
                <a:cs typeface="Kaiti SC" charset="-122"/>
              </a:rPr>
              <a:t>1937</a:t>
            </a:r>
            <a:r>
              <a:rPr lang="zh-CN" altLang="en-US" b="1" dirty="0">
                <a:latin typeface="Kaiti SC" charset="-122"/>
                <a:ea typeface="Kaiti SC" charset="-122"/>
                <a:cs typeface="Kaiti SC" charset="-122"/>
              </a:rPr>
              <a:t>年为</a:t>
            </a:r>
            <a:r>
              <a:rPr lang="en-US" altLang="zh-CN" b="1" dirty="0">
                <a:latin typeface="Kaiti SC" charset="-122"/>
                <a:ea typeface="Kaiti SC" charset="-122"/>
                <a:cs typeface="Kaiti SC" charset="-122"/>
              </a:rPr>
              <a:t>57.8</a:t>
            </a:r>
            <a:r>
              <a:rPr lang="zh-CN" altLang="en-US" b="1" dirty="0">
                <a:latin typeface="Kaiti SC" charset="-122"/>
                <a:ea typeface="Kaiti SC" charset="-122"/>
                <a:cs typeface="Kaiti SC" charset="-122"/>
              </a:rPr>
              <a:t>，</a:t>
            </a:r>
            <a:r>
              <a:rPr lang="en-US" altLang="zh-CN" b="1" dirty="0">
                <a:latin typeface="Kaiti SC" charset="-122"/>
                <a:ea typeface="Kaiti SC" charset="-122"/>
                <a:cs typeface="Kaiti SC" charset="-122"/>
              </a:rPr>
              <a:t>1937—1940</a:t>
            </a:r>
            <a:r>
              <a:rPr lang="zh-CN" altLang="en-US" b="1" dirty="0">
                <a:latin typeface="Kaiti SC" charset="-122"/>
                <a:ea typeface="Kaiti SC" charset="-122"/>
                <a:cs typeface="Kaiti SC" charset="-122"/>
              </a:rPr>
              <a:t>年为</a:t>
            </a:r>
            <a:r>
              <a:rPr lang="en-US" altLang="zh-CN" b="1" dirty="0">
                <a:latin typeface="Kaiti SC" charset="-122"/>
                <a:ea typeface="Kaiti SC" charset="-122"/>
                <a:cs typeface="Kaiti SC" charset="-122"/>
              </a:rPr>
              <a:t>62%</a:t>
            </a:r>
            <a:r>
              <a:rPr lang="zh-CN" altLang="en-US" b="1" dirty="0" smtClean="0">
                <a:latin typeface="Kaiti SC" charset="-122"/>
                <a:ea typeface="Kaiti SC" charset="-122"/>
                <a:cs typeface="Kaiti SC" charset="-122"/>
              </a:rPr>
              <a:t>。</a:t>
            </a:r>
          </a:p>
          <a:p>
            <a:pPr marL="285750" indent="-285750" algn="just">
              <a:buClr>
                <a:srgbClr val="7F4980"/>
              </a:buClr>
              <a:buFont typeface="Wingdings" charset="2"/>
              <a:buChar char="Ø"/>
            </a:pPr>
            <a:r>
              <a:rPr lang="en-US" altLang="zh-CN" b="1" dirty="0" smtClean="0">
                <a:latin typeface="Kaiti SC" charset="-122"/>
                <a:ea typeface="Kaiti SC" charset="-122"/>
                <a:cs typeface="Kaiti SC" charset="-122"/>
              </a:rPr>
              <a:t>1928—1937</a:t>
            </a:r>
            <a:r>
              <a:rPr lang="zh-CN" altLang="en-US" b="1" dirty="0">
                <a:latin typeface="Kaiti SC" charset="-122"/>
                <a:ea typeface="Kaiti SC" charset="-122"/>
                <a:cs typeface="Kaiti SC" charset="-122"/>
              </a:rPr>
              <a:t>用两个“五年计划”实现了国家工业化目标，但重重工业、轻轻工业和农业的畸形经济结构形成。</a:t>
            </a:r>
          </a:p>
        </p:txBody>
      </p:sp>
      <p:grpSp>
        <p:nvGrpSpPr>
          <p:cNvPr id="13" name="组合 14"/>
          <p:cNvGrpSpPr>
            <a:grpSpLocks/>
          </p:cNvGrpSpPr>
          <p:nvPr/>
        </p:nvGrpSpPr>
        <p:grpSpPr bwMode="auto">
          <a:xfrm>
            <a:off x="6167438" y="1425575"/>
            <a:ext cx="576262" cy="576263"/>
            <a:chOff x="635906" y="1669368"/>
            <a:chExt cx="576064" cy="576064"/>
          </a:xfrm>
        </p:grpSpPr>
        <p:sp>
          <p:nvSpPr>
            <p:cNvPr id="14" name="椭圆 13"/>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 name="矩形 18"/>
            <p:cNvSpPr>
              <a:spLocks noChangeArrowheads="1"/>
            </p:cNvSpPr>
            <p:nvPr/>
          </p:nvSpPr>
          <p:spPr bwMode="auto">
            <a:xfrm>
              <a:off x="680974" y="1772734"/>
              <a:ext cx="423368"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smtClean="0">
                  <a:solidFill>
                    <a:srgbClr val="FFFFFF"/>
                  </a:solidFill>
                  <a:latin typeface="Impact" charset="0"/>
                  <a:ea typeface="Arial Unicode MS" charset="0"/>
                  <a:cs typeface="Arial Unicode MS" charset="0"/>
                </a:rPr>
                <a:t>02</a:t>
              </a:r>
              <a:endParaRPr lang="zh-CN" altLang="en-US" dirty="0">
                <a:solidFill>
                  <a:srgbClr val="FFFFFF"/>
                </a:solidFill>
                <a:latin typeface="Impact" charset="0"/>
                <a:ea typeface="Arial Unicode MS" charset="0"/>
                <a:cs typeface="Arial Unicode MS" charset="0"/>
              </a:endParaRPr>
            </a:p>
          </p:txBody>
        </p:sp>
      </p:grpSp>
      <p:sp>
        <p:nvSpPr>
          <p:cNvPr id="16" name="文本框 81"/>
          <p:cNvSpPr txBox="1">
            <a:spLocks noChangeArrowheads="1"/>
          </p:cNvSpPr>
          <p:nvPr/>
        </p:nvSpPr>
        <p:spPr bwMode="auto">
          <a:xfrm>
            <a:off x="7104063" y="1425575"/>
            <a:ext cx="40322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600"/>
              </a:spcAft>
            </a:pPr>
            <a:r>
              <a:rPr lang="zh-CN" altLang="en-US" sz="2000" dirty="0" smtClean="0">
                <a:solidFill>
                  <a:srgbClr val="5A1B58"/>
                </a:solidFill>
                <a:latin typeface="Microsoft YaHei" charset="0"/>
                <a:ea typeface="Microsoft YaHei" charset="0"/>
                <a:cs typeface="Microsoft YaHei" charset="0"/>
              </a:rPr>
              <a:t>农业全盘集体化：</a:t>
            </a:r>
            <a:endParaRPr lang="zh-CN" altLang="en-US" sz="2000" dirty="0">
              <a:solidFill>
                <a:srgbClr val="5A1B58"/>
              </a:solidFill>
              <a:latin typeface="Microsoft YaHei" charset="0"/>
              <a:ea typeface="Microsoft YaHei" charset="0"/>
              <a:cs typeface="Microsoft YaHei" charset="0"/>
            </a:endParaRPr>
          </a:p>
          <a:p>
            <a:pPr marL="285750" indent="-285750" algn="just">
              <a:buClr>
                <a:srgbClr val="7F4980"/>
              </a:buClr>
              <a:buFont typeface="Wingdings" charset="2"/>
              <a:buChar char="Ø"/>
            </a:pPr>
            <a:r>
              <a:rPr lang="zh-CN" altLang="en-US" b="1" dirty="0">
                <a:latin typeface="Kaiti SC" charset="-122"/>
                <a:ea typeface="Kaiti SC" charset="-122"/>
                <a:cs typeface="Kaiti SC" charset="-122"/>
              </a:rPr>
              <a:t>时间短、行政命令开路、消灭富农</a:t>
            </a:r>
            <a:endParaRPr lang="en-US" altLang="zh-CN" b="1" dirty="0">
              <a:latin typeface="Kaiti SC" charset="-122"/>
              <a:ea typeface="Kaiti SC" charset="-122"/>
              <a:cs typeface="Kaiti SC" charset="-122"/>
            </a:endParaRPr>
          </a:p>
        </p:txBody>
      </p:sp>
      <p:grpSp>
        <p:nvGrpSpPr>
          <p:cNvPr id="17" name="组合 14"/>
          <p:cNvGrpSpPr>
            <a:grpSpLocks/>
          </p:cNvGrpSpPr>
          <p:nvPr/>
        </p:nvGrpSpPr>
        <p:grpSpPr bwMode="auto">
          <a:xfrm>
            <a:off x="6167437" y="2518568"/>
            <a:ext cx="576263" cy="576263"/>
            <a:chOff x="635906" y="1669368"/>
            <a:chExt cx="576064" cy="576064"/>
          </a:xfrm>
        </p:grpSpPr>
        <p:sp>
          <p:nvSpPr>
            <p:cNvPr id="18" name="椭圆 17"/>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9" name="矩形 22"/>
            <p:cNvSpPr>
              <a:spLocks noChangeArrowheads="1"/>
            </p:cNvSpPr>
            <p:nvPr/>
          </p:nvSpPr>
          <p:spPr bwMode="auto">
            <a:xfrm>
              <a:off x="677770" y="1772734"/>
              <a:ext cx="429778"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smtClean="0">
                  <a:solidFill>
                    <a:srgbClr val="FFFFFF"/>
                  </a:solidFill>
                  <a:latin typeface="Impact" charset="0"/>
                  <a:ea typeface="Arial Unicode MS" charset="0"/>
                  <a:cs typeface="Arial Unicode MS" charset="0"/>
                </a:rPr>
                <a:t>03</a:t>
              </a:r>
              <a:endParaRPr lang="zh-CN" altLang="en-US" dirty="0">
                <a:solidFill>
                  <a:srgbClr val="FFFFFF"/>
                </a:solidFill>
                <a:latin typeface="Impact" charset="0"/>
                <a:ea typeface="Arial Unicode MS" charset="0"/>
                <a:cs typeface="Arial Unicode MS" charset="0"/>
              </a:endParaRPr>
            </a:p>
          </p:txBody>
        </p:sp>
      </p:grpSp>
      <p:sp>
        <p:nvSpPr>
          <p:cNvPr id="20" name="文本框 81"/>
          <p:cNvSpPr txBox="1">
            <a:spLocks noChangeArrowheads="1"/>
          </p:cNvSpPr>
          <p:nvPr/>
        </p:nvSpPr>
        <p:spPr bwMode="auto">
          <a:xfrm>
            <a:off x="7104062" y="2635250"/>
            <a:ext cx="4211637" cy="337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600"/>
              </a:spcAft>
            </a:pPr>
            <a:r>
              <a:rPr lang="zh-CN" altLang="en-US" sz="2000" dirty="0" smtClean="0">
                <a:solidFill>
                  <a:srgbClr val="5A1B58"/>
                </a:solidFill>
                <a:latin typeface="Microsoft YaHei" charset="0"/>
                <a:ea typeface="Microsoft YaHei" charset="0"/>
                <a:cs typeface="Microsoft YaHei" charset="0"/>
              </a:rPr>
              <a:t>肃反运动：</a:t>
            </a:r>
            <a:endParaRPr lang="zh-CN" altLang="en-US" sz="2000" dirty="0">
              <a:solidFill>
                <a:srgbClr val="5A1B58"/>
              </a:solidFill>
              <a:latin typeface="Microsoft YaHei" charset="0"/>
              <a:ea typeface="Microsoft YaHei" charset="0"/>
              <a:cs typeface="Microsoft YaHei" charset="0"/>
            </a:endParaRPr>
          </a:p>
          <a:p>
            <a:pPr marL="285750" indent="-285750" algn="just">
              <a:buClr>
                <a:srgbClr val="804A81"/>
              </a:buClr>
              <a:buFont typeface="Wingdings" charset="2"/>
              <a:buChar char="Ø"/>
            </a:pPr>
            <a:r>
              <a:rPr lang="zh-CN" altLang="en-US" sz="1600" b="1" dirty="0">
                <a:latin typeface="Kaiti SC" charset="-122"/>
                <a:ea typeface="Kaiti SC" charset="-122"/>
                <a:cs typeface="Kaiti SC" charset="-122"/>
              </a:rPr>
              <a:t>从某种意义上说，肃反运动是高速工业化运动和农业全盘集体化运动的衍生物</a:t>
            </a:r>
            <a:r>
              <a:rPr lang="zh-CN" altLang="en-US" sz="1600" b="1" dirty="0" smtClean="0">
                <a:latin typeface="Kaiti SC" charset="-122"/>
                <a:ea typeface="Kaiti SC" charset="-122"/>
                <a:cs typeface="Kaiti SC" charset="-122"/>
              </a:rPr>
              <a:t>。</a:t>
            </a:r>
          </a:p>
          <a:p>
            <a:pPr marL="285750" indent="-285750" algn="just">
              <a:buClr>
                <a:srgbClr val="804A81"/>
              </a:buClr>
              <a:buFont typeface="Wingdings" charset="2"/>
              <a:buChar char="Ø"/>
            </a:pPr>
            <a:r>
              <a:rPr lang="zh-CN" altLang="en-US" sz="1600" b="1" dirty="0" smtClean="0">
                <a:latin typeface="Kaiti SC" charset="-122"/>
                <a:ea typeface="Kaiti SC" charset="-122"/>
                <a:cs typeface="Kaiti SC" charset="-122"/>
              </a:rPr>
              <a:t>绝不</a:t>
            </a:r>
            <a:r>
              <a:rPr lang="zh-CN" altLang="en-US" sz="1600" b="1" dirty="0">
                <a:latin typeface="Kaiti SC" charset="-122"/>
                <a:ea typeface="Kaiti SC" charset="-122"/>
                <a:cs typeface="Kaiti SC" charset="-122"/>
              </a:rPr>
              <a:t>能认为肃反是社会主义建设的必然之物，事实上如果不是险恶的国际环境、激烈的党内争论、斯大林个性的缺陷等因素共同作用的话，这种悲剧也许可以避免</a:t>
            </a:r>
            <a:r>
              <a:rPr lang="zh-CN" altLang="en-US" sz="1600" b="1" dirty="0" smtClean="0">
                <a:latin typeface="Kaiti SC" charset="-122"/>
                <a:ea typeface="Kaiti SC" charset="-122"/>
                <a:cs typeface="Kaiti SC" charset="-122"/>
              </a:rPr>
              <a:t>。</a:t>
            </a:r>
          </a:p>
          <a:p>
            <a:pPr marL="285750" indent="-285750" algn="just">
              <a:buClr>
                <a:srgbClr val="804A81"/>
              </a:buClr>
              <a:buFont typeface="Wingdings" charset="2"/>
              <a:buChar char="Ø"/>
            </a:pPr>
            <a:r>
              <a:rPr lang="zh-CN" altLang="en-US" sz="1600" b="1" dirty="0" smtClean="0">
                <a:latin typeface="Kaiti SC" charset="-122"/>
                <a:ea typeface="Kaiti SC" charset="-122"/>
                <a:cs typeface="Kaiti SC" charset="-122"/>
              </a:rPr>
              <a:t>指导</a:t>
            </a:r>
            <a:r>
              <a:rPr lang="zh-CN" altLang="en-US" sz="1600" b="1" dirty="0">
                <a:latin typeface="Kaiti SC" charset="-122"/>
                <a:ea typeface="Kaiti SC" charset="-122"/>
                <a:cs typeface="Kaiti SC" charset="-122"/>
              </a:rPr>
              <a:t>思想是阶级斗争越来越尖锐；运作过程脱离党的领导并且严密控制司法机关和司法程序，采取逼供、诱供的方法；打击对象是党政军高级干部和知识界</a:t>
            </a:r>
            <a:r>
              <a:rPr lang="zh-CN" altLang="en-US" sz="1600" b="1" dirty="0" smtClean="0">
                <a:latin typeface="Kaiti SC" charset="-122"/>
                <a:ea typeface="Kaiti SC" charset="-122"/>
                <a:cs typeface="Kaiti SC" charset="-122"/>
              </a:rPr>
              <a:t>精英。</a:t>
            </a:r>
            <a:endParaRPr lang="zh-CN" altLang="en-US" sz="1600" b="1" dirty="0">
              <a:latin typeface="Kaiti SC" charset="-122"/>
              <a:ea typeface="Kaiti SC" charset="-122"/>
              <a:cs typeface="Kaiti SC" charset="-122"/>
            </a:endParaRPr>
          </a:p>
          <a:p>
            <a:pPr eaLnBrk="1" hangingPunct="1">
              <a:lnSpc>
                <a:spcPts val="2500"/>
              </a:lnSpc>
            </a:pPr>
            <a:endParaRPr lang="zh-CN" altLang="en-US" sz="1600" dirty="0">
              <a:latin typeface="Microsoft YaHei" charset="0"/>
              <a:ea typeface="Microsoft YaHei" charset="0"/>
              <a:cs typeface="Microsoft YaHei" charset="0"/>
            </a:endParaRPr>
          </a:p>
          <a:p>
            <a:pPr eaLnBrk="1" hangingPunct="1">
              <a:lnSpc>
                <a:spcPts val="2500"/>
              </a:lnSpc>
            </a:pPr>
            <a:endParaRPr lang="zh-CN" altLang="en-US" sz="1600" dirty="0">
              <a:latin typeface="Microsoft YaHei" charset="0"/>
              <a:ea typeface="Microsoft YaHei" charset="0"/>
              <a:cs typeface="Microsoft YaHei" charset="0"/>
            </a:endParaRPr>
          </a:p>
          <a:p>
            <a:pPr eaLnBrk="1" hangingPunct="1">
              <a:lnSpc>
                <a:spcPts val="2500"/>
              </a:lnSpc>
            </a:pPr>
            <a:endParaRPr lang="en-US" altLang="zh-CN" sz="16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030765162"/>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55626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社会主义苏联</a:t>
            </a:r>
            <a:r>
              <a:rPr kumimoji="1" lang="zh-CN" altLang="en-US" sz="3200" b="1" smtClean="0">
                <a:latin typeface="Kaiti SC" charset="-122"/>
                <a:ea typeface="Kaiti SC" charset="-122"/>
                <a:cs typeface="Kaiti SC" charset="-122"/>
              </a:rPr>
              <a:t>模式的成就</a:t>
            </a:r>
            <a:endParaRPr kumimoji="1" lang="zh-CN" altLang="en-US" sz="3200" b="1" dirty="0">
              <a:latin typeface="Kaiti SC" charset="-122"/>
              <a:ea typeface="Kaiti SC" charset="-122"/>
              <a:cs typeface="Kaiti SC" charset="-122"/>
            </a:endParaRPr>
          </a:p>
        </p:txBody>
      </p:sp>
      <p:grpSp>
        <p:nvGrpSpPr>
          <p:cNvPr id="4" name="组合 59"/>
          <p:cNvGrpSpPr/>
          <p:nvPr/>
        </p:nvGrpSpPr>
        <p:grpSpPr>
          <a:xfrm>
            <a:off x="1117600" y="1625600"/>
            <a:ext cx="10045700" cy="3962400"/>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1200" y="874714"/>
            <a:ext cx="4208734" cy="2292152"/>
          </a:xfrm>
          <a:prstGeom prst="rect">
            <a:avLst/>
          </a:prstGeom>
          <a:effectLst>
            <a:softEdge rad="1003300"/>
          </a:effectLst>
        </p:spPr>
      </p:pic>
      <p:sp>
        <p:nvSpPr>
          <p:cNvPr id="8" name="矩形 7"/>
          <p:cNvSpPr/>
          <p:nvPr/>
        </p:nvSpPr>
        <p:spPr>
          <a:xfrm>
            <a:off x="1612900" y="1964132"/>
            <a:ext cx="6096000" cy="1200329"/>
          </a:xfrm>
          <a:prstGeom prst="rect">
            <a:avLst/>
          </a:prstGeom>
        </p:spPr>
        <p:txBody>
          <a:bodyPr>
            <a:spAutoFit/>
          </a:bodyPr>
          <a:lstStyle/>
          <a:p>
            <a:pPr marL="285750" indent="-285750" algn="just">
              <a:buClr>
                <a:srgbClr val="7F4980"/>
              </a:buClr>
              <a:buFont typeface="Wingdings" charset="2"/>
              <a:buChar char="Ø"/>
            </a:pPr>
            <a:r>
              <a:rPr lang="zh-CN" altLang="en-US" sz="2400" b="1" dirty="0" smtClean="0">
                <a:solidFill>
                  <a:schemeClr val="bg2">
                    <a:lumMod val="25000"/>
                  </a:schemeClr>
                </a:solidFill>
                <a:latin typeface="Kaiti SC" charset="-122"/>
                <a:ea typeface="Kaiti SC" charset="-122"/>
                <a:cs typeface="Kaiti SC" charset="-122"/>
              </a:rPr>
              <a:t>巩固</a:t>
            </a:r>
            <a:r>
              <a:rPr lang="zh-CN" altLang="en-US" sz="2400" b="1" dirty="0">
                <a:solidFill>
                  <a:schemeClr val="bg2">
                    <a:lumMod val="25000"/>
                  </a:schemeClr>
                </a:solidFill>
                <a:latin typeface="Kaiti SC" charset="-122"/>
                <a:ea typeface="Kaiti SC" charset="-122"/>
                <a:cs typeface="Kaiti SC" charset="-122"/>
              </a:rPr>
              <a:t>了第一个社会主义国家</a:t>
            </a:r>
            <a:endParaRPr lang="en-US" altLang="zh-CN" sz="2400" b="1" dirty="0">
              <a:solidFill>
                <a:schemeClr val="bg2">
                  <a:lumMod val="25000"/>
                </a:schemeClr>
              </a:solidFill>
              <a:latin typeface="Kaiti SC" charset="-122"/>
              <a:ea typeface="Kaiti SC" charset="-122"/>
              <a:cs typeface="Kaiti SC" charset="-122"/>
            </a:endParaRPr>
          </a:p>
          <a:p>
            <a:pPr marL="285750" indent="-285750" algn="just">
              <a:buClr>
                <a:srgbClr val="7F4980"/>
              </a:buClr>
              <a:buFont typeface="Wingdings" charset="2"/>
              <a:buChar char="Ø"/>
            </a:pPr>
            <a:r>
              <a:rPr lang="zh-CN" altLang="en-US" sz="2400" b="1" dirty="0" smtClean="0">
                <a:solidFill>
                  <a:schemeClr val="bg2">
                    <a:lumMod val="25000"/>
                  </a:schemeClr>
                </a:solidFill>
                <a:latin typeface="Kaiti SC" charset="-122"/>
                <a:ea typeface="Kaiti SC" charset="-122"/>
                <a:cs typeface="Kaiti SC" charset="-122"/>
              </a:rPr>
              <a:t>取得</a:t>
            </a:r>
            <a:r>
              <a:rPr lang="zh-CN" altLang="en-US" sz="2400" b="1" dirty="0">
                <a:solidFill>
                  <a:schemeClr val="bg2">
                    <a:lumMod val="25000"/>
                  </a:schemeClr>
                </a:solidFill>
                <a:latin typeface="Kaiti SC" charset="-122"/>
                <a:ea typeface="Kaiti SC" charset="-122"/>
                <a:cs typeface="Kaiti SC" charset="-122"/>
              </a:rPr>
              <a:t>了卫国战争的伟大胜利</a:t>
            </a:r>
            <a:endParaRPr lang="en-US" altLang="zh-CN" sz="2400" b="1" dirty="0">
              <a:solidFill>
                <a:schemeClr val="bg2">
                  <a:lumMod val="25000"/>
                </a:schemeClr>
              </a:solidFill>
              <a:latin typeface="Kaiti SC" charset="-122"/>
              <a:ea typeface="Kaiti SC" charset="-122"/>
              <a:cs typeface="Kaiti SC" charset="-122"/>
            </a:endParaRPr>
          </a:p>
          <a:p>
            <a:pPr marL="285750" indent="-285750" algn="just">
              <a:buClr>
                <a:srgbClr val="7F4980"/>
              </a:buClr>
              <a:buFont typeface="Wingdings" charset="2"/>
              <a:buChar char="Ø"/>
            </a:pPr>
            <a:r>
              <a:rPr lang="zh-CN" altLang="en-US" sz="2400" b="1" dirty="0" smtClean="0">
                <a:solidFill>
                  <a:schemeClr val="bg2">
                    <a:lumMod val="25000"/>
                  </a:schemeClr>
                </a:solidFill>
                <a:latin typeface="Kaiti SC" charset="-122"/>
                <a:ea typeface="Kaiti SC" charset="-122"/>
                <a:cs typeface="Kaiti SC" charset="-122"/>
              </a:rPr>
              <a:t>苏联</a:t>
            </a:r>
            <a:r>
              <a:rPr lang="zh-CN" altLang="en-US" sz="2400" b="1" dirty="0">
                <a:solidFill>
                  <a:schemeClr val="bg2">
                    <a:lumMod val="25000"/>
                  </a:schemeClr>
                </a:solidFill>
                <a:latin typeface="Kaiti SC" charset="-122"/>
                <a:ea typeface="Kaiti SC" charset="-122"/>
                <a:cs typeface="Kaiti SC" charset="-122"/>
              </a:rPr>
              <a:t>从落后变得强大</a:t>
            </a:r>
            <a:endParaRPr lang="en-US" altLang="zh-CN" sz="2400" b="1" dirty="0">
              <a:solidFill>
                <a:schemeClr val="bg2">
                  <a:lumMod val="25000"/>
                </a:schemeClr>
              </a:solidFill>
              <a:latin typeface="Kaiti SC" charset="-122"/>
              <a:ea typeface="Kaiti SC" charset="-122"/>
              <a:cs typeface="Kaiti SC" charset="-122"/>
            </a:endParaRPr>
          </a:p>
        </p:txBody>
      </p:sp>
      <p:sp>
        <p:nvSpPr>
          <p:cNvPr id="9" name="矩形 8"/>
          <p:cNvSpPr/>
          <p:nvPr/>
        </p:nvSpPr>
        <p:spPr>
          <a:xfrm>
            <a:off x="1612900" y="3166865"/>
            <a:ext cx="9029700" cy="1938992"/>
          </a:xfrm>
          <a:prstGeom prst="rect">
            <a:avLst/>
          </a:prstGeom>
        </p:spPr>
        <p:txBody>
          <a:bodyPr wrap="square">
            <a:spAutoFit/>
          </a:bodyPr>
          <a:lstStyle/>
          <a:p>
            <a:pPr algn="just"/>
            <a:r>
              <a:rPr lang="zh-CN" altLang="en-US" sz="2400" b="1" dirty="0" smtClean="0">
                <a:solidFill>
                  <a:srgbClr val="804A81"/>
                </a:solidFill>
                <a:latin typeface="Kaiti SC" charset="-122"/>
                <a:ea typeface="Kaiti SC" charset="-122"/>
                <a:cs typeface="Kaiti SC" charset="-122"/>
              </a:rPr>
              <a:t>        斯大林</a:t>
            </a:r>
            <a:r>
              <a:rPr lang="zh-CN" altLang="en-US" sz="2400" b="1" dirty="0">
                <a:solidFill>
                  <a:srgbClr val="804A81"/>
                </a:solidFill>
                <a:latin typeface="Kaiti SC" charset="-122"/>
                <a:ea typeface="Kaiti SC" charset="-122"/>
                <a:cs typeface="Kaiti SC" charset="-122"/>
              </a:rPr>
              <a:t>“从</a:t>
            </a:r>
            <a:r>
              <a:rPr lang="en-US" altLang="zh-CN" sz="2400" b="1" dirty="0">
                <a:solidFill>
                  <a:srgbClr val="804A81"/>
                </a:solidFill>
                <a:latin typeface="Kaiti SC" charset="-122"/>
                <a:ea typeface="Kaiti SC" charset="-122"/>
                <a:cs typeface="Kaiti SC" charset="-122"/>
              </a:rPr>
              <a:t>1928</a:t>
            </a:r>
            <a:r>
              <a:rPr lang="zh-CN" altLang="en-US" sz="2400" b="1" dirty="0">
                <a:solidFill>
                  <a:srgbClr val="804A81"/>
                </a:solidFill>
                <a:latin typeface="Kaiti SC" charset="-122"/>
                <a:ea typeface="Kaiti SC" charset="-122"/>
                <a:cs typeface="Kaiti SC" charset="-122"/>
              </a:rPr>
              <a:t>年开始在单独一个国家里，在一个为敌人的世界所包围的经济技术落后的农民国家里，自力更生地建设社会主义。当他开始的时候，俄国是一个农业和文盲的国度；当他结束的时候，俄国已经成为世界上第二个工业强国</a:t>
            </a:r>
            <a:r>
              <a:rPr lang="zh-CN" altLang="en-US" sz="2400" b="1" dirty="0" smtClean="0">
                <a:solidFill>
                  <a:srgbClr val="804A81"/>
                </a:solidFill>
                <a:latin typeface="Kaiti SC" charset="-122"/>
                <a:ea typeface="Kaiti SC" charset="-122"/>
                <a:cs typeface="Kaiti SC" charset="-122"/>
              </a:rPr>
              <a:t>。</a:t>
            </a:r>
          </a:p>
          <a:p>
            <a:pPr algn="r"/>
            <a:r>
              <a:rPr lang="en-US" altLang="zh-CN" sz="2400" b="1" dirty="0" smtClean="0">
                <a:solidFill>
                  <a:srgbClr val="804A81"/>
                </a:solidFill>
                <a:latin typeface="Kaiti SC" charset="-122"/>
                <a:ea typeface="Kaiti SC" charset="-122"/>
                <a:cs typeface="Kaiti SC" charset="-122"/>
              </a:rPr>
              <a:t>——</a:t>
            </a:r>
            <a:r>
              <a:rPr lang="zh-CN" altLang="en-US" sz="2400" b="1" dirty="0">
                <a:solidFill>
                  <a:srgbClr val="804A81"/>
                </a:solidFill>
                <a:latin typeface="Kaiti SC" charset="-122"/>
                <a:ea typeface="Kaiti SC" charset="-122"/>
                <a:cs typeface="Kaiti SC" charset="-122"/>
              </a:rPr>
              <a:t>安娜</a:t>
            </a:r>
            <a:r>
              <a:rPr lang="en-US" altLang="zh-CN" sz="2400" b="1" dirty="0">
                <a:solidFill>
                  <a:srgbClr val="804A81"/>
                </a:solidFill>
                <a:latin typeface="Kaiti SC" charset="-122"/>
                <a:ea typeface="Kaiti SC" charset="-122"/>
                <a:cs typeface="Kaiti SC" charset="-122"/>
              </a:rPr>
              <a:t>•</a:t>
            </a:r>
            <a:r>
              <a:rPr lang="zh-CN" altLang="en-US" sz="2400" b="1" dirty="0">
                <a:solidFill>
                  <a:srgbClr val="804A81"/>
                </a:solidFill>
                <a:latin typeface="Kaiti SC" charset="-122"/>
                <a:ea typeface="Kaiti SC" charset="-122"/>
                <a:cs typeface="Kaiti SC" charset="-122"/>
              </a:rPr>
              <a:t>路易斯</a:t>
            </a:r>
            <a:r>
              <a:rPr lang="en-US" altLang="zh-CN" sz="2400" b="1" dirty="0">
                <a:solidFill>
                  <a:srgbClr val="804A81"/>
                </a:solidFill>
                <a:latin typeface="Kaiti SC" charset="-122"/>
                <a:ea typeface="Kaiti SC" charset="-122"/>
                <a:cs typeface="Kaiti SC" charset="-122"/>
              </a:rPr>
              <a:t>•</a:t>
            </a:r>
            <a:r>
              <a:rPr lang="zh-CN" altLang="en-US" sz="2400" b="1" dirty="0">
                <a:solidFill>
                  <a:srgbClr val="804A81"/>
                </a:solidFill>
                <a:latin typeface="Kaiti SC" charset="-122"/>
                <a:ea typeface="Kaiti SC" charset="-122"/>
                <a:cs typeface="Kaiti SC" charset="-122"/>
              </a:rPr>
              <a:t>斯特朗</a:t>
            </a:r>
            <a:endParaRPr lang="zh-CN" altLang="en-US" sz="2400" dirty="0">
              <a:solidFill>
                <a:srgbClr val="804A81"/>
              </a:solidFill>
            </a:endParaRPr>
          </a:p>
        </p:txBody>
      </p:sp>
    </p:spTree>
    <p:extLst>
      <p:ext uri="{BB962C8B-B14F-4D97-AF65-F5344CB8AC3E}">
        <p14:creationId xmlns:p14="http://schemas.microsoft.com/office/powerpoint/2010/main" val="1922478708"/>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55626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苏联社会主义模式的特征</a:t>
            </a:r>
            <a:endParaRPr kumimoji="1" lang="zh-CN" altLang="en-US" sz="3200" b="1" dirty="0">
              <a:latin typeface="Kaiti SC" charset="-122"/>
              <a:ea typeface="Kaiti SC" charset="-122"/>
              <a:cs typeface="Kaiti SC" charset="-122"/>
            </a:endParaRPr>
          </a:p>
        </p:txBody>
      </p:sp>
      <p:grpSp>
        <p:nvGrpSpPr>
          <p:cNvPr id="3" name="组合 59"/>
          <p:cNvGrpSpPr/>
          <p:nvPr/>
        </p:nvGrpSpPr>
        <p:grpSpPr>
          <a:xfrm>
            <a:off x="241300" y="1117600"/>
            <a:ext cx="6908800" cy="2799594"/>
            <a:chOff x="1264428" y="1152525"/>
            <a:chExt cx="6847285" cy="2795588"/>
          </a:xfrm>
        </p:grpSpPr>
        <p:sp>
          <p:nvSpPr>
            <p:cNvPr id="4" name="圆角矩形 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 name="圆角矩形 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6" name="矩形 5"/>
          <p:cNvSpPr/>
          <p:nvPr/>
        </p:nvSpPr>
        <p:spPr>
          <a:xfrm>
            <a:off x="447680" y="1309897"/>
            <a:ext cx="6330940" cy="2400657"/>
          </a:xfrm>
          <a:prstGeom prst="rect">
            <a:avLst/>
          </a:prstGeom>
        </p:spPr>
        <p:txBody>
          <a:bodyPr wrap="square">
            <a:spAutoFit/>
          </a:bodyPr>
          <a:lstStyle/>
          <a:p>
            <a:pPr algn="just">
              <a:spcAft>
                <a:spcPts val="50"/>
              </a:spcAft>
            </a:pPr>
            <a:r>
              <a:rPr lang="zh-CN" altLang="en-US" sz="2400" b="1" dirty="0">
                <a:solidFill>
                  <a:srgbClr val="804A81"/>
                </a:solidFill>
                <a:latin typeface="Kaiti SC" charset="-122"/>
                <a:ea typeface="Kaiti SC" charset="-122"/>
                <a:cs typeface="Kaiti SC" charset="-122"/>
              </a:rPr>
              <a:t>（一）政治方面</a:t>
            </a:r>
            <a:endParaRPr lang="en-US" altLang="zh-CN" sz="2400" b="1" dirty="0">
              <a:solidFill>
                <a:srgbClr val="804A81"/>
              </a:solidFill>
              <a:latin typeface="Kaiti SC" charset="-122"/>
              <a:ea typeface="Kaiti SC" charset="-122"/>
              <a:cs typeface="Kaiti SC" charset="-122"/>
            </a:endParaRPr>
          </a:p>
          <a:p>
            <a:pPr marL="285750" indent="-285750" algn="just">
              <a:buClr>
                <a:srgbClr val="804A81"/>
              </a:buClr>
              <a:buFont typeface="Wingdings" charset="2"/>
              <a:buChar char="Ø"/>
            </a:pPr>
            <a:r>
              <a:rPr lang="zh-CN" altLang="en-US" b="1" dirty="0" smtClean="0">
                <a:latin typeface="Kaiti SC" charset="-122"/>
                <a:ea typeface="Kaiti SC" charset="-122"/>
                <a:cs typeface="Kaiti SC" charset="-122"/>
              </a:rPr>
              <a:t>过度</a:t>
            </a:r>
            <a:r>
              <a:rPr lang="zh-CN" altLang="en-US" b="1" dirty="0">
                <a:latin typeface="Kaiti SC" charset="-122"/>
                <a:ea typeface="Kaiti SC" charset="-122"/>
                <a:cs typeface="Kaiti SC" charset="-122"/>
              </a:rPr>
              <a:t>集权的党和国家领导体质：国家</a:t>
            </a:r>
            <a:r>
              <a:rPr lang="en-US" altLang="zh-CN" b="1" dirty="0">
                <a:latin typeface="Kaiti SC" charset="-122"/>
                <a:ea typeface="Kaiti SC" charset="-122"/>
                <a:cs typeface="Kaiti SC" charset="-122"/>
              </a:rPr>
              <a:t>----</a:t>
            </a:r>
            <a:r>
              <a:rPr lang="zh-CN" altLang="en-US" b="1" dirty="0">
                <a:latin typeface="Kaiti SC" charset="-122"/>
                <a:ea typeface="Kaiti SC" charset="-122"/>
                <a:cs typeface="Kaiti SC" charset="-122"/>
              </a:rPr>
              <a:t>党</a:t>
            </a:r>
            <a:r>
              <a:rPr lang="en-US" altLang="zh-CN" b="1" dirty="0">
                <a:latin typeface="Kaiti SC" charset="-122"/>
                <a:ea typeface="Kaiti SC" charset="-122"/>
                <a:cs typeface="Kaiti SC" charset="-122"/>
              </a:rPr>
              <a:t>----</a:t>
            </a:r>
            <a:r>
              <a:rPr lang="zh-CN" altLang="en-US" b="1" dirty="0">
                <a:latin typeface="Kaiti SC" charset="-122"/>
                <a:ea typeface="Kaiti SC" charset="-122"/>
                <a:cs typeface="Kaiti SC" charset="-122"/>
              </a:rPr>
              <a:t>党中央</a:t>
            </a:r>
            <a:r>
              <a:rPr lang="en-US" altLang="zh-CN" b="1" dirty="0">
                <a:latin typeface="Kaiti SC" charset="-122"/>
                <a:ea typeface="Kaiti SC" charset="-122"/>
                <a:cs typeface="Kaiti SC" charset="-122"/>
              </a:rPr>
              <a:t>---</a:t>
            </a:r>
            <a:r>
              <a:rPr lang="zh-CN" altLang="en-US" b="1" dirty="0" smtClean="0">
                <a:latin typeface="Kaiti SC" charset="-122"/>
                <a:ea typeface="Kaiti SC" charset="-122"/>
                <a:cs typeface="Kaiti SC" charset="-122"/>
              </a:rPr>
              <a:t>个人。</a:t>
            </a:r>
          </a:p>
          <a:p>
            <a:pPr marL="285750" indent="-285750" algn="just">
              <a:buClr>
                <a:srgbClr val="804A81"/>
              </a:buClr>
              <a:buFont typeface="Wingdings" charset="2"/>
              <a:buChar char="Ø"/>
            </a:pPr>
            <a:r>
              <a:rPr lang="zh-CN" altLang="en-US" b="1" dirty="0" smtClean="0">
                <a:latin typeface="Kaiti SC" charset="-122"/>
                <a:ea typeface="Kaiti SC" charset="-122"/>
                <a:cs typeface="Kaiti SC" charset="-122"/>
              </a:rPr>
              <a:t>自上而下</a:t>
            </a:r>
            <a:r>
              <a:rPr lang="zh-CN" altLang="en-US" b="1" dirty="0">
                <a:latin typeface="Kaiti SC" charset="-122"/>
                <a:ea typeface="Kaiti SC" charset="-122"/>
                <a:cs typeface="Kaiti SC" charset="-122"/>
              </a:rPr>
              <a:t>的干部任命制：根据</a:t>
            </a:r>
            <a:r>
              <a:rPr lang="en-US" altLang="zh-CN" b="1" dirty="0">
                <a:latin typeface="Kaiti SC" charset="-122"/>
                <a:ea typeface="Kaiti SC" charset="-122"/>
                <a:cs typeface="Kaiti SC" charset="-122"/>
              </a:rPr>
              <a:t>1871</a:t>
            </a:r>
            <a:r>
              <a:rPr lang="zh-CN" altLang="en-US" b="1" dirty="0">
                <a:latin typeface="Kaiti SC" charset="-122"/>
                <a:ea typeface="Kaiti SC" charset="-122"/>
                <a:cs typeface="Kaiti SC" charset="-122"/>
              </a:rPr>
              <a:t>年巴黎公社的经验，工人民主国家的主要领导人应该由公民民主普选产生，并且随时可以罢免，应该用民主选举制代替任命制，苏联没有做到</a:t>
            </a:r>
            <a:r>
              <a:rPr lang="zh-CN" altLang="en-US" b="1" dirty="0" smtClean="0">
                <a:latin typeface="Kaiti SC" charset="-122"/>
                <a:ea typeface="Kaiti SC" charset="-122"/>
                <a:cs typeface="Kaiti SC" charset="-122"/>
              </a:rPr>
              <a:t>。</a:t>
            </a:r>
          </a:p>
          <a:p>
            <a:pPr marL="285750" indent="-285750" algn="just">
              <a:buClr>
                <a:srgbClr val="804A81"/>
              </a:buClr>
              <a:buFont typeface="Wingdings" charset="2"/>
              <a:buChar char="Ø"/>
            </a:pPr>
            <a:r>
              <a:rPr lang="zh-CN" altLang="en-US" b="1" dirty="0" smtClean="0">
                <a:latin typeface="Kaiti SC" charset="-122"/>
                <a:ea typeface="Kaiti SC" charset="-122"/>
                <a:cs typeface="Kaiti SC" charset="-122"/>
              </a:rPr>
              <a:t>软弱</a:t>
            </a:r>
            <a:r>
              <a:rPr lang="zh-CN" altLang="en-US" b="1" dirty="0">
                <a:latin typeface="Kaiti SC" charset="-122"/>
                <a:ea typeface="Kaiti SC" charset="-122"/>
                <a:cs typeface="Kaiti SC" charset="-122"/>
              </a:rPr>
              <a:t>而低效的监督机制：作用有限、自上而下的监督、不能监督同级党委的决策，甚至沦为打击反动派的工具。</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130" y="1117600"/>
            <a:ext cx="4346570" cy="5590443"/>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4" y="4109491"/>
            <a:ext cx="7183445" cy="2598552"/>
          </a:xfrm>
          <a:prstGeom prst="rect">
            <a:avLst/>
          </a:prstGeom>
        </p:spPr>
      </p:pic>
    </p:spTree>
    <p:extLst>
      <p:ext uri="{BB962C8B-B14F-4D97-AF65-F5344CB8AC3E}">
        <p14:creationId xmlns:p14="http://schemas.microsoft.com/office/powerpoint/2010/main" val="1499748946"/>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55626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苏联社会主义模式的特征</a:t>
            </a:r>
            <a:endParaRPr kumimoji="1" lang="zh-CN" altLang="en-US" sz="3200" b="1" dirty="0">
              <a:latin typeface="Kaiti SC" charset="-122"/>
              <a:ea typeface="Kaiti SC" charset="-122"/>
              <a:cs typeface="Kaiti SC" charset="-122"/>
            </a:endParaRPr>
          </a:p>
        </p:txBody>
      </p:sp>
      <p:grpSp>
        <p:nvGrpSpPr>
          <p:cNvPr id="3" name="组合 59"/>
          <p:cNvGrpSpPr/>
          <p:nvPr/>
        </p:nvGrpSpPr>
        <p:grpSpPr>
          <a:xfrm>
            <a:off x="241300" y="1117600"/>
            <a:ext cx="6908800" cy="3136900"/>
            <a:chOff x="1264428" y="1152525"/>
            <a:chExt cx="6847285" cy="2795588"/>
          </a:xfrm>
        </p:grpSpPr>
        <p:sp>
          <p:nvSpPr>
            <p:cNvPr id="4" name="圆角矩形 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 name="圆角矩形 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6" name="矩形 5"/>
          <p:cNvSpPr/>
          <p:nvPr/>
        </p:nvSpPr>
        <p:spPr>
          <a:xfrm>
            <a:off x="447680" y="1309897"/>
            <a:ext cx="3870320" cy="2551981"/>
          </a:xfrm>
          <a:prstGeom prst="rect">
            <a:avLst/>
          </a:prstGeom>
        </p:spPr>
        <p:txBody>
          <a:bodyPr wrap="square">
            <a:spAutoFit/>
          </a:bodyPr>
          <a:lstStyle/>
          <a:p>
            <a:pPr algn="just">
              <a:spcAft>
                <a:spcPts val="50"/>
              </a:spcAft>
            </a:pPr>
            <a:r>
              <a:rPr lang="zh-CN" altLang="en-US" sz="2400" b="1" dirty="0" smtClean="0">
                <a:solidFill>
                  <a:srgbClr val="804A81"/>
                </a:solidFill>
                <a:latin typeface="Kaiti SC" charset="-122"/>
                <a:ea typeface="Kaiti SC" charset="-122"/>
                <a:cs typeface="Kaiti SC" charset="-122"/>
              </a:rPr>
              <a:t>（二）经济方面</a:t>
            </a:r>
            <a:endParaRPr lang="en-US" altLang="zh-CN" sz="2400" b="1" dirty="0">
              <a:solidFill>
                <a:srgbClr val="804A81"/>
              </a:solidFill>
              <a:latin typeface="Kaiti SC" charset="-122"/>
              <a:ea typeface="Kaiti SC" charset="-122"/>
              <a:cs typeface="Kaiti SC" charset="-122"/>
            </a:endParaRPr>
          </a:p>
          <a:p>
            <a:pPr marL="285750" indent="-285750" algn="just">
              <a:lnSpc>
                <a:spcPct val="150000"/>
              </a:lnSpc>
              <a:buClr>
                <a:srgbClr val="804A81"/>
              </a:buClr>
              <a:buFont typeface="Wingdings" charset="2"/>
              <a:buChar char="Ø"/>
            </a:pPr>
            <a:r>
              <a:rPr lang="zh-CN" altLang="en-US" b="1" dirty="0" smtClean="0">
                <a:latin typeface="Kaiti SC" charset="-122"/>
                <a:ea typeface="Kaiti SC" charset="-122"/>
                <a:cs typeface="Kaiti SC" charset="-122"/>
              </a:rPr>
              <a:t>国有制</a:t>
            </a:r>
            <a:r>
              <a:rPr lang="zh-CN" altLang="en-US" b="1" dirty="0">
                <a:latin typeface="Kaiti SC" charset="-122"/>
                <a:ea typeface="Kaiti SC" charset="-122"/>
                <a:cs typeface="Kaiti SC" charset="-122"/>
              </a:rPr>
              <a:t>占绝对</a:t>
            </a:r>
            <a:r>
              <a:rPr lang="zh-CN" altLang="en-US" b="1" dirty="0" smtClean="0">
                <a:latin typeface="Kaiti SC" charset="-122"/>
                <a:ea typeface="Kaiti SC" charset="-122"/>
                <a:cs typeface="Kaiti SC" charset="-122"/>
              </a:rPr>
              <a:t>优势。</a:t>
            </a:r>
          </a:p>
          <a:p>
            <a:pPr marL="285750" indent="-285750" algn="just">
              <a:lnSpc>
                <a:spcPct val="150000"/>
              </a:lnSpc>
              <a:buClr>
                <a:srgbClr val="804A81"/>
              </a:buClr>
              <a:buFont typeface="Wingdings" charset="2"/>
              <a:buChar char="Ø"/>
            </a:pPr>
            <a:r>
              <a:rPr lang="zh-CN" altLang="en-US" b="1" dirty="0" smtClean="0">
                <a:latin typeface="Kaiti SC" charset="-122"/>
                <a:ea typeface="Kaiti SC" charset="-122"/>
                <a:cs typeface="Kaiti SC" charset="-122"/>
              </a:rPr>
              <a:t>指令性</a:t>
            </a:r>
            <a:r>
              <a:rPr lang="zh-CN" altLang="en-US" b="1" dirty="0">
                <a:latin typeface="Kaiti SC" charset="-122"/>
                <a:ea typeface="Kaiti SC" charset="-122"/>
                <a:cs typeface="Kaiti SC" charset="-122"/>
              </a:rPr>
              <a:t>计划经济</a:t>
            </a:r>
            <a:r>
              <a:rPr lang="zh-CN" altLang="en-US" b="1" dirty="0" smtClean="0">
                <a:latin typeface="Kaiti SC" charset="-122"/>
                <a:ea typeface="Kaiti SC" charset="-122"/>
                <a:cs typeface="Kaiti SC" charset="-122"/>
              </a:rPr>
              <a:t>体制。</a:t>
            </a:r>
          </a:p>
          <a:p>
            <a:pPr marL="285750" indent="-285750" algn="just">
              <a:lnSpc>
                <a:spcPct val="150000"/>
              </a:lnSpc>
              <a:buClr>
                <a:srgbClr val="804A81"/>
              </a:buClr>
              <a:buFont typeface="Wingdings" charset="2"/>
              <a:buChar char="Ø"/>
            </a:pPr>
            <a:r>
              <a:rPr lang="zh-CN" altLang="en-US" b="1" dirty="0" smtClean="0">
                <a:latin typeface="Kaiti SC" charset="-122"/>
                <a:ea typeface="Kaiti SC" charset="-122"/>
                <a:cs typeface="Kaiti SC" charset="-122"/>
              </a:rPr>
              <a:t>过度</a:t>
            </a:r>
            <a:r>
              <a:rPr lang="zh-CN" altLang="en-US" b="1" dirty="0">
                <a:latin typeface="Kaiti SC" charset="-122"/>
                <a:ea typeface="Kaiti SC" charset="-122"/>
                <a:cs typeface="Kaiti SC" charset="-122"/>
              </a:rPr>
              <a:t>集中的部门管理</a:t>
            </a:r>
            <a:r>
              <a:rPr lang="zh-CN" altLang="en-US" b="1" dirty="0" smtClean="0">
                <a:latin typeface="Kaiti SC" charset="-122"/>
                <a:ea typeface="Kaiti SC" charset="-122"/>
                <a:cs typeface="Kaiti SC" charset="-122"/>
              </a:rPr>
              <a:t>体制。</a:t>
            </a:r>
          </a:p>
          <a:p>
            <a:pPr marL="285750" indent="-285750" algn="just">
              <a:lnSpc>
                <a:spcPct val="150000"/>
              </a:lnSpc>
              <a:buClr>
                <a:srgbClr val="804A81"/>
              </a:buClr>
              <a:buFont typeface="Wingdings" charset="2"/>
              <a:buChar char="Ø"/>
            </a:pPr>
            <a:r>
              <a:rPr lang="zh-CN" altLang="en-US" b="1" dirty="0" smtClean="0">
                <a:latin typeface="Kaiti SC" charset="-122"/>
                <a:ea typeface="Kaiti SC" charset="-122"/>
                <a:cs typeface="Kaiti SC" charset="-122"/>
              </a:rPr>
              <a:t>以行政手段为主管理经济。</a:t>
            </a:r>
            <a:endParaRPr lang="zh-CN" altLang="en-US" b="1" dirty="0">
              <a:latin typeface="Kaiti SC" charset="-122"/>
              <a:ea typeface="Kaiti SC" charset="-122"/>
              <a:cs typeface="Kaiti SC" charset="-122"/>
            </a:endParaRPr>
          </a:p>
          <a:p>
            <a:pPr marL="285750" indent="-285750" algn="just">
              <a:lnSpc>
                <a:spcPct val="150000"/>
              </a:lnSpc>
              <a:buClr>
                <a:srgbClr val="804A81"/>
              </a:buClr>
              <a:buFont typeface="Wingdings" charset="2"/>
              <a:buChar char="Ø"/>
            </a:pPr>
            <a:r>
              <a:rPr lang="zh-CN" altLang="en-US" b="1" dirty="0" smtClean="0">
                <a:latin typeface="Kaiti SC" charset="-122"/>
                <a:ea typeface="Kaiti SC" charset="-122"/>
                <a:cs typeface="Kaiti SC" charset="-122"/>
              </a:rPr>
              <a:t>优先</a:t>
            </a:r>
            <a:r>
              <a:rPr lang="zh-CN" altLang="en-US" b="1" dirty="0">
                <a:latin typeface="Kaiti SC" charset="-122"/>
                <a:ea typeface="Kaiti SC" charset="-122"/>
                <a:cs typeface="Kaiti SC" charset="-122"/>
              </a:rPr>
              <a:t>发展重工业和军事工业。</a:t>
            </a:r>
            <a:endParaRPr lang="en-US" altLang="zh-CN" b="1" dirty="0">
              <a:latin typeface="Kaiti SC" charset="-122"/>
              <a:ea typeface="Kaiti SC" charset="-122"/>
              <a:cs typeface="Kaiti SC"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900" y="4489636"/>
            <a:ext cx="3708400" cy="2101664"/>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75" y="4489635"/>
            <a:ext cx="3565525" cy="2101665"/>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480" y="1028701"/>
            <a:ext cx="4581520" cy="5562600"/>
          </a:xfrm>
          <a:prstGeom prst="rect">
            <a:avLst/>
          </a:prstGeom>
        </p:spPr>
      </p:pic>
    </p:spTree>
    <p:extLst>
      <p:ext uri="{BB962C8B-B14F-4D97-AF65-F5344CB8AC3E}">
        <p14:creationId xmlns:p14="http://schemas.microsoft.com/office/powerpoint/2010/main" val="1452071772"/>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55626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苏联社会主义模式的特征</a:t>
            </a:r>
            <a:endParaRPr kumimoji="1" lang="zh-CN" altLang="en-US" sz="3200" b="1" dirty="0">
              <a:latin typeface="Kaiti SC" charset="-122"/>
              <a:ea typeface="Kaiti SC" charset="-122"/>
              <a:cs typeface="Kaiti SC" charset="-122"/>
            </a:endParaRPr>
          </a:p>
        </p:txBody>
      </p:sp>
      <p:grpSp>
        <p:nvGrpSpPr>
          <p:cNvPr id="3" name="组合 59"/>
          <p:cNvGrpSpPr/>
          <p:nvPr/>
        </p:nvGrpSpPr>
        <p:grpSpPr>
          <a:xfrm>
            <a:off x="241300" y="977900"/>
            <a:ext cx="6908800" cy="3365500"/>
            <a:chOff x="1264428" y="1152525"/>
            <a:chExt cx="6847285" cy="2795588"/>
          </a:xfrm>
        </p:grpSpPr>
        <p:sp>
          <p:nvSpPr>
            <p:cNvPr id="4" name="圆角矩形 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 name="圆角矩形 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6" name="矩形 5"/>
          <p:cNvSpPr/>
          <p:nvPr/>
        </p:nvSpPr>
        <p:spPr>
          <a:xfrm>
            <a:off x="452733" y="1211041"/>
            <a:ext cx="6219820" cy="2782813"/>
          </a:xfrm>
          <a:prstGeom prst="rect">
            <a:avLst/>
          </a:prstGeom>
        </p:spPr>
        <p:txBody>
          <a:bodyPr wrap="square">
            <a:spAutoFit/>
          </a:bodyPr>
          <a:lstStyle/>
          <a:p>
            <a:pPr algn="just">
              <a:spcAft>
                <a:spcPts val="50"/>
              </a:spcAft>
            </a:pPr>
            <a:r>
              <a:rPr lang="zh-CN" altLang="en-US" sz="2400" b="1" dirty="0" smtClean="0">
                <a:solidFill>
                  <a:srgbClr val="804A81"/>
                </a:solidFill>
                <a:latin typeface="Kaiti SC" charset="-122"/>
                <a:ea typeface="Kaiti SC" charset="-122"/>
                <a:cs typeface="Kaiti SC" charset="-122"/>
              </a:rPr>
              <a:t>（三）思想文化方面</a:t>
            </a:r>
            <a:endParaRPr lang="en-US" altLang="zh-CN" sz="2400" b="1" dirty="0">
              <a:solidFill>
                <a:srgbClr val="804A81"/>
              </a:solidFill>
              <a:latin typeface="Kaiti SC" charset="-122"/>
              <a:ea typeface="Kaiti SC" charset="-122"/>
              <a:cs typeface="Kaiti SC" charset="-122"/>
            </a:endParaRPr>
          </a:p>
          <a:p>
            <a:pPr marL="285750" indent="-285750" algn="just">
              <a:buClr>
                <a:srgbClr val="7F4980"/>
              </a:buClr>
              <a:buFont typeface="Wingdings" charset="2"/>
              <a:buChar char="Ø"/>
            </a:pPr>
            <a:r>
              <a:rPr lang="zh-CN" altLang="en-US" b="1" dirty="0" smtClean="0">
                <a:latin typeface="Kaiti SC" charset="-122"/>
                <a:ea typeface="Kaiti SC" charset="-122"/>
                <a:cs typeface="Kaiti SC" charset="-122"/>
              </a:rPr>
              <a:t>过度</a:t>
            </a:r>
            <a:r>
              <a:rPr lang="zh-CN" altLang="en-US" b="1" dirty="0">
                <a:latin typeface="Kaiti SC" charset="-122"/>
                <a:ea typeface="Kaiti SC" charset="-122"/>
                <a:cs typeface="Kaiti SC" charset="-122"/>
              </a:rPr>
              <a:t>集中的思想文化管理体制：管理权集中于党、文化管理机构过度集权化、社会文化团体的行政化</a:t>
            </a:r>
            <a:r>
              <a:rPr lang="zh-CN" altLang="en-US" b="1" dirty="0" smtClean="0">
                <a:latin typeface="Kaiti SC" charset="-122"/>
                <a:ea typeface="Kaiti SC" charset="-122"/>
                <a:cs typeface="Kaiti SC" charset="-122"/>
              </a:rPr>
              <a:t>。</a:t>
            </a:r>
          </a:p>
          <a:p>
            <a:pPr marL="285750" indent="-285750" algn="just">
              <a:buClr>
                <a:srgbClr val="7F4980"/>
              </a:buClr>
              <a:buFont typeface="Wingdings" charset="2"/>
              <a:buChar char="Ø"/>
            </a:pPr>
            <a:r>
              <a:rPr lang="zh-CN" altLang="en-US" b="1" dirty="0" smtClean="0">
                <a:latin typeface="Kaiti SC" charset="-122"/>
                <a:ea typeface="Kaiti SC" charset="-122"/>
                <a:cs typeface="Kaiti SC" charset="-122"/>
              </a:rPr>
              <a:t>领袖</a:t>
            </a:r>
            <a:r>
              <a:rPr lang="zh-CN" altLang="en-US" b="1" dirty="0">
                <a:latin typeface="Kaiti SC" charset="-122"/>
                <a:ea typeface="Kaiti SC" charset="-122"/>
                <a:cs typeface="Kaiti SC" charset="-122"/>
              </a:rPr>
              <a:t>言论成为真理与错误的惟一标准：</a:t>
            </a:r>
            <a:r>
              <a:rPr lang="en-US" altLang="zh-CN" b="1" dirty="0">
                <a:latin typeface="Kaiti SC" charset="-122"/>
                <a:ea typeface="Kaiti SC" charset="-122"/>
                <a:cs typeface="Kaiti SC" charset="-122"/>
              </a:rPr>
              <a:t>《</a:t>
            </a:r>
            <a:r>
              <a:rPr lang="zh-CN" altLang="en-US" b="1" dirty="0">
                <a:latin typeface="Kaiti SC" charset="-122"/>
                <a:ea typeface="Kaiti SC" charset="-122"/>
                <a:cs typeface="Kaiti SC" charset="-122"/>
              </a:rPr>
              <a:t>联共（步）党史简明教程</a:t>
            </a:r>
            <a:r>
              <a:rPr lang="en-US" altLang="zh-CN" b="1" dirty="0">
                <a:latin typeface="Kaiti SC" charset="-122"/>
                <a:ea typeface="Kaiti SC" charset="-122"/>
                <a:cs typeface="Kaiti SC" charset="-122"/>
              </a:rPr>
              <a:t>》</a:t>
            </a:r>
            <a:r>
              <a:rPr lang="zh-CN" altLang="en-US" b="1" dirty="0">
                <a:latin typeface="Kaiti SC" charset="-122"/>
                <a:ea typeface="Kaiti SC" charset="-122"/>
                <a:cs typeface="Kaiti SC" charset="-122"/>
              </a:rPr>
              <a:t>、</a:t>
            </a:r>
            <a:r>
              <a:rPr lang="en-US" altLang="zh-CN" b="1" dirty="0">
                <a:latin typeface="Kaiti SC" charset="-122"/>
                <a:ea typeface="Kaiti SC" charset="-122"/>
                <a:cs typeface="Kaiti SC" charset="-122"/>
              </a:rPr>
              <a:t>《</a:t>
            </a:r>
            <a:r>
              <a:rPr lang="zh-CN" altLang="en-US" b="1" dirty="0">
                <a:latin typeface="Kaiti SC" charset="-122"/>
                <a:ea typeface="Kaiti SC" charset="-122"/>
                <a:cs typeface="Kaiti SC" charset="-122"/>
              </a:rPr>
              <a:t>政治经济学教科书</a:t>
            </a:r>
            <a:r>
              <a:rPr lang="en-US" altLang="zh-CN" b="1" dirty="0">
                <a:latin typeface="Kaiti SC" charset="-122"/>
                <a:ea typeface="Kaiti SC" charset="-122"/>
                <a:cs typeface="Kaiti SC" charset="-122"/>
              </a:rPr>
              <a:t>》</a:t>
            </a:r>
            <a:r>
              <a:rPr lang="zh-CN" altLang="en-US" b="1" dirty="0" smtClean="0">
                <a:latin typeface="Kaiti SC" charset="-122"/>
                <a:ea typeface="Kaiti SC" charset="-122"/>
                <a:cs typeface="Kaiti SC" charset="-122"/>
              </a:rPr>
              <a:t>。</a:t>
            </a:r>
          </a:p>
          <a:p>
            <a:pPr marL="285750" indent="-285750" algn="just">
              <a:buClr>
                <a:srgbClr val="7F4980"/>
              </a:buClr>
              <a:buFont typeface="Wingdings" charset="2"/>
              <a:buChar char="Ø"/>
            </a:pPr>
            <a:r>
              <a:rPr lang="zh-CN" altLang="en-US" b="1" dirty="0" smtClean="0">
                <a:latin typeface="Kaiti SC" charset="-122"/>
                <a:ea typeface="Kaiti SC" charset="-122"/>
                <a:cs typeface="Kaiti SC" charset="-122"/>
              </a:rPr>
              <a:t>公共</a:t>
            </a:r>
            <a:r>
              <a:rPr lang="zh-CN" altLang="en-US" b="1" dirty="0">
                <a:latin typeface="Kaiti SC" charset="-122"/>
                <a:ea typeface="Kaiti SC" charset="-122"/>
                <a:cs typeface="Kaiti SC" charset="-122"/>
              </a:rPr>
              <a:t>舆论一律</a:t>
            </a:r>
            <a:r>
              <a:rPr lang="zh-CN" altLang="en-US" b="1" dirty="0" smtClean="0">
                <a:latin typeface="Kaiti SC" charset="-122"/>
                <a:ea typeface="Kaiti SC" charset="-122"/>
                <a:cs typeface="Kaiti SC" charset="-122"/>
              </a:rPr>
              <a:t>。</a:t>
            </a:r>
          </a:p>
          <a:p>
            <a:pPr algn="just">
              <a:buClr>
                <a:srgbClr val="7F4980"/>
              </a:buClr>
            </a:pPr>
            <a:r>
              <a:rPr lang="zh-CN" altLang="en-US" sz="2400" b="1" dirty="0" smtClean="0">
                <a:solidFill>
                  <a:srgbClr val="804A81"/>
                </a:solidFill>
                <a:latin typeface="Kaiti SC" charset="-122"/>
                <a:ea typeface="Kaiti SC" charset="-122"/>
                <a:cs typeface="Kaiti SC" charset="-122"/>
              </a:rPr>
              <a:t>（四）对外关系方面</a:t>
            </a:r>
            <a:endParaRPr lang="en-US" altLang="zh-CN" sz="2400" b="1" dirty="0">
              <a:solidFill>
                <a:srgbClr val="804A81"/>
              </a:solidFill>
              <a:latin typeface="Kaiti SC" charset="-122"/>
              <a:ea typeface="Kaiti SC" charset="-122"/>
              <a:cs typeface="Kaiti SC" charset="-122"/>
            </a:endParaRPr>
          </a:p>
          <a:p>
            <a:pPr marL="285750" indent="-285750" algn="just">
              <a:buClr>
                <a:srgbClr val="7F4980"/>
              </a:buClr>
              <a:buFont typeface="Wingdings" charset="2"/>
              <a:buChar char="Ø"/>
            </a:pPr>
            <a:r>
              <a:rPr lang="zh-CN" altLang="en-US" b="1" dirty="0" smtClean="0">
                <a:latin typeface="Kaiti SC" charset="-122"/>
                <a:ea typeface="Kaiti SC" charset="-122"/>
                <a:cs typeface="Kaiti SC" charset="-122"/>
              </a:rPr>
              <a:t>大国主义、大党主义</a:t>
            </a:r>
          </a:p>
          <a:p>
            <a:pPr marL="285750" indent="-285750" algn="just">
              <a:buClr>
                <a:srgbClr val="7F4980"/>
              </a:buClr>
              <a:buFont typeface="Wingdings" charset="2"/>
              <a:buChar char="Ø"/>
            </a:pPr>
            <a:r>
              <a:rPr lang="zh-CN" altLang="en-US" b="1" dirty="0" smtClean="0">
                <a:latin typeface="Kaiti SC" charset="-122"/>
                <a:ea typeface="Kaiti SC" charset="-122"/>
                <a:cs typeface="Kaiti SC" charset="-122"/>
              </a:rPr>
              <a:t>第三国际（共产国际）</a:t>
            </a:r>
            <a:endParaRPr lang="zh-CN" altLang="en-US" b="1" dirty="0">
              <a:latin typeface="Kaiti SC" charset="-122"/>
              <a:ea typeface="Kaiti SC" charset="-122"/>
              <a:cs typeface="Kaiti SC"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4343400"/>
            <a:ext cx="6794500" cy="2387600"/>
          </a:xfrm>
          <a:prstGeom prst="rect">
            <a:avLst/>
          </a:prstGeom>
          <a:effectLst>
            <a:softEdge rad="266700"/>
          </a:effec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00" y="800100"/>
            <a:ext cx="4787900" cy="5930901"/>
          </a:xfrm>
          <a:prstGeom prst="rect">
            <a:avLst/>
          </a:prstGeom>
          <a:effectLst>
            <a:softEdge rad="520700"/>
          </a:effectLst>
        </p:spPr>
      </p:pic>
    </p:spTree>
    <p:extLst>
      <p:ext uri="{BB962C8B-B14F-4D97-AF65-F5344CB8AC3E}">
        <p14:creationId xmlns:p14="http://schemas.microsoft.com/office/powerpoint/2010/main" val="1863380858"/>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9"/>
          <p:cNvGrpSpPr/>
          <p:nvPr/>
        </p:nvGrpSpPr>
        <p:grpSpPr>
          <a:xfrm>
            <a:off x="1447800" y="1618030"/>
            <a:ext cx="9067800" cy="3068269"/>
            <a:chOff x="1264428" y="1152525"/>
            <a:chExt cx="6847285" cy="2795588"/>
          </a:xfrm>
        </p:grpSpPr>
        <p:sp>
          <p:nvSpPr>
            <p:cNvPr id="3" name="圆角矩形 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 name="圆角矩形 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5" name="五边形 4"/>
          <p:cNvSpPr/>
          <p:nvPr/>
        </p:nvSpPr>
        <p:spPr>
          <a:xfrm>
            <a:off x="0" y="0"/>
            <a:ext cx="55626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苏联社会主义模式的弊病</a:t>
            </a:r>
            <a:endParaRPr kumimoji="1" lang="zh-CN" altLang="en-US" sz="3200" b="1" dirty="0">
              <a:latin typeface="Kaiti SC" charset="-122"/>
              <a:ea typeface="Kaiti SC" charset="-122"/>
              <a:cs typeface="Kaiti SC"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300" y="3493431"/>
            <a:ext cx="4448790" cy="2637448"/>
          </a:xfrm>
          <a:prstGeom prst="rect">
            <a:avLst/>
          </a:prstGeom>
          <a:effectLst>
            <a:softEdge rad="1181100"/>
          </a:effectLst>
        </p:spPr>
      </p:pic>
      <p:sp>
        <p:nvSpPr>
          <p:cNvPr id="7" name="矩形 6"/>
          <p:cNvSpPr/>
          <p:nvPr/>
        </p:nvSpPr>
        <p:spPr>
          <a:xfrm>
            <a:off x="2249795" y="1906326"/>
            <a:ext cx="7988300" cy="2308324"/>
          </a:xfrm>
          <a:prstGeom prst="rect">
            <a:avLst/>
          </a:prstGeom>
        </p:spPr>
        <p:txBody>
          <a:bodyPr wrap="square">
            <a:spAutoFit/>
          </a:bodyPr>
          <a:lstStyle/>
          <a:p>
            <a:pPr marL="342900" indent="-342900" algn="just">
              <a:lnSpc>
                <a:spcPct val="150000"/>
              </a:lnSpc>
              <a:buClr>
                <a:srgbClr val="7F4980"/>
              </a:buClr>
              <a:buFont typeface="HiraginoSans-W3" charset="-128"/>
              <a:buChar char="❖"/>
            </a:pPr>
            <a:r>
              <a:rPr lang="zh-CN" altLang="en-US" sz="2400" b="1" dirty="0" smtClean="0">
                <a:solidFill>
                  <a:schemeClr val="bg2">
                    <a:lumMod val="10000"/>
                  </a:schemeClr>
                </a:solidFill>
                <a:latin typeface="Kaiti SC" charset="-122"/>
                <a:ea typeface="Kaiti SC" charset="-122"/>
                <a:cs typeface="Kaiti SC" charset="-122"/>
              </a:rPr>
              <a:t>民主</a:t>
            </a:r>
            <a:r>
              <a:rPr lang="zh-CN" altLang="en-US" sz="2400" b="1" dirty="0">
                <a:solidFill>
                  <a:schemeClr val="bg2">
                    <a:lumMod val="10000"/>
                  </a:schemeClr>
                </a:solidFill>
                <a:latin typeface="Kaiti SC" charset="-122"/>
                <a:ea typeface="Kaiti SC" charset="-122"/>
                <a:cs typeface="Kaiti SC" charset="-122"/>
              </a:rPr>
              <a:t>范畴过于狭隘，容易产生个人</a:t>
            </a:r>
            <a:r>
              <a:rPr lang="zh-CN" altLang="en-US" sz="2400" b="1" dirty="0" smtClean="0">
                <a:solidFill>
                  <a:schemeClr val="bg2">
                    <a:lumMod val="10000"/>
                  </a:schemeClr>
                </a:solidFill>
                <a:latin typeface="Kaiti SC" charset="-122"/>
                <a:ea typeface="Kaiti SC" charset="-122"/>
                <a:cs typeface="Kaiti SC" charset="-122"/>
              </a:rPr>
              <a:t>专权</a:t>
            </a:r>
          </a:p>
          <a:p>
            <a:pPr marL="342900" indent="-342900" algn="just">
              <a:lnSpc>
                <a:spcPct val="150000"/>
              </a:lnSpc>
              <a:buClr>
                <a:srgbClr val="7F4980"/>
              </a:buClr>
              <a:buFont typeface="HiraginoSans-W3" charset="-128"/>
              <a:buChar char="❖"/>
            </a:pPr>
            <a:r>
              <a:rPr lang="zh-CN" altLang="en-US" sz="2400" b="1" dirty="0" smtClean="0">
                <a:solidFill>
                  <a:schemeClr val="bg2">
                    <a:lumMod val="10000"/>
                  </a:schemeClr>
                </a:solidFill>
                <a:latin typeface="Kaiti SC" charset="-122"/>
                <a:ea typeface="Kaiti SC" charset="-122"/>
                <a:cs typeface="Kaiti SC" charset="-122"/>
              </a:rPr>
              <a:t>经济</a:t>
            </a:r>
            <a:r>
              <a:rPr lang="zh-CN" altLang="en-US" sz="2400" b="1" dirty="0">
                <a:solidFill>
                  <a:schemeClr val="bg2">
                    <a:lumMod val="10000"/>
                  </a:schemeClr>
                </a:solidFill>
                <a:latin typeface="Kaiti SC" charset="-122"/>
                <a:ea typeface="Kaiti SC" charset="-122"/>
                <a:cs typeface="Kaiti SC" charset="-122"/>
              </a:rPr>
              <a:t>上管的过死，总体效益较</a:t>
            </a:r>
            <a:r>
              <a:rPr lang="zh-CN" altLang="en-US" sz="2400" b="1" dirty="0" smtClean="0">
                <a:solidFill>
                  <a:schemeClr val="bg2">
                    <a:lumMod val="10000"/>
                  </a:schemeClr>
                </a:solidFill>
                <a:latin typeface="Kaiti SC" charset="-122"/>
                <a:ea typeface="Kaiti SC" charset="-122"/>
                <a:cs typeface="Kaiti SC" charset="-122"/>
              </a:rPr>
              <a:t>差</a:t>
            </a:r>
          </a:p>
          <a:p>
            <a:pPr marL="342900" indent="-342900" algn="just">
              <a:lnSpc>
                <a:spcPct val="150000"/>
              </a:lnSpc>
              <a:buClr>
                <a:srgbClr val="7F4980"/>
              </a:buClr>
              <a:buFont typeface="HiraginoSans-W3" charset="-128"/>
              <a:buChar char="❖"/>
            </a:pPr>
            <a:r>
              <a:rPr lang="zh-CN" altLang="en-US" sz="2400" b="1" dirty="0" smtClean="0">
                <a:solidFill>
                  <a:schemeClr val="bg2">
                    <a:lumMod val="10000"/>
                  </a:schemeClr>
                </a:solidFill>
                <a:latin typeface="Kaiti SC" charset="-122"/>
                <a:ea typeface="Kaiti SC" charset="-122"/>
                <a:cs typeface="Kaiti SC" charset="-122"/>
              </a:rPr>
              <a:t>思想</a:t>
            </a:r>
            <a:r>
              <a:rPr lang="zh-CN" altLang="en-US" sz="2400" b="1" dirty="0">
                <a:solidFill>
                  <a:schemeClr val="bg2">
                    <a:lumMod val="10000"/>
                  </a:schemeClr>
                </a:solidFill>
                <a:latin typeface="Kaiti SC" charset="-122"/>
                <a:ea typeface="Kaiti SC" charset="-122"/>
                <a:cs typeface="Kaiti SC" charset="-122"/>
              </a:rPr>
              <a:t>文化上严格控制，个人崇拜盛行，思想</a:t>
            </a:r>
            <a:r>
              <a:rPr lang="zh-CN" altLang="en-US" sz="2400" b="1" dirty="0" smtClean="0">
                <a:solidFill>
                  <a:schemeClr val="bg2">
                    <a:lumMod val="10000"/>
                  </a:schemeClr>
                </a:solidFill>
                <a:latin typeface="Kaiti SC" charset="-122"/>
                <a:ea typeface="Kaiti SC" charset="-122"/>
                <a:cs typeface="Kaiti SC" charset="-122"/>
              </a:rPr>
              <a:t>僵化</a:t>
            </a:r>
          </a:p>
          <a:p>
            <a:pPr marL="342900" indent="-342900" algn="just">
              <a:lnSpc>
                <a:spcPct val="150000"/>
              </a:lnSpc>
              <a:buClr>
                <a:srgbClr val="7F4980"/>
              </a:buClr>
              <a:buFont typeface="HiraginoSans-W3" charset="-128"/>
              <a:buChar char="❖"/>
            </a:pPr>
            <a:r>
              <a:rPr lang="zh-CN" altLang="en-US" sz="2400" b="1" dirty="0" smtClean="0">
                <a:solidFill>
                  <a:schemeClr val="bg2">
                    <a:lumMod val="10000"/>
                  </a:schemeClr>
                </a:solidFill>
                <a:latin typeface="Kaiti SC" charset="-122"/>
                <a:ea typeface="Kaiti SC" charset="-122"/>
                <a:cs typeface="Kaiti SC" charset="-122"/>
              </a:rPr>
              <a:t>霸权主义</a:t>
            </a:r>
            <a:endParaRPr lang="zh-CN" altLang="en-US" sz="2400" b="1" dirty="0">
              <a:solidFill>
                <a:schemeClr val="bg2">
                  <a:lumMod val="10000"/>
                </a:schemeClr>
              </a:solidFill>
              <a:latin typeface="Kaiti SC" charset="-122"/>
              <a:ea typeface="Kaiti SC" charset="-122"/>
              <a:cs typeface="Kaiti SC" charset="-122"/>
            </a:endParaRPr>
          </a:p>
        </p:txBody>
      </p:sp>
    </p:spTree>
    <p:extLst>
      <p:ext uri="{BB962C8B-B14F-4D97-AF65-F5344CB8AC3E}">
        <p14:creationId xmlns:p14="http://schemas.microsoft.com/office/powerpoint/2010/main" val="896877567"/>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9"/>
          <p:cNvSpPr>
            <a:spLocks noChangeArrowheads="1"/>
          </p:cNvSpPr>
          <p:nvPr/>
        </p:nvSpPr>
        <p:spPr bwMode="auto">
          <a:xfrm>
            <a:off x="1376432" y="2980195"/>
            <a:ext cx="591998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charset="0"/>
                <a:ea typeface="等线" charset="0"/>
                <a:cs typeface="等线" charset="0"/>
              </a:defRPr>
            </a:lvl1pPr>
            <a:lvl2pPr marL="742950" indent="-285750">
              <a:defRPr>
                <a:solidFill>
                  <a:schemeClr val="tx1"/>
                </a:solidFill>
                <a:latin typeface="等线" charset="0"/>
                <a:ea typeface="等线" charset="0"/>
                <a:cs typeface="等线" charset="0"/>
              </a:defRPr>
            </a:lvl2pPr>
            <a:lvl3pPr marL="1143000" indent="-228600">
              <a:defRPr>
                <a:solidFill>
                  <a:schemeClr val="tx1"/>
                </a:solidFill>
                <a:latin typeface="等线" charset="0"/>
                <a:ea typeface="等线" charset="0"/>
                <a:cs typeface="等线" charset="0"/>
              </a:defRPr>
            </a:lvl3pPr>
            <a:lvl4pPr marL="1600200" indent="-228600">
              <a:defRPr>
                <a:solidFill>
                  <a:schemeClr val="tx1"/>
                </a:solidFill>
                <a:latin typeface="等线" charset="0"/>
                <a:ea typeface="等线" charset="0"/>
                <a:cs typeface="等线" charset="0"/>
              </a:defRPr>
            </a:lvl4pPr>
            <a:lvl5pPr marL="2057400" indent="-228600">
              <a:defRPr>
                <a:solidFill>
                  <a:schemeClr val="tx1"/>
                </a:solidFill>
                <a:latin typeface="等线" charset="0"/>
                <a:ea typeface="等线" charset="0"/>
                <a:cs typeface="等线" charset="0"/>
              </a:defRPr>
            </a:lvl5pPr>
            <a:lvl6pPr marL="2514600" indent="-228600" fontAlgn="base">
              <a:spcBef>
                <a:spcPct val="0"/>
              </a:spcBef>
              <a:spcAft>
                <a:spcPct val="0"/>
              </a:spcAft>
              <a:defRPr>
                <a:solidFill>
                  <a:schemeClr val="tx1"/>
                </a:solidFill>
                <a:latin typeface="等线" charset="0"/>
                <a:ea typeface="等线" charset="0"/>
                <a:cs typeface="等线" charset="0"/>
              </a:defRPr>
            </a:lvl6pPr>
            <a:lvl7pPr marL="2971800" indent="-228600" fontAlgn="base">
              <a:spcBef>
                <a:spcPct val="0"/>
              </a:spcBef>
              <a:spcAft>
                <a:spcPct val="0"/>
              </a:spcAft>
              <a:defRPr>
                <a:solidFill>
                  <a:schemeClr val="tx1"/>
                </a:solidFill>
                <a:latin typeface="等线" charset="0"/>
                <a:ea typeface="等线" charset="0"/>
                <a:cs typeface="等线" charset="0"/>
              </a:defRPr>
            </a:lvl7pPr>
            <a:lvl8pPr marL="3429000" indent="-228600" fontAlgn="base">
              <a:spcBef>
                <a:spcPct val="0"/>
              </a:spcBef>
              <a:spcAft>
                <a:spcPct val="0"/>
              </a:spcAft>
              <a:defRPr>
                <a:solidFill>
                  <a:schemeClr val="tx1"/>
                </a:solidFill>
                <a:latin typeface="等线" charset="0"/>
                <a:ea typeface="等线" charset="0"/>
                <a:cs typeface="等线" charset="0"/>
              </a:defRPr>
            </a:lvl8pPr>
            <a:lvl9pPr marL="3886200" indent="-228600" fontAlgn="base">
              <a:spcBef>
                <a:spcPct val="0"/>
              </a:spcBef>
              <a:spcAft>
                <a:spcPct val="0"/>
              </a:spcAft>
              <a:defRPr>
                <a:solidFill>
                  <a:schemeClr val="tx1"/>
                </a:solidFill>
                <a:latin typeface="等线" charset="0"/>
                <a:ea typeface="等线" charset="0"/>
                <a:cs typeface="等线" charset="0"/>
              </a:defRPr>
            </a:lvl9pPr>
          </a:lstStyle>
          <a:p>
            <a:pPr eaLnBrk="1" hangingPunct="1"/>
            <a:r>
              <a:rPr lang="zh-CN" altLang="en-US" sz="8000" dirty="0" smtClean="0">
                <a:solidFill>
                  <a:srgbClr val="6A005F"/>
                </a:solidFill>
                <a:latin typeface="华康俪金黑W8(P)" charset="0"/>
                <a:ea typeface="华康俪金黑W8(P)" charset="0"/>
                <a:cs typeface="华康俪金黑W8(P)" charset="0"/>
              </a:rPr>
              <a:t>谢谢观看！</a:t>
            </a:r>
            <a:endParaRPr lang="zh-CN" altLang="en-US" sz="8000" dirty="0">
              <a:solidFill>
                <a:srgbClr val="6A005F"/>
              </a:solidFill>
              <a:latin typeface="华康俪金黑W8(P)" charset="0"/>
              <a:ea typeface="华康俪金黑W8(P)" charset="0"/>
              <a:cs typeface="华康俪金黑W8(P)" charset="0"/>
            </a:endParaRPr>
          </a:p>
        </p:txBody>
      </p:sp>
      <p:grpSp>
        <p:nvGrpSpPr>
          <p:cNvPr id="7" name="组合 23"/>
          <p:cNvGrpSpPr>
            <a:grpSpLocks/>
          </p:cNvGrpSpPr>
          <p:nvPr/>
        </p:nvGrpSpPr>
        <p:grpSpPr bwMode="auto">
          <a:xfrm>
            <a:off x="-138114" y="4672470"/>
            <a:ext cx="12476575" cy="2190294"/>
            <a:chOff x="-200025" y="5236596"/>
            <a:chExt cx="12534900" cy="1621404"/>
          </a:xfrm>
        </p:grpSpPr>
        <p:pic>
          <p:nvPicPr>
            <p:cNvPr id="8" name="图片 7"/>
            <p:cNvPicPr>
              <a:picLocks noChangeAspect="1"/>
            </p:cNvPicPr>
            <p:nvPr/>
          </p:nvPicPr>
          <p:blipFill rotWithShape="1">
            <a:blip r:embed="rId2" cstate="hqprint">
              <a:extLst>
                <a:ext uri="{28A0092B-C50C-407E-A947-70E740481C1C}">
                  <a14:useLocalDpi xmlns:a14="http://schemas.microsoft.com/office/drawing/2010/main" val="0"/>
                </a:ext>
              </a:extLst>
            </a:blip>
            <a:srcRect l="-1163" t="-5069" r="-973" b="28208"/>
            <a:stretch/>
          </p:blipFill>
          <p:spPr>
            <a:xfrm>
              <a:off x="-200025" y="5236596"/>
              <a:ext cx="12534900" cy="1621404"/>
            </a:xfrm>
            <a:custGeom>
              <a:avLst/>
              <a:gdLst>
                <a:gd name="connsiteX0" fmla="*/ 0 w 12534900"/>
                <a:gd name="connsiteY0" fmla="*/ 0 h 1621404"/>
                <a:gd name="connsiteX1" fmla="*/ 12534900 w 12534900"/>
                <a:gd name="connsiteY1" fmla="*/ 0 h 1621404"/>
                <a:gd name="connsiteX2" fmla="*/ 12534900 w 12534900"/>
                <a:gd name="connsiteY2" fmla="*/ 1621404 h 1621404"/>
                <a:gd name="connsiteX3" fmla="*/ 0 w 12534900"/>
                <a:gd name="connsiteY3" fmla="*/ 1621404 h 1621404"/>
              </a:gdLst>
              <a:ahLst/>
              <a:cxnLst>
                <a:cxn ang="0">
                  <a:pos x="connsiteX0" y="connsiteY0"/>
                </a:cxn>
                <a:cxn ang="0">
                  <a:pos x="connsiteX1" y="connsiteY1"/>
                </a:cxn>
                <a:cxn ang="0">
                  <a:pos x="connsiteX2" y="connsiteY2"/>
                </a:cxn>
                <a:cxn ang="0">
                  <a:pos x="connsiteX3" y="connsiteY3"/>
                </a:cxn>
              </a:cxnLst>
              <a:rect l="l" t="t" r="r" b="b"/>
              <a:pathLst>
                <a:path w="12534900" h="1621404">
                  <a:moveTo>
                    <a:pt x="0" y="0"/>
                  </a:moveTo>
                  <a:lnTo>
                    <a:pt x="12534900" y="0"/>
                  </a:lnTo>
                  <a:lnTo>
                    <a:pt x="12534900" y="1621404"/>
                  </a:lnTo>
                  <a:lnTo>
                    <a:pt x="0" y="1621404"/>
                  </a:lnTo>
                  <a:close/>
                </a:path>
              </a:pathLst>
            </a:custGeom>
          </p:spPr>
        </p:pic>
        <p:sp>
          <p:nvSpPr>
            <p:cNvPr id="9" name="矩形 8"/>
            <p:cNvSpPr/>
            <p:nvPr/>
          </p:nvSpPr>
          <p:spPr>
            <a:xfrm>
              <a:off x="5042604" y="5734570"/>
              <a:ext cx="101585"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a:off x="5195978" y="5734570"/>
              <a:ext cx="99594"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5347361" y="5734570"/>
              <a:ext cx="101586"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矩形 11"/>
          <p:cNvSpPr/>
          <p:nvPr/>
        </p:nvSpPr>
        <p:spPr>
          <a:xfrm>
            <a:off x="5278438" y="0"/>
            <a:ext cx="6913562" cy="1014413"/>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44612" b="27318"/>
          <a:stretch/>
        </p:blipFill>
        <p:spPr>
          <a:xfrm>
            <a:off x="-9053" y="0"/>
            <a:ext cx="12201053" cy="3424750"/>
          </a:xfrm>
          <a:custGeom>
            <a:avLst/>
            <a:gdLst>
              <a:gd name="connsiteX0" fmla="*/ 857061 w 12192000"/>
              <a:gd name="connsiteY0" fmla="*/ 0 h 3422209"/>
              <a:gd name="connsiteX1" fmla="*/ 7429877 w 12192000"/>
              <a:gd name="connsiteY1" fmla="*/ 9053 h 3422209"/>
              <a:gd name="connsiteX2" fmla="*/ 12182946 w 12192000"/>
              <a:gd name="connsiteY2" fmla="*/ 126748 h 3422209"/>
              <a:gd name="connsiteX3" fmla="*/ 12192000 w 12192000"/>
              <a:gd name="connsiteY3" fmla="*/ 3422209 h 3422209"/>
              <a:gd name="connsiteX4" fmla="*/ 0 w 12192000"/>
              <a:gd name="connsiteY4" fmla="*/ 1622352 h 3422209"/>
              <a:gd name="connsiteX5" fmla="*/ 0 w 12192000"/>
              <a:gd name="connsiteY5" fmla="*/ 419602 h 342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2209">
                <a:moveTo>
                  <a:pt x="857061" y="0"/>
                </a:moveTo>
                <a:lnTo>
                  <a:pt x="7429877" y="9053"/>
                </a:lnTo>
                <a:lnTo>
                  <a:pt x="12182946" y="126748"/>
                </a:lnTo>
                <a:lnTo>
                  <a:pt x="12192000" y="3422209"/>
                </a:lnTo>
                <a:lnTo>
                  <a:pt x="0" y="1622352"/>
                </a:lnTo>
                <a:lnTo>
                  <a:pt x="0" y="419602"/>
                </a:lnTo>
                <a:close/>
              </a:path>
            </a:pathLst>
          </a:custGeom>
        </p:spPr>
      </p:pic>
      <p:sp>
        <p:nvSpPr>
          <p:cNvPr id="14" name="直角三角形 13"/>
          <p:cNvSpPr/>
          <p:nvPr/>
        </p:nvSpPr>
        <p:spPr>
          <a:xfrm flipV="1">
            <a:off x="0" y="0"/>
            <a:ext cx="3032125" cy="2706688"/>
          </a:xfrm>
          <a:prstGeom prst="rtTriangle">
            <a:avLst/>
          </a:prstGeom>
          <a:solidFill>
            <a:srgbClr val="6A005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5" name="直接连接符 17"/>
          <p:cNvCxnSpPr>
            <a:cxnSpLocks/>
          </p:cNvCxnSpPr>
          <p:nvPr/>
        </p:nvCxnSpPr>
        <p:spPr>
          <a:xfrm flipH="1">
            <a:off x="1046072" y="1992886"/>
            <a:ext cx="33511" cy="194133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8"/>
          <p:cNvCxnSpPr/>
          <p:nvPr/>
        </p:nvCxnSpPr>
        <p:spPr>
          <a:xfrm flipV="1">
            <a:off x="626835" y="2818518"/>
            <a:ext cx="4705077" cy="4984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97778"/>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642" y="1741702"/>
            <a:ext cx="4380212" cy="3909798"/>
          </a:xfrm>
          <a:prstGeom prst="rect">
            <a:avLst/>
          </a:prstGeom>
          <a:effectLst>
            <a:softEdge rad="292100"/>
          </a:effectLst>
        </p:spPr>
      </p:pic>
      <p:sp>
        <p:nvSpPr>
          <p:cNvPr id="7" name="五边形 6"/>
          <p:cNvSpPr/>
          <p:nvPr/>
        </p:nvSpPr>
        <p:spPr>
          <a:xfrm>
            <a:off x="0" y="0"/>
            <a:ext cx="43561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王莽的社会主义理想</a:t>
            </a:r>
            <a:endParaRPr kumimoji="1" lang="zh-CN" altLang="en-US" sz="3200" b="1" dirty="0">
              <a:latin typeface="Kaiti SC" charset="-122"/>
              <a:ea typeface="Kaiti SC" charset="-122"/>
              <a:cs typeface="Kaiti SC" charset="-122"/>
            </a:endParaRPr>
          </a:p>
        </p:txBody>
      </p:sp>
      <p:grpSp>
        <p:nvGrpSpPr>
          <p:cNvPr id="8" name="组合 14"/>
          <p:cNvGrpSpPr>
            <a:grpSpLocks/>
          </p:cNvGrpSpPr>
          <p:nvPr/>
        </p:nvGrpSpPr>
        <p:grpSpPr bwMode="auto">
          <a:xfrm>
            <a:off x="251420" y="1741702"/>
            <a:ext cx="576262" cy="576263"/>
            <a:chOff x="635906" y="1669368"/>
            <a:chExt cx="576064" cy="576064"/>
          </a:xfrm>
        </p:grpSpPr>
        <p:sp>
          <p:nvSpPr>
            <p:cNvPr id="9" name="椭圆 8"/>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矩形 5"/>
            <p:cNvSpPr>
              <a:spLocks noChangeArrowheads="1"/>
            </p:cNvSpPr>
            <p:nvPr/>
          </p:nvSpPr>
          <p:spPr bwMode="auto">
            <a:xfrm>
              <a:off x="694527" y="1772734"/>
              <a:ext cx="396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a:solidFill>
                    <a:srgbClr val="FFFFFF"/>
                  </a:solidFill>
                  <a:latin typeface="Impact" charset="0"/>
                </a:rPr>
                <a:t>01</a:t>
              </a:r>
              <a:endParaRPr lang="zh-CN" altLang="en-US" dirty="0">
                <a:solidFill>
                  <a:srgbClr val="FFFFFF"/>
                </a:solidFill>
                <a:latin typeface="Impact" charset="0"/>
              </a:endParaRPr>
            </a:p>
          </p:txBody>
        </p:sp>
      </p:grpSp>
      <p:sp>
        <p:nvSpPr>
          <p:cNvPr id="11" name="文本框 81"/>
          <p:cNvSpPr txBox="1">
            <a:spLocks noChangeArrowheads="1"/>
          </p:cNvSpPr>
          <p:nvPr/>
        </p:nvSpPr>
        <p:spPr bwMode="auto">
          <a:xfrm>
            <a:off x="1104518" y="1741702"/>
            <a:ext cx="2830404" cy="265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1000"/>
              </a:spcAft>
            </a:pPr>
            <a:r>
              <a:rPr lang="zh-CN" altLang="en-US" sz="2000" dirty="0" smtClean="0">
                <a:solidFill>
                  <a:srgbClr val="5A1B58"/>
                </a:solidFill>
                <a:latin typeface="Microsoft YaHei" charset="0"/>
                <a:ea typeface="Microsoft YaHei" charset="0"/>
                <a:cs typeface="Microsoft YaHei" charset="0"/>
              </a:rPr>
              <a:t>土地国有：</a:t>
            </a:r>
            <a:endParaRPr lang="zh-CN" altLang="en-US" sz="2000" b="1" dirty="0">
              <a:solidFill>
                <a:srgbClr val="5A1B58"/>
              </a:solidFill>
              <a:latin typeface="Microsoft YaHei" charset="0"/>
              <a:ea typeface="Microsoft YaHei" charset="0"/>
              <a:cs typeface="Microsoft YaHei" charset="0"/>
            </a:endParaRPr>
          </a:p>
          <a:p>
            <a:pPr>
              <a:spcAft>
                <a:spcPts val="1000"/>
              </a:spcAft>
            </a:pPr>
            <a:r>
              <a:rPr lang="zh-CN" altLang="en-US" dirty="0" smtClean="0">
                <a:latin typeface="Kaiti SC" charset="-122"/>
                <a:ea typeface="Kaiti SC" charset="-122"/>
                <a:cs typeface="Kaiti SC" charset="-122"/>
              </a:rPr>
              <a:t>私人</a:t>
            </a:r>
            <a:r>
              <a:rPr lang="zh-CN" altLang="en-US" dirty="0">
                <a:latin typeface="Kaiti SC" charset="-122"/>
                <a:ea typeface="Kaiti SC" charset="-122"/>
                <a:cs typeface="Kaiti SC" charset="-122"/>
              </a:rPr>
              <a:t>不准买卖，</a:t>
            </a:r>
            <a:r>
              <a:rPr lang="zh-CN" altLang="en-US" dirty="0" smtClean="0">
                <a:latin typeface="Kaiti SC" charset="-122"/>
                <a:ea typeface="Kaiti SC" charset="-122"/>
                <a:cs typeface="Kaiti SC" charset="-122"/>
              </a:rPr>
              <a:t>恢复古代</a:t>
            </a:r>
            <a:r>
              <a:rPr lang="zh-CN" altLang="en-US" dirty="0">
                <a:latin typeface="Kaiti SC" charset="-122"/>
                <a:ea typeface="Kaiti SC" charset="-122"/>
                <a:cs typeface="Kaiti SC" charset="-122"/>
              </a:rPr>
              <a:t>井田制度</a:t>
            </a:r>
            <a:r>
              <a:rPr lang="zh-CN" altLang="en-US" dirty="0" smtClean="0">
                <a:latin typeface="Kaiti SC" charset="-122"/>
                <a:ea typeface="Kaiti SC" charset="-122"/>
                <a:cs typeface="Kaiti SC" charset="-122"/>
              </a:rPr>
              <a:t>。八口</a:t>
            </a:r>
            <a:r>
              <a:rPr lang="zh-CN" altLang="en-US" dirty="0">
                <a:latin typeface="Kaiti SC" charset="-122"/>
                <a:ea typeface="Kaiti SC" charset="-122"/>
                <a:cs typeface="Kaiti SC" charset="-122"/>
              </a:rPr>
              <a:t>以下的家庭，耕地不得超过</a:t>
            </a:r>
            <a:r>
              <a:rPr lang="en-US" altLang="zh-CN" dirty="0">
                <a:latin typeface="Kaiti SC" charset="-122"/>
                <a:ea typeface="Kaiti SC" charset="-122"/>
                <a:cs typeface="Kaiti SC" charset="-122"/>
              </a:rPr>
              <a:t>900</a:t>
            </a:r>
            <a:r>
              <a:rPr lang="zh-CN" altLang="en-US" dirty="0" smtClean="0">
                <a:latin typeface="Kaiti SC" charset="-122"/>
                <a:ea typeface="Kaiti SC" charset="-122"/>
                <a:cs typeface="Kaiti SC" charset="-122"/>
              </a:rPr>
              <a:t>亩。</a:t>
            </a:r>
            <a:endParaRPr lang="zh-CN" altLang="en-US" sz="1600" dirty="0">
              <a:solidFill>
                <a:schemeClr val="bg2">
                  <a:lumMod val="25000"/>
                </a:schemeClr>
              </a:solidFill>
              <a:latin typeface="Kaiti SC" charset="-122"/>
              <a:ea typeface="Kaiti SC" charset="-122"/>
              <a:cs typeface="Kaiti SC" charset="-122"/>
            </a:endParaRPr>
          </a:p>
        </p:txBody>
      </p:sp>
      <p:grpSp>
        <p:nvGrpSpPr>
          <p:cNvPr id="12" name="组合 14"/>
          <p:cNvGrpSpPr>
            <a:grpSpLocks/>
          </p:cNvGrpSpPr>
          <p:nvPr/>
        </p:nvGrpSpPr>
        <p:grpSpPr bwMode="auto">
          <a:xfrm>
            <a:off x="251420" y="3896221"/>
            <a:ext cx="576262" cy="576263"/>
            <a:chOff x="635906" y="1669368"/>
            <a:chExt cx="576064" cy="576064"/>
          </a:xfrm>
        </p:grpSpPr>
        <p:sp>
          <p:nvSpPr>
            <p:cNvPr id="13" name="椭圆 12"/>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矩形 5"/>
            <p:cNvSpPr>
              <a:spLocks noChangeArrowheads="1"/>
            </p:cNvSpPr>
            <p:nvPr/>
          </p:nvSpPr>
          <p:spPr bwMode="auto">
            <a:xfrm>
              <a:off x="680974" y="1772734"/>
              <a:ext cx="423368"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smtClean="0">
                  <a:solidFill>
                    <a:srgbClr val="FFFFFF"/>
                  </a:solidFill>
                  <a:latin typeface="Impact" charset="0"/>
                </a:rPr>
                <a:t>02</a:t>
              </a:r>
              <a:endParaRPr lang="zh-CN" altLang="en-US" dirty="0">
                <a:solidFill>
                  <a:srgbClr val="FFFFFF"/>
                </a:solidFill>
                <a:latin typeface="Impact" charset="0"/>
              </a:endParaRPr>
            </a:p>
          </p:txBody>
        </p:sp>
      </p:grpSp>
      <p:sp>
        <p:nvSpPr>
          <p:cNvPr id="15" name="文本框 81"/>
          <p:cNvSpPr txBox="1">
            <a:spLocks noChangeArrowheads="1"/>
          </p:cNvSpPr>
          <p:nvPr/>
        </p:nvSpPr>
        <p:spPr bwMode="auto">
          <a:xfrm>
            <a:off x="1104518" y="3896221"/>
            <a:ext cx="2830404" cy="265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1000"/>
              </a:spcAft>
            </a:pPr>
            <a:r>
              <a:rPr lang="zh-CN" altLang="en-US" sz="2000" dirty="0" smtClean="0">
                <a:solidFill>
                  <a:srgbClr val="5A1B58"/>
                </a:solidFill>
                <a:latin typeface="Microsoft YaHei" charset="0"/>
                <a:ea typeface="Microsoft YaHei" charset="0"/>
                <a:cs typeface="Microsoft YaHei" charset="0"/>
              </a:rPr>
              <a:t>耕地重新分配：</a:t>
            </a:r>
            <a:endParaRPr lang="en-US" altLang="zh-CN" sz="2000" b="1" dirty="0">
              <a:solidFill>
                <a:srgbClr val="5A1B58"/>
              </a:solidFill>
              <a:latin typeface="Microsoft YaHei" charset="0"/>
              <a:ea typeface="Microsoft YaHei" charset="0"/>
              <a:cs typeface="Microsoft YaHei" charset="0"/>
            </a:endParaRPr>
          </a:p>
          <a:p>
            <a:pPr algn="just"/>
            <a:r>
              <a:rPr lang="zh-CN" altLang="en-US" dirty="0">
                <a:latin typeface="Kaiti SC" charset="-122"/>
                <a:ea typeface="Kaiti SC" charset="-122"/>
                <a:cs typeface="Kaiti SC" charset="-122"/>
              </a:rPr>
              <a:t>没有土地的农夫（佃农），由政府直接分给土地。以一对夫妇</a:t>
            </a:r>
            <a:r>
              <a:rPr lang="en-US" altLang="zh-CN" dirty="0">
                <a:latin typeface="Kaiti SC" charset="-122"/>
                <a:ea typeface="Kaiti SC" charset="-122"/>
                <a:cs typeface="Kaiti SC" charset="-122"/>
              </a:rPr>
              <a:t>100</a:t>
            </a:r>
            <a:r>
              <a:rPr lang="zh-CN" altLang="en-US" dirty="0">
                <a:latin typeface="Kaiti SC" charset="-122"/>
                <a:ea typeface="Kaiti SC" charset="-122"/>
                <a:cs typeface="Kaiti SC" charset="-122"/>
              </a:rPr>
              <a:t>亩为原则，不满</a:t>
            </a:r>
            <a:r>
              <a:rPr lang="en-US" altLang="zh-CN" dirty="0">
                <a:latin typeface="Kaiti SC" charset="-122"/>
                <a:ea typeface="Kaiti SC" charset="-122"/>
                <a:cs typeface="Kaiti SC" charset="-122"/>
              </a:rPr>
              <a:t>100</a:t>
            </a:r>
            <a:r>
              <a:rPr lang="zh-CN" altLang="en-US" dirty="0">
                <a:latin typeface="Kaiti SC" charset="-122"/>
                <a:ea typeface="Kaiti SC" charset="-122"/>
                <a:cs typeface="Kaiti SC" charset="-122"/>
              </a:rPr>
              <a:t>亩的，由政府补齐。</a:t>
            </a:r>
          </a:p>
        </p:txBody>
      </p:sp>
      <p:grpSp>
        <p:nvGrpSpPr>
          <p:cNvPr id="16" name="组合 14"/>
          <p:cNvGrpSpPr>
            <a:grpSpLocks/>
          </p:cNvGrpSpPr>
          <p:nvPr/>
        </p:nvGrpSpPr>
        <p:grpSpPr bwMode="auto">
          <a:xfrm>
            <a:off x="7984800" y="1741702"/>
            <a:ext cx="576262" cy="576263"/>
            <a:chOff x="635906" y="1669368"/>
            <a:chExt cx="576064" cy="576064"/>
          </a:xfrm>
        </p:grpSpPr>
        <p:sp>
          <p:nvSpPr>
            <p:cNvPr id="17" name="椭圆 16"/>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矩形 5"/>
            <p:cNvSpPr>
              <a:spLocks noChangeArrowheads="1"/>
            </p:cNvSpPr>
            <p:nvPr/>
          </p:nvSpPr>
          <p:spPr bwMode="auto">
            <a:xfrm>
              <a:off x="677769" y="1772734"/>
              <a:ext cx="429778"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smtClean="0">
                  <a:solidFill>
                    <a:srgbClr val="FFFFFF"/>
                  </a:solidFill>
                  <a:latin typeface="Impact" charset="0"/>
                </a:rPr>
                <a:t>03</a:t>
              </a:r>
              <a:endParaRPr lang="zh-CN" altLang="en-US" dirty="0">
                <a:solidFill>
                  <a:srgbClr val="FFFFFF"/>
                </a:solidFill>
                <a:latin typeface="Impact" charset="0"/>
              </a:endParaRPr>
            </a:p>
          </p:txBody>
        </p:sp>
      </p:grpSp>
      <p:sp>
        <p:nvSpPr>
          <p:cNvPr id="19" name="文本框 81"/>
          <p:cNvSpPr txBox="1">
            <a:spLocks noChangeArrowheads="1"/>
          </p:cNvSpPr>
          <p:nvPr/>
        </p:nvSpPr>
        <p:spPr bwMode="auto">
          <a:xfrm>
            <a:off x="8837898" y="1741702"/>
            <a:ext cx="2830404" cy="265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1000"/>
              </a:spcAft>
            </a:pPr>
            <a:r>
              <a:rPr lang="zh-CN" altLang="en-US" sz="2000" dirty="0" smtClean="0">
                <a:solidFill>
                  <a:srgbClr val="5A1B58"/>
                </a:solidFill>
                <a:latin typeface="Microsoft YaHei" charset="0"/>
                <a:ea typeface="Microsoft YaHei" charset="0"/>
                <a:cs typeface="Microsoft YaHei" charset="0"/>
              </a:rPr>
              <a:t>冻结奴隶制度：</a:t>
            </a:r>
            <a:endParaRPr lang="zh-CN" altLang="en-US" sz="2000" b="1" dirty="0">
              <a:solidFill>
                <a:srgbClr val="5A1B58"/>
              </a:solidFill>
              <a:latin typeface="Microsoft YaHei" charset="0"/>
              <a:ea typeface="Microsoft YaHei" charset="0"/>
              <a:cs typeface="Microsoft YaHei" charset="0"/>
            </a:endParaRPr>
          </a:p>
          <a:p>
            <a:pPr algn="just">
              <a:spcAft>
                <a:spcPts val="1000"/>
              </a:spcAft>
            </a:pPr>
            <a:r>
              <a:rPr lang="zh-CN" altLang="en-US" dirty="0">
                <a:latin typeface="Kaiti SC" charset="-122"/>
                <a:ea typeface="Kaiti SC" charset="-122"/>
                <a:cs typeface="Kaiti SC" charset="-122"/>
              </a:rPr>
              <a:t>没有马上废止奴隶制度，但禁止所有奴隶婢继续买卖，以限制奴隶的范围和数目不再扩大，使他最后自然消亡</a:t>
            </a:r>
            <a:r>
              <a:rPr lang="zh-CN" altLang="en-US" dirty="0" smtClean="0">
                <a:latin typeface="Kaiti SC" charset="-122"/>
                <a:ea typeface="Kaiti SC" charset="-122"/>
                <a:cs typeface="Kaiti SC" charset="-122"/>
              </a:rPr>
              <a:t>。</a:t>
            </a:r>
            <a:endParaRPr lang="en-US" altLang="zh-CN" dirty="0">
              <a:latin typeface="Kaiti SC" charset="-122"/>
              <a:ea typeface="Kaiti SC" charset="-122"/>
              <a:cs typeface="Kaiti SC" charset="-122"/>
            </a:endParaRPr>
          </a:p>
        </p:txBody>
      </p:sp>
      <p:grpSp>
        <p:nvGrpSpPr>
          <p:cNvPr id="20" name="组合 14"/>
          <p:cNvGrpSpPr>
            <a:grpSpLocks/>
          </p:cNvGrpSpPr>
          <p:nvPr/>
        </p:nvGrpSpPr>
        <p:grpSpPr bwMode="auto">
          <a:xfrm>
            <a:off x="8026677" y="3896221"/>
            <a:ext cx="576262" cy="576263"/>
            <a:chOff x="635906" y="1669368"/>
            <a:chExt cx="576064" cy="576064"/>
          </a:xfrm>
        </p:grpSpPr>
        <p:sp>
          <p:nvSpPr>
            <p:cNvPr id="21" name="椭圆 20"/>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2" name="矩形 5"/>
            <p:cNvSpPr>
              <a:spLocks noChangeArrowheads="1"/>
            </p:cNvSpPr>
            <p:nvPr/>
          </p:nvSpPr>
          <p:spPr bwMode="auto">
            <a:xfrm>
              <a:off x="680974" y="1772734"/>
              <a:ext cx="423368"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smtClean="0">
                  <a:solidFill>
                    <a:srgbClr val="FFFFFF"/>
                  </a:solidFill>
                  <a:latin typeface="Impact" charset="0"/>
                </a:rPr>
                <a:t>04</a:t>
              </a:r>
              <a:endParaRPr lang="zh-CN" altLang="en-US" dirty="0">
                <a:solidFill>
                  <a:srgbClr val="FFFFFF"/>
                </a:solidFill>
                <a:latin typeface="Impact" charset="0"/>
              </a:endParaRPr>
            </a:p>
          </p:txBody>
        </p:sp>
      </p:grpSp>
      <p:sp>
        <p:nvSpPr>
          <p:cNvPr id="23" name="文本框 81"/>
          <p:cNvSpPr txBox="1">
            <a:spLocks noChangeArrowheads="1"/>
          </p:cNvSpPr>
          <p:nvPr/>
        </p:nvSpPr>
        <p:spPr bwMode="auto">
          <a:xfrm>
            <a:off x="8879775" y="3896221"/>
            <a:ext cx="2830404" cy="265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1000"/>
              </a:spcAft>
            </a:pPr>
            <a:r>
              <a:rPr lang="zh-CN" altLang="en-US" sz="2000" dirty="0" smtClean="0">
                <a:solidFill>
                  <a:srgbClr val="5A1B58"/>
                </a:solidFill>
                <a:latin typeface="Microsoft YaHei" charset="0"/>
                <a:ea typeface="Microsoft YaHei" charset="0"/>
                <a:cs typeface="Microsoft YaHei" charset="0"/>
              </a:rPr>
              <a:t>强迫劳动：</a:t>
            </a:r>
            <a:endParaRPr lang="zh-CN" altLang="en-US" sz="2000" b="1" dirty="0">
              <a:solidFill>
                <a:srgbClr val="5A1B58"/>
              </a:solidFill>
              <a:latin typeface="Microsoft YaHei" charset="0"/>
              <a:ea typeface="Microsoft YaHei" charset="0"/>
              <a:cs typeface="Microsoft YaHei" charset="0"/>
            </a:endParaRPr>
          </a:p>
          <a:p>
            <a:pPr algn="just"/>
            <a:r>
              <a:rPr lang="zh-CN" altLang="en-US" dirty="0">
                <a:latin typeface="Kaiti SC" charset="-122"/>
                <a:ea typeface="Kaiti SC" charset="-122"/>
                <a:cs typeface="Kaiti SC" charset="-122"/>
              </a:rPr>
              <a:t>凡无业游民，每人每年罚布帛一匹，无力交纳的，由政府强迫他劳役，在劳役期间，政府供给他饮食。</a:t>
            </a:r>
          </a:p>
        </p:txBody>
      </p:sp>
    </p:spTree>
    <p:extLst>
      <p:ext uri="{BB962C8B-B14F-4D97-AF65-F5344CB8AC3E}">
        <p14:creationId xmlns:p14="http://schemas.microsoft.com/office/powerpoint/2010/main" val="1101741579"/>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2425" y="1778000"/>
            <a:ext cx="4339547" cy="3873500"/>
          </a:xfrm>
          <a:prstGeom prst="rect">
            <a:avLst/>
          </a:prstGeom>
          <a:effectLst>
            <a:softEdge rad="292100"/>
          </a:effectLst>
        </p:spPr>
      </p:pic>
      <p:sp>
        <p:nvSpPr>
          <p:cNvPr id="7" name="五边形 6"/>
          <p:cNvSpPr/>
          <p:nvPr/>
        </p:nvSpPr>
        <p:spPr>
          <a:xfrm>
            <a:off x="0" y="0"/>
            <a:ext cx="435610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王莽的社会主义理想</a:t>
            </a:r>
            <a:endParaRPr kumimoji="1" lang="zh-CN" altLang="en-US" sz="3200" b="1" dirty="0">
              <a:latin typeface="Kaiti SC" charset="-122"/>
              <a:ea typeface="Kaiti SC" charset="-122"/>
              <a:cs typeface="Kaiti SC" charset="-122"/>
            </a:endParaRPr>
          </a:p>
        </p:txBody>
      </p:sp>
      <p:grpSp>
        <p:nvGrpSpPr>
          <p:cNvPr id="8" name="组合 14"/>
          <p:cNvGrpSpPr>
            <a:grpSpLocks/>
          </p:cNvGrpSpPr>
          <p:nvPr/>
        </p:nvGrpSpPr>
        <p:grpSpPr bwMode="auto">
          <a:xfrm>
            <a:off x="251420" y="1398086"/>
            <a:ext cx="576262" cy="576263"/>
            <a:chOff x="635906" y="1669368"/>
            <a:chExt cx="576064" cy="576064"/>
          </a:xfrm>
        </p:grpSpPr>
        <p:sp>
          <p:nvSpPr>
            <p:cNvPr id="9" name="椭圆 8"/>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矩形 5"/>
            <p:cNvSpPr>
              <a:spLocks noChangeArrowheads="1"/>
            </p:cNvSpPr>
            <p:nvPr/>
          </p:nvSpPr>
          <p:spPr bwMode="auto">
            <a:xfrm>
              <a:off x="676968" y="1772734"/>
              <a:ext cx="431380"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smtClean="0">
                  <a:solidFill>
                    <a:srgbClr val="FFFFFF"/>
                  </a:solidFill>
                  <a:latin typeface="Impact" charset="0"/>
                </a:rPr>
                <a:t>05</a:t>
              </a:r>
              <a:endParaRPr lang="zh-CN" altLang="en-US" dirty="0">
                <a:solidFill>
                  <a:srgbClr val="FFFFFF"/>
                </a:solidFill>
                <a:latin typeface="Impact" charset="0"/>
              </a:endParaRPr>
            </a:p>
          </p:txBody>
        </p:sp>
      </p:grpSp>
      <p:sp>
        <p:nvSpPr>
          <p:cNvPr id="11" name="文本框 81"/>
          <p:cNvSpPr txBox="1">
            <a:spLocks noChangeArrowheads="1"/>
          </p:cNvSpPr>
          <p:nvPr/>
        </p:nvSpPr>
        <p:spPr bwMode="auto">
          <a:xfrm>
            <a:off x="1104518" y="1398086"/>
            <a:ext cx="2830404" cy="265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1000"/>
              </a:spcAft>
            </a:pPr>
            <a:r>
              <a:rPr lang="zh-CN" altLang="en-US" sz="2000" dirty="0" smtClean="0">
                <a:solidFill>
                  <a:srgbClr val="5A1B58"/>
                </a:solidFill>
                <a:latin typeface="Microsoft YaHei" charset="0"/>
                <a:ea typeface="Microsoft YaHei" charset="0"/>
                <a:cs typeface="Microsoft YaHei" charset="0"/>
              </a:rPr>
              <a:t>实行专卖制度：</a:t>
            </a:r>
            <a:endParaRPr lang="zh-CN" altLang="en-US" sz="2000" b="1" dirty="0">
              <a:solidFill>
                <a:srgbClr val="5A1B58"/>
              </a:solidFill>
              <a:latin typeface="Microsoft YaHei" charset="0"/>
              <a:ea typeface="Microsoft YaHei" charset="0"/>
              <a:cs typeface="Microsoft YaHei" charset="0"/>
            </a:endParaRPr>
          </a:p>
          <a:p>
            <a:pPr algn="just"/>
            <a:r>
              <a:rPr lang="zh-CN" altLang="en-US" dirty="0">
                <a:latin typeface="Kaiti SC" charset="-122"/>
                <a:ea typeface="Kaiti SC" charset="-122"/>
                <a:cs typeface="Kaiti SC" charset="-122"/>
              </a:rPr>
              <a:t>酒、盐、铁器专卖，由中央政府统一发行货币（以前任何富豪都可以制造银钱，新政府收回这种授权）。山上水中的自然资源，都为国家所有，由政府开采。</a:t>
            </a:r>
          </a:p>
        </p:txBody>
      </p:sp>
      <p:grpSp>
        <p:nvGrpSpPr>
          <p:cNvPr id="12" name="组合 14"/>
          <p:cNvGrpSpPr>
            <a:grpSpLocks/>
          </p:cNvGrpSpPr>
          <p:nvPr/>
        </p:nvGrpSpPr>
        <p:grpSpPr bwMode="auto">
          <a:xfrm>
            <a:off x="251420" y="3896221"/>
            <a:ext cx="576262" cy="576263"/>
            <a:chOff x="635906" y="1669368"/>
            <a:chExt cx="576064" cy="576064"/>
          </a:xfrm>
        </p:grpSpPr>
        <p:sp>
          <p:nvSpPr>
            <p:cNvPr id="13" name="椭圆 12"/>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矩形 5"/>
            <p:cNvSpPr>
              <a:spLocks noChangeArrowheads="1"/>
            </p:cNvSpPr>
            <p:nvPr/>
          </p:nvSpPr>
          <p:spPr bwMode="auto">
            <a:xfrm>
              <a:off x="676166" y="1772734"/>
              <a:ext cx="432983"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smtClean="0">
                  <a:solidFill>
                    <a:srgbClr val="FFFFFF"/>
                  </a:solidFill>
                  <a:latin typeface="Impact" charset="0"/>
                </a:rPr>
                <a:t>06</a:t>
              </a:r>
              <a:endParaRPr lang="zh-CN" altLang="en-US" dirty="0">
                <a:solidFill>
                  <a:srgbClr val="FFFFFF"/>
                </a:solidFill>
                <a:latin typeface="Impact" charset="0"/>
              </a:endParaRPr>
            </a:p>
          </p:txBody>
        </p:sp>
      </p:grpSp>
      <p:sp>
        <p:nvSpPr>
          <p:cNvPr id="15" name="文本框 81"/>
          <p:cNvSpPr txBox="1">
            <a:spLocks noChangeArrowheads="1"/>
          </p:cNvSpPr>
          <p:nvPr/>
        </p:nvSpPr>
        <p:spPr bwMode="auto">
          <a:xfrm>
            <a:off x="1104518" y="3896221"/>
            <a:ext cx="2830404" cy="265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1000"/>
              </a:spcAft>
            </a:pPr>
            <a:r>
              <a:rPr lang="zh-CN" altLang="en-US" sz="2000" dirty="0" smtClean="0">
                <a:solidFill>
                  <a:srgbClr val="5A1B58"/>
                </a:solidFill>
                <a:latin typeface="Microsoft YaHei" charset="0"/>
                <a:ea typeface="Microsoft YaHei" charset="0"/>
                <a:cs typeface="Microsoft YaHei" charset="0"/>
              </a:rPr>
              <a:t>建立贷款制度：</a:t>
            </a:r>
            <a:endParaRPr lang="en-US" altLang="zh-CN" sz="2000" b="1" dirty="0">
              <a:solidFill>
                <a:srgbClr val="5A1B58"/>
              </a:solidFill>
              <a:latin typeface="Microsoft YaHei" charset="0"/>
              <a:ea typeface="Microsoft YaHei" charset="0"/>
              <a:cs typeface="Microsoft YaHei" charset="0"/>
            </a:endParaRPr>
          </a:p>
          <a:p>
            <a:pPr algn="just">
              <a:buFont typeface="Wingdings" charset="2"/>
              <a:buNone/>
            </a:pPr>
            <a:r>
              <a:rPr lang="zh-CN" altLang="en-US" dirty="0">
                <a:latin typeface="Kaiti SC" charset="-122"/>
                <a:ea typeface="Kaiti SC" charset="-122"/>
                <a:cs typeface="Kaiti SC" charset="-122"/>
              </a:rPr>
              <a:t>人民因祭祀或丧葬的需要，可向政府贷款，不收利息，但为了经营农商事业而贷款，则政府收取纯利十分之一的利息。</a:t>
            </a:r>
            <a:endParaRPr lang="en-US" altLang="zh-CN" dirty="0">
              <a:latin typeface="Kaiti SC" charset="-122"/>
              <a:ea typeface="Kaiti SC" charset="-122"/>
              <a:cs typeface="Kaiti SC" charset="-122"/>
            </a:endParaRPr>
          </a:p>
        </p:txBody>
      </p:sp>
      <p:grpSp>
        <p:nvGrpSpPr>
          <p:cNvPr id="16" name="组合 14"/>
          <p:cNvGrpSpPr>
            <a:grpSpLocks/>
          </p:cNvGrpSpPr>
          <p:nvPr/>
        </p:nvGrpSpPr>
        <p:grpSpPr bwMode="auto">
          <a:xfrm>
            <a:off x="8026677" y="1498600"/>
            <a:ext cx="576262" cy="576263"/>
            <a:chOff x="635906" y="1669368"/>
            <a:chExt cx="576064" cy="576064"/>
          </a:xfrm>
        </p:grpSpPr>
        <p:sp>
          <p:nvSpPr>
            <p:cNvPr id="17" name="椭圆 16"/>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矩形 5"/>
            <p:cNvSpPr>
              <a:spLocks noChangeArrowheads="1"/>
            </p:cNvSpPr>
            <p:nvPr/>
          </p:nvSpPr>
          <p:spPr bwMode="auto">
            <a:xfrm>
              <a:off x="693793" y="1772734"/>
              <a:ext cx="397729"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smtClean="0">
                  <a:solidFill>
                    <a:srgbClr val="FFFFFF"/>
                  </a:solidFill>
                  <a:latin typeface="Impact" charset="0"/>
                </a:rPr>
                <a:t>07</a:t>
              </a:r>
              <a:endParaRPr lang="zh-CN" altLang="en-US" dirty="0">
                <a:solidFill>
                  <a:srgbClr val="FFFFFF"/>
                </a:solidFill>
                <a:latin typeface="Impact" charset="0"/>
              </a:endParaRPr>
            </a:p>
          </p:txBody>
        </p:sp>
      </p:grpSp>
      <p:sp>
        <p:nvSpPr>
          <p:cNvPr id="19" name="文本框 81"/>
          <p:cNvSpPr txBox="1">
            <a:spLocks noChangeArrowheads="1"/>
          </p:cNvSpPr>
          <p:nvPr/>
        </p:nvSpPr>
        <p:spPr bwMode="auto">
          <a:xfrm>
            <a:off x="8879774" y="1498600"/>
            <a:ext cx="2994725" cy="265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1000"/>
              </a:spcAft>
            </a:pPr>
            <a:r>
              <a:rPr lang="zh-CN" altLang="en-US" sz="2000" dirty="0" smtClean="0">
                <a:solidFill>
                  <a:srgbClr val="5A1B58"/>
                </a:solidFill>
                <a:latin typeface="Microsoft YaHei" charset="0"/>
                <a:ea typeface="Microsoft YaHei" charset="0"/>
                <a:cs typeface="Microsoft YaHei" charset="0"/>
              </a:rPr>
              <a:t>实行计划经济：</a:t>
            </a:r>
            <a:endParaRPr lang="zh-CN" altLang="en-US" sz="2000" b="1" dirty="0">
              <a:solidFill>
                <a:srgbClr val="5A1B58"/>
              </a:solidFill>
              <a:latin typeface="Microsoft YaHei" charset="0"/>
              <a:ea typeface="Microsoft YaHei" charset="0"/>
              <a:cs typeface="Microsoft YaHei" charset="0"/>
            </a:endParaRPr>
          </a:p>
          <a:p>
            <a:r>
              <a:rPr lang="zh-CN" altLang="en-US" dirty="0">
                <a:latin typeface="Kaiti SC" charset="-122"/>
                <a:ea typeface="Kaiti SC" charset="-122"/>
                <a:cs typeface="Kaiti SC" charset="-122"/>
              </a:rPr>
              <a:t>由政府控制物价，防止商人操纵市场，以消除贫富不均。食粮布帛之类的日常用品，在供大于求时，由政府照成本收买。反之，政府即行卖出，以防止物价上涨。</a:t>
            </a:r>
          </a:p>
        </p:txBody>
      </p:sp>
      <p:grpSp>
        <p:nvGrpSpPr>
          <p:cNvPr id="20" name="组合 14"/>
          <p:cNvGrpSpPr>
            <a:grpSpLocks/>
          </p:cNvGrpSpPr>
          <p:nvPr/>
        </p:nvGrpSpPr>
        <p:grpSpPr bwMode="auto">
          <a:xfrm>
            <a:off x="8026677" y="3896221"/>
            <a:ext cx="576262" cy="576263"/>
            <a:chOff x="635906" y="1669368"/>
            <a:chExt cx="576064" cy="576064"/>
          </a:xfrm>
        </p:grpSpPr>
        <p:sp>
          <p:nvSpPr>
            <p:cNvPr id="21" name="椭圆 20"/>
            <p:cNvSpPr/>
            <p:nvPr/>
          </p:nvSpPr>
          <p:spPr>
            <a:xfrm>
              <a:off x="635906" y="1669368"/>
              <a:ext cx="576064" cy="576064"/>
            </a:xfrm>
            <a:prstGeom prst="ellipse">
              <a:avLst/>
            </a:prstGeom>
            <a:solidFill>
              <a:srgbClr val="5A1B5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2" name="矩形 5"/>
            <p:cNvSpPr>
              <a:spLocks noChangeArrowheads="1"/>
            </p:cNvSpPr>
            <p:nvPr/>
          </p:nvSpPr>
          <p:spPr bwMode="auto">
            <a:xfrm>
              <a:off x="676968" y="1772734"/>
              <a:ext cx="431380"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dirty="0" smtClean="0">
                  <a:solidFill>
                    <a:srgbClr val="FFFFFF"/>
                  </a:solidFill>
                  <a:latin typeface="Impact" charset="0"/>
                </a:rPr>
                <a:t>08</a:t>
              </a:r>
              <a:endParaRPr lang="zh-CN" altLang="en-US" dirty="0">
                <a:solidFill>
                  <a:srgbClr val="FFFFFF"/>
                </a:solidFill>
                <a:latin typeface="Impact" charset="0"/>
              </a:endParaRPr>
            </a:p>
          </p:txBody>
        </p:sp>
      </p:grpSp>
      <p:sp>
        <p:nvSpPr>
          <p:cNvPr id="23" name="文本框 81"/>
          <p:cNvSpPr txBox="1">
            <a:spLocks noChangeArrowheads="1"/>
          </p:cNvSpPr>
          <p:nvPr/>
        </p:nvSpPr>
        <p:spPr bwMode="auto">
          <a:xfrm>
            <a:off x="8879775" y="3896221"/>
            <a:ext cx="2994724" cy="265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Aft>
                <a:spcPts val="1000"/>
              </a:spcAft>
            </a:pPr>
            <a:r>
              <a:rPr lang="zh-CN" altLang="en-US" sz="2000" dirty="0" smtClean="0">
                <a:solidFill>
                  <a:srgbClr val="5A1B58"/>
                </a:solidFill>
                <a:latin typeface="Microsoft YaHei" charset="0"/>
                <a:ea typeface="Microsoft YaHei" charset="0"/>
                <a:cs typeface="Microsoft YaHei" charset="0"/>
              </a:rPr>
              <a:t>征收所得税：</a:t>
            </a:r>
            <a:endParaRPr lang="zh-CN" altLang="en-US" sz="2000" b="1" dirty="0">
              <a:solidFill>
                <a:srgbClr val="5A1B58"/>
              </a:solidFill>
              <a:latin typeface="Microsoft YaHei" charset="0"/>
              <a:ea typeface="Microsoft YaHei" charset="0"/>
              <a:cs typeface="Microsoft YaHei" charset="0"/>
            </a:endParaRPr>
          </a:p>
          <a:p>
            <a:pPr algn="just"/>
            <a:r>
              <a:rPr lang="zh-CN" altLang="en-US" dirty="0">
                <a:latin typeface="Kaiti SC" charset="-122"/>
                <a:ea typeface="Kaiti SC" charset="-122"/>
                <a:cs typeface="Kaiti SC" charset="-122"/>
              </a:rPr>
              <a:t>一切工商业，包括渔猎、卜卦、医生、旅馆，以及妇女们家庭养蚕织布，从前都自由经营，现在政府都课以纯利</a:t>
            </a:r>
            <a:r>
              <a:rPr lang="en-US" altLang="zh-CN" dirty="0">
                <a:latin typeface="Kaiti SC" charset="-122"/>
                <a:ea typeface="Kaiti SC" charset="-122"/>
                <a:cs typeface="Kaiti SC" charset="-122"/>
              </a:rPr>
              <a:t>1/10</a:t>
            </a:r>
            <a:r>
              <a:rPr lang="zh-CN" altLang="en-US" dirty="0">
                <a:latin typeface="Kaiti SC" charset="-122"/>
                <a:ea typeface="Kaiti SC" charset="-122"/>
                <a:cs typeface="Kaiti SC" charset="-122"/>
              </a:rPr>
              <a:t>的所得税，政府用这项收入作为贷款或平抑物价的资金。</a:t>
            </a:r>
            <a:r>
              <a:rPr lang="en-US" altLang="zh-CN" dirty="0">
                <a:latin typeface="Kaiti SC" charset="-122"/>
                <a:ea typeface="Kaiti SC" charset="-122"/>
                <a:cs typeface="Kaiti SC" charset="-122"/>
              </a:rPr>
              <a:t> </a:t>
            </a:r>
            <a:endParaRPr lang="zh-CN" altLang="en-US" dirty="0">
              <a:latin typeface="Kaiti SC" charset="-122"/>
              <a:ea typeface="Kaiti SC" charset="-122"/>
              <a:cs typeface="Kaiti SC" charset="-122"/>
            </a:endParaRPr>
          </a:p>
        </p:txBody>
      </p:sp>
    </p:spTree>
    <p:extLst>
      <p:ext uri="{BB962C8B-B14F-4D97-AF65-F5344CB8AC3E}">
        <p14:creationId xmlns:p14="http://schemas.microsoft.com/office/powerpoint/2010/main" val="189676281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a:off x="1" y="3957535"/>
            <a:ext cx="5499100" cy="42919"/>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270131" y="208922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2</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481868" y="3311204"/>
            <a:ext cx="4292600" cy="646331"/>
          </a:xfrm>
          <a:prstGeom prst="rect">
            <a:avLst/>
          </a:prstGeom>
          <a:noFill/>
        </p:spPr>
        <p:txBody>
          <a:bodyPr wrap="square">
            <a:spAutoFit/>
          </a:bodyPr>
          <a:lstStyle/>
          <a:p>
            <a:r>
              <a:rPr lang="zh-CN" altLang="en-US" sz="3600" dirty="0" smtClean="0">
                <a:solidFill>
                  <a:schemeClr val="bg2">
                    <a:lumMod val="25000"/>
                  </a:schemeClr>
                </a:solidFill>
                <a:latin typeface="Microsoft YaHei" charset="0"/>
                <a:ea typeface="Microsoft YaHei" charset="0"/>
                <a:cs typeface="Microsoft YaHei" charset="0"/>
              </a:rPr>
              <a:t>空想社会主义</a:t>
            </a:r>
            <a:endParaRPr lang="zh-CN" altLang="en-US" sz="3600" dirty="0">
              <a:solidFill>
                <a:schemeClr val="bg2">
                  <a:lumMod val="2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426641386"/>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主题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主题4" id="{FAC82616-71AD-AD47-AC75-20D10F33AEB3}" vid="{21C4180F-8DBA-934E-AE4E-2CA0B9AEF2D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主题4</Template>
  <TotalTime>994</TotalTime>
  <Words>7204</Words>
  <Application>Microsoft Office PowerPoint</Application>
  <PresentationFormat>自定义</PresentationFormat>
  <Paragraphs>467</Paragraphs>
  <Slides>68</Slides>
  <Notes>2</Notes>
  <HiddenSlides>0</HiddenSlides>
  <MMClips>0</MMClips>
  <ScaleCrop>false</ScaleCrop>
  <HeadingPairs>
    <vt:vector size="4" baseType="variant">
      <vt:variant>
        <vt:lpstr>主题</vt:lpstr>
      </vt:variant>
      <vt:variant>
        <vt:i4>1</vt:i4>
      </vt:variant>
      <vt:variant>
        <vt:lpstr>幻灯片标题</vt:lpstr>
      </vt:variant>
      <vt:variant>
        <vt:i4>68</vt:i4>
      </vt:variant>
    </vt:vector>
  </HeadingPairs>
  <TitlesOfParts>
    <vt:vector size="69" baseType="lpstr">
      <vt:lpstr>主题4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《乌托邦》主要内容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dell</cp:lastModifiedBy>
  <cp:revision>159</cp:revision>
  <dcterms:created xsi:type="dcterms:W3CDTF">2019-05-09T14:23:06Z</dcterms:created>
  <dcterms:modified xsi:type="dcterms:W3CDTF">2020-06-09T01:00:46Z</dcterms:modified>
</cp:coreProperties>
</file>